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71" r:id="rId3"/>
    <p:sldId id="272" r:id="rId4"/>
    <p:sldId id="291" r:id="rId5"/>
    <p:sldId id="292" r:id="rId6"/>
    <p:sldId id="270" r:id="rId7"/>
    <p:sldId id="274" r:id="rId8"/>
    <p:sldId id="275" r:id="rId9"/>
    <p:sldId id="29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FAB9A1-0881-44BA-9F3E-42356A415C09}" type="doc">
      <dgm:prSet loTypeId="urn:microsoft.com/office/officeart/2005/8/layout/hList1" loCatId="list" qsTypeId="urn:microsoft.com/office/officeart/2005/8/quickstyle/3d4" qsCatId="3D" csTypeId="urn:microsoft.com/office/officeart/2005/8/colors/accent1_2" csCatId="accent1" phldr="1"/>
      <dgm:spPr/>
      <dgm:t>
        <a:bodyPr/>
        <a:lstStyle/>
        <a:p>
          <a:endParaRPr lang="el-GR"/>
        </a:p>
      </dgm:t>
    </dgm:pt>
    <dgm:pt modelId="{D3D53576-C0B7-4C04-9812-BCD5E7AFE4C2}">
      <dgm:prSet phldrT="[Κείμενο]" custT="1"/>
      <dgm:spPr>
        <a:solidFill>
          <a:srgbClr val="FF3300"/>
        </a:solidFill>
      </dgm:spPr>
      <dgm:t>
        <a:bodyPr/>
        <a:lstStyle/>
        <a:p>
          <a:r>
            <a:rPr lang="en-GB" sz="2300" b="1" dirty="0">
              <a:solidFill>
                <a:schemeClr val="tx1"/>
              </a:solidFill>
            </a:rPr>
            <a:t>Direct taxes</a:t>
          </a:r>
          <a:endParaRPr lang="el-GR" sz="2300" b="1" dirty="0">
            <a:solidFill>
              <a:schemeClr val="tx1"/>
            </a:solidFill>
          </a:endParaRPr>
        </a:p>
      </dgm:t>
    </dgm:pt>
    <dgm:pt modelId="{DE36F63B-02AE-4945-897A-F609FB18828E}" type="parTrans" cxnId="{30AEB51F-4F8F-45AC-92BA-E4D63D4D5A71}">
      <dgm:prSet/>
      <dgm:spPr/>
      <dgm:t>
        <a:bodyPr/>
        <a:lstStyle/>
        <a:p>
          <a:endParaRPr lang="el-GR"/>
        </a:p>
      </dgm:t>
    </dgm:pt>
    <dgm:pt modelId="{E3CA5B69-D6F1-4E7E-82D3-9FEFD8F1F644}" type="sibTrans" cxnId="{30AEB51F-4F8F-45AC-92BA-E4D63D4D5A71}">
      <dgm:prSet/>
      <dgm:spPr/>
      <dgm:t>
        <a:bodyPr/>
        <a:lstStyle/>
        <a:p>
          <a:endParaRPr lang="el-GR"/>
        </a:p>
      </dgm:t>
    </dgm:pt>
    <dgm:pt modelId="{6581F175-47EC-45D3-AA74-0CA133986CF7}">
      <dgm:prSet phldrT="[Κείμενο]" custT="1"/>
      <dgm:spPr>
        <a:solidFill>
          <a:srgbClr val="FF3300">
            <a:alpha val="90000"/>
          </a:srgbClr>
        </a:solidFill>
      </dgm:spPr>
      <dgm:t>
        <a:bodyPr/>
        <a:lstStyle/>
        <a:p>
          <a:pPr algn="just"/>
          <a:r>
            <a:rPr lang="en-GB" sz="1700" b="1" dirty="0">
              <a:solidFill>
                <a:schemeClr val="tx1"/>
              </a:solidFill>
            </a:rPr>
            <a:t>They are imposed on income and property.</a:t>
          </a:r>
          <a:endParaRPr lang="el-GR" sz="1700" b="1" dirty="0">
            <a:solidFill>
              <a:schemeClr val="tx1"/>
            </a:solidFill>
          </a:endParaRPr>
        </a:p>
      </dgm:t>
    </dgm:pt>
    <dgm:pt modelId="{32F27A42-1945-4496-A882-62A5FB7CA694}" type="parTrans" cxnId="{853D775C-A29A-4317-8117-B8017510B7AF}">
      <dgm:prSet/>
      <dgm:spPr/>
      <dgm:t>
        <a:bodyPr/>
        <a:lstStyle/>
        <a:p>
          <a:endParaRPr lang="el-GR"/>
        </a:p>
      </dgm:t>
    </dgm:pt>
    <dgm:pt modelId="{6C2F0FBA-B0D9-4171-A77F-B48871606894}" type="sibTrans" cxnId="{853D775C-A29A-4317-8117-B8017510B7AF}">
      <dgm:prSet/>
      <dgm:spPr/>
      <dgm:t>
        <a:bodyPr/>
        <a:lstStyle/>
        <a:p>
          <a:endParaRPr lang="el-GR"/>
        </a:p>
      </dgm:t>
    </dgm:pt>
    <dgm:pt modelId="{6F7FF41E-E067-49CF-889C-C8C805807D96}">
      <dgm:prSet phldrT="[Κείμενο]" custT="1"/>
      <dgm:spPr>
        <a:solidFill>
          <a:srgbClr val="00FA71"/>
        </a:solidFill>
      </dgm:spPr>
      <dgm:t>
        <a:bodyPr/>
        <a:lstStyle/>
        <a:p>
          <a:r>
            <a:rPr lang="en-GB" sz="2300" b="1" dirty="0">
              <a:solidFill>
                <a:schemeClr val="tx1"/>
              </a:solidFill>
            </a:rPr>
            <a:t>Indirect taxes</a:t>
          </a:r>
          <a:r>
            <a:rPr lang="el-GR" sz="2300" b="1" dirty="0">
              <a:solidFill>
                <a:schemeClr val="tx1"/>
              </a:solidFill>
            </a:rPr>
            <a:t> </a:t>
          </a:r>
        </a:p>
      </dgm:t>
    </dgm:pt>
    <dgm:pt modelId="{DC54E95F-5D8E-40AF-BE63-86269BEA1409}" type="parTrans" cxnId="{D03D27B0-AD3B-4C72-9129-96DDBA0FB7B4}">
      <dgm:prSet/>
      <dgm:spPr/>
      <dgm:t>
        <a:bodyPr/>
        <a:lstStyle/>
        <a:p>
          <a:endParaRPr lang="el-GR"/>
        </a:p>
      </dgm:t>
    </dgm:pt>
    <dgm:pt modelId="{D1C2AD8D-CB17-4570-8198-3CFF71A9317D}" type="sibTrans" cxnId="{D03D27B0-AD3B-4C72-9129-96DDBA0FB7B4}">
      <dgm:prSet/>
      <dgm:spPr/>
      <dgm:t>
        <a:bodyPr/>
        <a:lstStyle/>
        <a:p>
          <a:endParaRPr lang="el-GR"/>
        </a:p>
      </dgm:t>
    </dgm:pt>
    <dgm:pt modelId="{3B87BF4C-A886-42DC-81AA-52F66B49E406}">
      <dgm:prSet phldrT="[Κείμενο]" custT="1"/>
      <dgm:spPr>
        <a:solidFill>
          <a:srgbClr val="00FA71">
            <a:alpha val="90000"/>
          </a:srgbClr>
        </a:solidFill>
      </dgm:spPr>
      <dgm:t>
        <a:bodyPr/>
        <a:lstStyle/>
        <a:p>
          <a:pPr algn="just"/>
          <a:r>
            <a:rPr lang="en-GB" sz="1700" b="1" dirty="0">
              <a:solidFill>
                <a:schemeClr val="tx1"/>
              </a:solidFill>
            </a:rPr>
            <a:t>They are imposed on consumer products, e.g. VAT</a:t>
          </a:r>
          <a:r>
            <a:rPr lang="el-GR" sz="1700" b="1" dirty="0">
              <a:solidFill>
                <a:schemeClr val="tx1"/>
              </a:solidFill>
            </a:rPr>
            <a:t>.</a:t>
          </a:r>
          <a:r>
            <a:rPr lang="en-GB" sz="1700" b="1" dirty="0">
              <a:solidFill>
                <a:schemeClr val="tx1"/>
              </a:solidFill>
            </a:rPr>
            <a:t> </a:t>
          </a:r>
          <a:endParaRPr lang="el-GR" sz="1700" b="1" dirty="0">
            <a:solidFill>
              <a:schemeClr val="tx1"/>
            </a:solidFill>
          </a:endParaRPr>
        </a:p>
      </dgm:t>
    </dgm:pt>
    <dgm:pt modelId="{C95F1A4D-37F7-4419-BCA1-1EF60F848B85}" type="parTrans" cxnId="{BFFACC5C-DDF8-4C8F-BCEC-7D7A8A4217E3}">
      <dgm:prSet/>
      <dgm:spPr/>
      <dgm:t>
        <a:bodyPr/>
        <a:lstStyle/>
        <a:p>
          <a:endParaRPr lang="el-GR"/>
        </a:p>
      </dgm:t>
    </dgm:pt>
    <dgm:pt modelId="{DE2A4E03-C230-48A6-AC62-30FA4C752ED8}" type="sibTrans" cxnId="{BFFACC5C-DDF8-4C8F-BCEC-7D7A8A4217E3}">
      <dgm:prSet/>
      <dgm:spPr/>
      <dgm:t>
        <a:bodyPr/>
        <a:lstStyle/>
        <a:p>
          <a:endParaRPr lang="el-GR"/>
        </a:p>
      </dgm:t>
    </dgm:pt>
    <dgm:pt modelId="{49909F12-7008-424A-87D5-8C4D7E8947D3}">
      <dgm:prSet phldrT="[Κείμενο]" custT="1"/>
      <dgm:spPr>
        <a:solidFill>
          <a:srgbClr val="FF3300">
            <a:alpha val="90000"/>
          </a:srgbClr>
        </a:solidFill>
      </dgm:spPr>
      <dgm:t>
        <a:bodyPr/>
        <a:lstStyle/>
        <a:p>
          <a:pPr algn="just"/>
          <a:r>
            <a:rPr lang="en-GB" sz="1700" b="1" dirty="0"/>
            <a:t>They are paid by those who have a certain amount of income or specific assets e.g. income tax, property tax, inheritance tax, etc.</a:t>
          </a:r>
          <a:endParaRPr lang="el-GR" sz="1700" b="1" dirty="0">
            <a:solidFill>
              <a:schemeClr val="tx1"/>
            </a:solidFill>
          </a:endParaRPr>
        </a:p>
      </dgm:t>
    </dgm:pt>
    <dgm:pt modelId="{31085186-4302-4A50-B005-2E4A0E1DB764}" type="parTrans" cxnId="{AA44824C-D69B-4B59-8BCE-B187F814EF73}">
      <dgm:prSet/>
      <dgm:spPr/>
      <dgm:t>
        <a:bodyPr/>
        <a:lstStyle/>
        <a:p>
          <a:endParaRPr lang="el-GR"/>
        </a:p>
      </dgm:t>
    </dgm:pt>
    <dgm:pt modelId="{A4E44DF4-A52F-4966-9DA7-7C9F6FD198B3}" type="sibTrans" cxnId="{AA44824C-D69B-4B59-8BCE-B187F814EF73}">
      <dgm:prSet/>
      <dgm:spPr/>
      <dgm:t>
        <a:bodyPr/>
        <a:lstStyle/>
        <a:p>
          <a:endParaRPr lang="el-GR"/>
        </a:p>
      </dgm:t>
    </dgm:pt>
    <dgm:pt modelId="{B970C930-4507-437E-86BC-F2D64B00275A}">
      <dgm:prSet phldrT="[Κείμενο]" custT="1"/>
      <dgm:spPr>
        <a:solidFill>
          <a:srgbClr val="FF3300">
            <a:alpha val="90000"/>
          </a:srgbClr>
        </a:solidFill>
      </dgm:spPr>
      <dgm:t>
        <a:bodyPr/>
        <a:lstStyle/>
        <a:p>
          <a:pPr algn="just"/>
          <a:r>
            <a:rPr lang="en-GB" sz="1700" b="1" dirty="0">
              <a:solidFill>
                <a:schemeClr val="tx1"/>
              </a:solidFill>
            </a:rPr>
            <a:t>Tax burdens are adjusted to each one’s tax capacity.</a:t>
          </a:r>
          <a:endParaRPr lang="el-GR" sz="1700" b="1" dirty="0">
            <a:solidFill>
              <a:schemeClr val="tx1"/>
            </a:solidFill>
          </a:endParaRPr>
        </a:p>
      </dgm:t>
    </dgm:pt>
    <dgm:pt modelId="{D462B786-2822-4AA0-857C-1907E0C88214}" type="parTrans" cxnId="{DF470084-5101-4498-884F-D1952849C8D5}">
      <dgm:prSet/>
      <dgm:spPr/>
      <dgm:t>
        <a:bodyPr/>
        <a:lstStyle/>
        <a:p>
          <a:endParaRPr lang="el-GR"/>
        </a:p>
      </dgm:t>
    </dgm:pt>
    <dgm:pt modelId="{A884E5D9-B8F8-45D7-B906-E241A5922EBA}" type="sibTrans" cxnId="{DF470084-5101-4498-884F-D1952849C8D5}">
      <dgm:prSet/>
      <dgm:spPr/>
      <dgm:t>
        <a:bodyPr/>
        <a:lstStyle/>
        <a:p>
          <a:endParaRPr lang="el-GR"/>
        </a:p>
      </dgm:t>
    </dgm:pt>
    <dgm:pt modelId="{6F29BBEA-90E9-4509-A904-5F24DB076A66}">
      <dgm:prSet phldrT="[Κείμενο]" custT="1"/>
      <dgm:spPr>
        <a:solidFill>
          <a:srgbClr val="00FA71">
            <a:alpha val="90000"/>
          </a:srgbClr>
        </a:solidFill>
      </dgm:spPr>
      <dgm:t>
        <a:bodyPr/>
        <a:lstStyle/>
        <a:p>
          <a:pPr algn="just"/>
          <a:r>
            <a:rPr lang="en-GB" sz="1700" b="1" dirty="0">
              <a:solidFill>
                <a:schemeClr val="tx1"/>
              </a:solidFill>
            </a:rPr>
            <a:t>They mostly affect low incomes.</a:t>
          </a:r>
          <a:endParaRPr lang="el-GR" sz="1700" b="1" dirty="0">
            <a:solidFill>
              <a:schemeClr val="tx1"/>
            </a:solidFill>
          </a:endParaRPr>
        </a:p>
      </dgm:t>
    </dgm:pt>
    <dgm:pt modelId="{390880B7-8900-4D0F-ACC0-0FA49CDECD8F}" type="parTrans" cxnId="{2E1D4A66-9B4E-43E0-9957-F0C1755FB76D}">
      <dgm:prSet/>
      <dgm:spPr/>
      <dgm:t>
        <a:bodyPr/>
        <a:lstStyle/>
        <a:p>
          <a:endParaRPr lang="el-GR"/>
        </a:p>
      </dgm:t>
    </dgm:pt>
    <dgm:pt modelId="{59047200-D492-41FE-A245-973A78B9DF4C}" type="sibTrans" cxnId="{2E1D4A66-9B4E-43E0-9957-F0C1755FB76D}">
      <dgm:prSet/>
      <dgm:spPr/>
      <dgm:t>
        <a:bodyPr/>
        <a:lstStyle/>
        <a:p>
          <a:endParaRPr lang="el-GR"/>
        </a:p>
      </dgm:t>
    </dgm:pt>
    <dgm:pt modelId="{5904D462-734C-417A-B38B-4809F367DB98}" type="pres">
      <dgm:prSet presAssocID="{3EFAB9A1-0881-44BA-9F3E-42356A415C09}" presName="Name0" presStyleCnt="0">
        <dgm:presLayoutVars>
          <dgm:dir/>
          <dgm:animLvl val="lvl"/>
          <dgm:resizeHandles val="exact"/>
        </dgm:presLayoutVars>
      </dgm:prSet>
      <dgm:spPr/>
    </dgm:pt>
    <dgm:pt modelId="{970E5A7C-41B9-46B9-AAA9-043917A07727}" type="pres">
      <dgm:prSet presAssocID="{D3D53576-C0B7-4C04-9812-BCD5E7AFE4C2}" presName="composite" presStyleCnt="0"/>
      <dgm:spPr/>
    </dgm:pt>
    <dgm:pt modelId="{3D7947AD-0E03-414A-A9CB-B83E10BBB372}" type="pres">
      <dgm:prSet presAssocID="{D3D53576-C0B7-4C04-9812-BCD5E7AFE4C2}" presName="parTx" presStyleLbl="alignNode1" presStyleIdx="0" presStyleCnt="2">
        <dgm:presLayoutVars>
          <dgm:chMax val="0"/>
          <dgm:chPref val="0"/>
          <dgm:bulletEnabled val="1"/>
        </dgm:presLayoutVars>
      </dgm:prSet>
      <dgm:spPr/>
    </dgm:pt>
    <dgm:pt modelId="{1FA26C42-AEB5-4FC4-B8E3-DCDF6845F5F0}" type="pres">
      <dgm:prSet presAssocID="{D3D53576-C0B7-4C04-9812-BCD5E7AFE4C2}" presName="desTx" presStyleLbl="alignAccFollowNode1" presStyleIdx="0" presStyleCnt="2">
        <dgm:presLayoutVars>
          <dgm:bulletEnabled val="1"/>
        </dgm:presLayoutVars>
      </dgm:prSet>
      <dgm:spPr/>
    </dgm:pt>
    <dgm:pt modelId="{042AE154-1669-4C33-AEC4-68A48DDACBE0}" type="pres">
      <dgm:prSet presAssocID="{E3CA5B69-D6F1-4E7E-82D3-9FEFD8F1F644}" presName="space" presStyleCnt="0"/>
      <dgm:spPr/>
    </dgm:pt>
    <dgm:pt modelId="{A24C0DE6-78B8-4B6E-8D18-0689F48FF25A}" type="pres">
      <dgm:prSet presAssocID="{6F7FF41E-E067-49CF-889C-C8C805807D96}" presName="composite" presStyleCnt="0"/>
      <dgm:spPr/>
    </dgm:pt>
    <dgm:pt modelId="{87A3CF50-86C5-4A18-8A32-2BB65932F149}" type="pres">
      <dgm:prSet presAssocID="{6F7FF41E-E067-49CF-889C-C8C805807D96}" presName="parTx" presStyleLbl="alignNode1" presStyleIdx="1" presStyleCnt="2" custLinFactNeighborX="1093" custLinFactNeighborY="-114">
        <dgm:presLayoutVars>
          <dgm:chMax val="0"/>
          <dgm:chPref val="0"/>
          <dgm:bulletEnabled val="1"/>
        </dgm:presLayoutVars>
      </dgm:prSet>
      <dgm:spPr/>
    </dgm:pt>
    <dgm:pt modelId="{6E82C62D-B861-45A9-BFB9-0D77C7A77118}" type="pres">
      <dgm:prSet presAssocID="{6F7FF41E-E067-49CF-889C-C8C805807D96}" presName="desTx" presStyleLbl="alignAccFollowNode1" presStyleIdx="1" presStyleCnt="2">
        <dgm:presLayoutVars>
          <dgm:bulletEnabled val="1"/>
        </dgm:presLayoutVars>
      </dgm:prSet>
      <dgm:spPr/>
    </dgm:pt>
  </dgm:ptLst>
  <dgm:cxnLst>
    <dgm:cxn modelId="{27CFEB08-8230-4620-8E4B-08E8403559C0}" type="presOf" srcId="{D3D53576-C0B7-4C04-9812-BCD5E7AFE4C2}" destId="{3D7947AD-0E03-414A-A9CB-B83E10BBB372}" srcOrd="0" destOrd="0" presId="urn:microsoft.com/office/officeart/2005/8/layout/hList1"/>
    <dgm:cxn modelId="{30AEB51F-4F8F-45AC-92BA-E4D63D4D5A71}" srcId="{3EFAB9A1-0881-44BA-9F3E-42356A415C09}" destId="{D3D53576-C0B7-4C04-9812-BCD5E7AFE4C2}" srcOrd="0" destOrd="0" parTransId="{DE36F63B-02AE-4945-897A-F609FB18828E}" sibTransId="{E3CA5B69-D6F1-4E7E-82D3-9FEFD8F1F644}"/>
    <dgm:cxn modelId="{BD665224-AE61-43FC-B0D0-E43AD05F66F8}" type="presOf" srcId="{6F29BBEA-90E9-4509-A904-5F24DB076A66}" destId="{6E82C62D-B861-45A9-BFB9-0D77C7A77118}" srcOrd="0" destOrd="1" presId="urn:microsoft.com/office/officeart/2005/8/layout/hList1"/>
    <dgm:cxn modelId="{853D775C-A29A-4317-8117-B8017510B7AF}" srcId="{D3D53576-C0B7-4C04-9812-BCD5E7AFE4C2}" destId="{6581F175-47EC-45D3-AA74-0CA133986CF7}" srcOrd="0" destOrd="0" parTransId="{32F27A42-1945-4496-A882-62A5FB7CA694}" sibTransId="{6C2F0FBA-B0D9-4171-A77F-B48871606894}"/>
    <dgm:cxn modelId="{BFFACC5C-DDF8-4C8F-BCEC-7D7A8A4217E3}" srcId="{6F7FF41E-E067-49CF-889C-C8C805807D96}" destId="{3B87BF4C-A886-42DC-81AA-52F66B49E406}" srcOrd="0" destOrd="0" parTransId="{C95F1A4D-37F7-4419-BCA1-1EF60F848B85}" sibTransId="{DE2A4E03-C230-48A6-AC62-30FA4C752ED8}"/>
    <dgm:cxn modelId="{2E1D4A66-9B4E-43E0-9957-F0C1755FB76D}" srcId="{6F7FF41E-E067-49CF-889C-C8C805807D96}" destId="{6F29BBEA-90E9-4509-A904-5F24DB076A66}" srcOrd="1" destOrd="0" parTransId="{390880B7-8900-4D0F-ACC0-0FA49CDECD8F}" sibTransId="{59047200-D492-41FE-A245-973A78B9DF4C}"/>
    <dgm:cxn modelId="{408F746B-ED5B-45A5-B22E-56DDBF3629D9}" type="presOf" srcId="{3B87BF4C-A886-42DC-81AA-52F66B49E406}" destId="{6E82C62D-B861-45A9-BFB9-0D77C7A77118}" srcOrd="0" destOrd="0" presId="urn:microsoft.com/office/officeart/2005/8/layout/hList1"/>
    <dgm:cxn modelId="{AA44824C-D69B-4B59-8BCE-B187F814EF73}" srcId="{D3D53576-C0B7-4C04-9812-BCD5E7AFE4C2}" destId="{49909F12-7008-424A-87D5-8C4D7E8947D3}" srcOrd="1" destOrd="0" parTransId="{31085186-4302-4A50-B005-2E4A0E1DB764}" sibTransId="{A4E44DF4-A52F-4966-9DA7-7C9F6FD198B3}"/>
    <dgm:cxn modelId="{FE752A53-8569-43F5-8EA0-695F0677A4C6}" type="presOf" srcId="{3EFAB9A1-0881-44BA-9F3E-42356A415C09}" destId="{5904D462-734C-417A-B38B-4809F367DB98}" srcOrd="0" destOrd="0" presId="urn:microsoft.com/office/officeart/2005/8/layout/hList1"/>
    <dgm:cxn modelId="{31CE0A7E-EBA7-47A4-9105-11602F056989}" type="presOf" srcId="{B970C930-4507-437E-86BC-F2D64B00275A}" destId="{1FA26C42-AEB5-4FC4-B8E3-DCDF6845F5F0}" srcOrd="0" destOrd="2" presId="urn:microsoft.com/office/officeart/2005/8/layout/hList1"/>
    <dgm:cxn modelId="{DF470084-5101-4498-884F-D1952849C8D5}" srcId="{D3D53576-C0B7-4C04-9812-BCD5E7AFE4C2}" destId="{B970C930-4507-437E-86BC-F2D64B00275A}" srcOrd="2" destOrd="0" parTransId="{D462B786-2822-4AA0-857C-1907E0C88214}" sibTransId="{A884E5D9-B8F8-45D7-B906-E241A5922EBA}"/>
    <dgm:cxn modelId="{50A387A5-BC3F-457A-A296-C0C1952411DD}" type="presOf" srcId="{6581F175-47EC-45D3-AA74-0CA133986CF7}" destId="{1FA26C42-AEB5-4FC4-B8E3-DCDF6845F5F0}" srcOrd="0" destOrd="0" presId="urn:microsoft.com/office/officeart/2005/8/layout/hList1"/>
    <dgm:cxn modelId="{EE34B2AE-AD3F-481F-86B2-4D5FAB5166A8}" type="presOf" srcId="{6F7FF41E-E067-49CF-889C-C8C805807D96}" destId="{87A3CF50-86C5-4A18-8A32-2BB65932F149}" srcOrd="0" destOrd="0" presId="urn:microsoft.com/office/officeart/2005/8/layout/hList1"/>
    <dgm:cxn modelId="{D03D27B0-AD3B-4C72-9129-96DDBA0FB7B4}" srcId="{3EFAB9A1-0881-44BA-9F3E-42356A415C09}" destId="{6F7FF41E-E067-49CF-889C-C8C805807D96}" srcOrd="1" destOrd="0" parTransId="{DC54E95F-5D8E-40AF-BE63-86269BEA1409}" sibTransId="{D1C2AD8D-CB17-4570-8198-3CFF71A9317D}"/>
    <dgm:cxn modelId="{3C7B4DC9-3385-49E2-815C-A0ADDE738548}" type="presOf" srcId="{49909F12-7008-424A-87D5-8C4D7E8947D3}" destId="{1FA26C42-AEB5-4FC4-B8E3-DCDF6845F5F0}" srcOrd="0" destOrd="1" presId="urn:microsoft.com/office/officeart/2005/8/layout/hList1"/>
    <dgm:cxn modelId="{1F112281-02CA-41F2-B1D1-5BEB0AFBC78B}" type="presParOf" srcId="{5904D462-734C-417A-B38B-4809F367DB98}" destId="{970E5A7C-41B9-46B9-AAA9-043917A07727}" srcOrd="0" destOrd="0" presId="urn:microsoft.com/office/officeart/2005/8/layout/hList1"/>
    <dgm:cxn modelId="{7C855973-96B4-48CD-ABDB-613BB0304A37}" type="presParOf" srcId="{970E5A7C-41B9-46B9-AAA9-043917A07727}" destId="{3D7947AD-0E03-414A-A9CB-B83E10BBB372}" srcOrd="0" destOrd="0" presId="urn:microsoft.com/office/officeart/2005/8/layout/hList1"/>
    <dgm:cxn modelId="{B0B074C5-15EA-44EA-B994-66A83FCE3E84}" type="presParOf" srcId="{970E5A7C-41B9-46B9-AAA9-043917A07727}" destId="{1FA26C42-AEB5-4FC4-B8E3-DCDF6845F5F0}" srcOrd="1" destOrd="0" presId="urn:microsoft.com/office/officeart/2005/8/layout/hList1"/>
    <dgm:cxn modelId="{F2C53977-68C3-4C28-B896-40CB1901E2E2}" type="presParOf" srcId="{5904D462-734C-417A-B38B-4809F367DB98}" destId="{042AE154-1669-4C33-AEC4-68A48DDACBE0}" srcOrd="1" destOrd="0" presId="urn:microsoft.com/office/officeart/2005/8/layout/hList1"/>
    <dgm:cxn modelId="{0C1A8E55-BDD5-40F1-832D-621AF6F3FF11}" type="presParOf" srcId="{5904D462-734C-417A-B38B-4809F367DB98}" destId="{A24C0DE6-78B8-4B6E-8D18-0689F48FF25A}" srcOrd="2" destOrd="0" presId="urn:microsoft.com/office/officeart/2005/8/layout/hList1"/>
    <dgm:cxn modelId="{69909B42-0CEC-4BC7-9E17-65694F1094DE}" type="presParOf" srcId="{A24C0DE6-78B8-4B6E-8D18-0689F48FF25A}" destId="{87A3CF50-86C5-4A18-8A32-2BB65932F149}" srcOrd="0" destOrd="0" presId="urn:microsoft.com/office/officeart/2005/8/layout/hList1"/>
    <dgm:cxn modelId="{57698981-FAAC-4E9E-90ED-35C6E2663BA9}" type="presParOf" srcId="{A24C0DE6-78B8-4B6E-8D18-0689F48FF25A}" destId="{6E82C62D-B861-45A9-BFB9-0D77C7A77118}"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891F70-27CE-4D55-8214-79450BD4AE7F}" type="doc">
      <dgm:prSet loTypeId="urn:microsoft.com/office/officeart/2005/8/layout/orgChart1" loCatId="hierarchy" qsTypeId="urn:microsoft.com/office/officeart/2005/8/quickstyle/3d2#4" qsCatId="3D" csTypeId="urn:microsoft.com/office/officeart/2005/8/colors/accent1_2" csCatId="accent1" phldr="1"/>
      <dgm:spPr/>
      <dgm:t>
        <a:bodyPr/>
        <a:lstStyle/>
        <a:p>
          <a:endParaRPr lang="el-GR"/>
        </a:p>
      </dgm:t>
    </dgm:pt>
    <dgm:pt modelId="{9BE64F7F-24B3-4225-9EB0-FB4A7F9A96E1}">
      <dgm:prSet phldrT="[Κείμενο]" custT="1"/>
      <dgm:spPr>
        <a:solidFill>
          <a:srgbClr val="FF0000"/>
        </a:solidFill>
      </dgm:spPr>
      <dgm:t>
        <a:bodyPr/>
        <a:lstStyle/>
        <a:p>
          <a:r>
            <a:rPr lang="en-GB" sz="2000" b="1" dirty="0">
              <a:solidFill>
                <a:schemeClr val="tx1"/>
              </a:solidFill>
            </a:rPr>
            <a:t>Tax evasion</a:t>
          </a:r>
          <a:endParaRPr lang="el-GR" sz="2000" b="1" dirty="0">
            <a:solidFill>
              <a:schemeClr val="tx1"/>
            </a:solidFill>
          </a:endParaRPr>
        </a:p>
      </dgm:t>
    </dgm:pt>
    <dgm:pt modelId="{6ECC6434-2131-4786-AE2A-3576897D5B02}" type="parTrans" cxnId="{969E916A-3B41-472C-BE2C-E109E8063446}">
      <dgm:prSet/>
      <dgm:spPr/>
      <dgm:t>
        <a:bodyPr/>
        <a:lstStyle/>
        <a:p>
          <a:endParaRPr lang="el-GR"/>
        </a:p>
      </dgm:t>
    </dgm:pt>
    <dgm:pt modelId="{9DD9D4E9-8126-41BD-AC27-BC1837A2797E}" type="sibTrans" cxnId="{969E916A-3B41-472C-BE2C-E109E8063446}">
      <dgm:prSet/>
      <dgm:spPr/>
      <dgm:t>
        <a:bodyPr/>
        <a:lstStyle/>
        <a:p>
          <a:endParaRPr lang="el-GR"/>
        </a:p>
      </dgm:t>
    </dgm:pt>
    <dgm:pt modelId="{34258C72-987E-440E-A90C-7809C0C90CBA}">
      <dgm:prSet phldrT="[Κείμενο]" custT="1"/>
      <dgm:spPr>
        <a:solidFill>
          <a:srgbClr val="FFFF00"/>
        </a:solidFill>
      </dgm:spPr>
      <dgm:t>
        <a:bodyPr/>
        <a:lstStyle/>
        <a:p>
          <a:r>
            <a:rPr lang="en-GB" sz="1600" b="1" dirty="0">
              <a:solidFill>
                <a:schemeClr val="tx1"/>
              </a:solidFill>
            </a:rPr>
            <a:t>Fake companies</a:t>
          </a:r>
          <a:endParaRPr lang="el-GR" sz="1600" b="1" dirty="0">
            <a:solidFill>
              <a:schemeClr val="tx1"/>
            </a:solidFill>
          </a:endParaRPr>
        </a:p>
      </dgm:t>
    </dgm:pt>
    <dgm:pt modelId="{8A7151FC-D9BD-48F2-BDB0-30B473265B12}" type="parTrans" cxnId="{31CEF087-21BB-4A49-9CA3-02372C8D1A1B}">
      <dgm:prSet/>
      <dgm:spPr>
        <a:ln>
          <a:solidFill>
            <a:srgbClr val="FF0000"/>
          </a:solidFill>
        </a:ln>
      </dgm:spPr>
      <dgm:t>
        <a:bodyPr/>
        <a:lstStyle/>
        <a:p>
          <a:endParaRPr lang="el-GR"/>
        </a:p>
      </dgm:t>
    </dgm:pt>
    <dgm:pt modelId="{A7E700E7-69F3-495D-9F33-C1C49D232329}" type="sibTrans" cxnId="{31CEF087-21BB-4A49-9CA3-02372C8D1A1B}">
      <dgm:prSet/>
      <dgm:spPr/>
      <dgm:t>
        <a:bodyPr/>
        <a:lstStyle/>
        <a:p>
          <a:endParaRPr lang="el-GR"/>
        </a:p>
      </dgm:t>
    </dgm:pt>
    <dgm:pt modelId="{8DE2A62A-719F-4D48-8FDB-60904842D4F1}">
      <dgm:prSet phldrT="[Κείμενο]" custT="1"/>
      <dgm:spPr>
        <a:solidFill>
          <a:srgbClr val="00CCFF"/>
        </a:solidFill>
      </dgm:spPr>
      <dgm:t>
        <a:bodyPr/>
        <a:lstStyle/>
        <a:p>
          <a:r>
            <a:rPr lang="en-GB" sz="1600" b="1" dirty="0">
              <a:solidFill>
                <a:schemeClr val="tx1"/>
              </a:solidFill>
            </a:rPr>
            <a:t>Concealing income</a:t>
          </a:r>
          <a:endParaRPr lang="el-GR" sz="1600" b="1" dirty="0">
            <a:solidFill>
              <a:schemeClr val="tx1"/>
            </a:solidFill>
          </a:endParaRPr>
        </a:p>
      </dgm:t>
    </dgm:pt>
    <dgm:pt modelId="{3B6BC169-6944-4C9C-A229-5ACD62BA788B}" type="parTrans" cxnId="{AC49DAFB-F4AB-4C1C-90CF-A36912518773}">
      <dgm:prSet/>
      <dgm:spPr>
        <a:ln>
          <a:solidFill>
            <a:srgbClr val="FF0000"/>
          </a:solidFill>
        </a:ln>
      </dgm:spPr>
      <dgm:t>
        <a:bodyPr/>
        <a:lstStyle/>
        <a:p>
          <a:endParaRPr lang="el-GR"/>
        </a:p>
      </dgm:t>
    </dgm:pt>
    <dgm:pt modelId="{6D191961-2517-4366-BB4D-37E4AA7D445F}" type="sibTrans" cxnId="{AC49DAFB-F4AB-4C1C-90CF-A36912518773}">
      <dgm:prSet/>
      <dgm:spPr/>
      <dgm:t>
        <a:bodyPr/>
        <a:lstStyle/>
        <a:p>
          <a:endParaRPr lang="el-GR"/>
        </a:p>
      </dgm:t>
    </dgm:pt>
    <dgm:pt modelId="{07044550-3814-4DCB-98A0-D2255667A5BC}">
      <dgm:prSet phldrT="[Κείμενο]" custT="1"/>
      <dgm:spPr>
        <a:solidFill>
          <a:srgbClr val="00FF00"/>
        </a:solidFill>
      </dgm:spPr>
      <dgm:t>
        <a:bodyPr/>
        <a:lstStyle/>
        <a:p>
          <a:r>
            <a:rPr lang="en-GB" sz="1600" b="1" dirty="0">
              <a:solidFill>
                <a:schemeClr val="tx1"/>
              </a:solidFill>
            </a:rPr>
            <a:t>False declarations of expenses</a:t>
          </a:r>
          <a:endParaRPr lang="el-GR" sz="1600" b="1" dirty="0">
            <a:solidFill>
              <a:schemeClr val="tx1"/>
            </a:solidFill>
          </a:endParaRPr>
        </a:p>
      </dgm:t>
    </dgm:pt>
    <dgm:pt modelId="{E0DFB472-399A-4B4B-A82D-AD6E6119F5B0}" type="parTrans" cxnId="{CDE6A97F-B7CD-42F0-A6E2-B932A574BA2C}">
      <dgm:prSet/>
      <dgm:spPr>
        <a:ln>
          <a:solidFill>
            <a:srgbClr val="FF0000"/>
          </a:solidFill>
        </a:ln>
      </dgm:spPr>
      <dgm:t>
        <a:bodyPr/>
        <a:lstStyle/>
        <a:p>
          <a:endParaRPr lang="el-GR"/>
        </a:p>
      </dgm:t>
    </dgm:pt>
    <dgm:pt modelId="{B400C519-EADB-44DE-AD5A-8F2D5D6A8F7E}" type="sibTrans" cxnId="{CDE6A97F-B7CD-42F0-A6E2-B932A574BA2C}">
      <dgm:prSet/>
      <dgm:spPr/>
      <dgm:t>
        <a:bodyPr/>
        <a:lstStyle/>
        <a:p>
          <a:endParaRPr lang="el-GR"/>
        </a:p>
      </dgm:t>
    </dgm:pt>
    <dgm:pt modelId="{FCF61D14-C52E-49B8-93A2-D215A45B6E17}" type="pres">
      <dgm:prSet presAssocID="{68891F70-27CE-4D55-8214-79450BD4AE7F}" presName="hierChild1" presStyleCnt="0">
        <dgm:presLayoutVars>
          <dgm:orgChart val="1"/>
          <dgm:chPref val="1"/>
          <dgm:dir/>
          <dgm:animOne val="branch"/>
          <dgm:animLvl val="lvl"/>
          <dgm:resizeHandles/>
        </dgm:presLayoutVars>
      </dgm:prSet>
      <dgm:spPr/>
    </dgm:pt>
    <dgm:pt modelId="{6980271F-C9D5-470C-BD3C-73C53C0166DF}" type="pres">
      <dgm:prSet presAssocID="{9BE64F7F-24B3-4225-9EB0-FB4A7F9A96E1}" presName="hierRoot1" presStyleCnt="0">
        <dgm:presLayoutVars>
          <dgm:hierBranch val="init"/>
        </dgm:presLayoutVars>
      </dgm:prSet>
      <dgm:spPr/>
    </dgm:pt>
    <dgm:pt modelId="{CA56D95B-DD4C-4953-A36D-D407B845AC86}" type="pres">
      <dgm:prSet presAssocID="{9BE64F7F-24B3-4225-9EB0-FB4A7F9A96E1}" presName="rootComposite1" presStyleCnt="0"/>
      <dgm:spPr/>
    </dgm:pt>
    <dgm:pt modelId="{224F26B8-E695-47BA-BB4C-6BE86E345AB7}" type="pres">
      <dgm:prSet presAssocID="{9BE64F7F-24B3-4225-9EB0-FB4A7F9A96E1}" presName="rootText1" presStyleLbl="node0" presStyleIdx="0" presStyleCnt="1">
        <dgm:presLayoutVars>
          <dgm:chPref val="3"/>
        </dgm:presLayoutVars>
      </dgm:prSet>
      <dgm:spPr/>
    </dgm:pt>
    <dgm:pt modelId="{83AAF707-E428-4A02-A66D-8EAADE43ABF2}" type="pres">
      <dgm:prSet presAssocID="{9BE64F7F-24B3-4225-9EB0-FB4A7F9A96E1}" presName="rootConnector1" presStyleLbl="node1" presStyleIdx="0" presStyleCnt="0"/>
      <dgm:spPr/>
    </dgm:pt>
    <dgm:pt modelId="{1CEFEB05-4C2A-48DF-B535-D5CFB174318F}" type="pres">
      <dgm:prSet presAssocID="{9BE64F7F-24B3-4225-9EB0-FB4A7F9A96E1}" presName="hierChild2" presStyleCnt="0"/>
      <dgm:spPr/>
    </dgm:pt>
    <dgm:pt modelId="{31FD3736-6EF0-446F-BB19-59BE69B504C2}" type="pres">
      <dgm:prSet presAssocID="{8A7151FC-D9BD-48F2-BDB0-30B473265B12}" presName="Name37" presStyleLbl="parChTrans1D2" presStyleIdx="0" presStyleCnt="3"/>
      <dgm:spPr/>
    </dgm:pt>
    <dgm:pt modelId="{C3AF2DD7-F28C-4710-BE81-821CB6E51076}" type="pres">
      <dgm:prSet presAssocID="{34258C72-987E-440E-A90C-7809C0C90CBA}" presName="hierRoot2" presStyleCnt="0">
        <dgm:presLayoutVars>
          <dgm:hierBranch val="init"/>
        </dgm:presLayoutVars>
      </dgm:prSet>
      <dgm:spPr/>
    </dgm:pt>
    <dgm:pt modelId="{5DDA9E95-A92A-4E34-880C-3646CA5F5DDB}" type="pres">
      <dgm:prSet presAssocID="{34258C72-987E-440E-A90C-7809C0C90CBA}" presName="rootComposite" presStyleCnt="0"/>
      <dgm:spPr/>
    </dgm:pt>
    <dgm:pt modelId="{45FF86E2-8D37-4EE5-9EAB-E839A9DF52C9}" type="pres">
      <dgm:prSet presAssocID="{34258C72-987E-440E-A90C-7809C0C90CBA}" presName="rootText" presStyleLbl="node2" presStyleIdx="0" presStyleCnt="3" custLinFactNeighborX="-23" custLinFactNeighborY="2063">
        <dgm:presLayoutVars>
          <dgm:chPref val="3"/>
        </dgm:presLayoutVars>
      </dgm:prSet>
      <dgm:spPr/>
    </dgm:pt>
    <dgm:pt modelId="{BFE44605-56AC-4BCB-973E-28B7799677D8}" type="pres">
      <dgm:prSet presAssocID="{34258C72-987E-440E-A90C-7809C0C90CBA}" presName="rootConnector" presStyleLbl="node2" presStyleIdx="0" presStyleCnt="3"/>
      <dgm:spPr/>
    </dgm:pt>
    <dgm:pt modelId="{BD72655C-C1EE-458A-8D0E-ECC62C7E7D0D}" type="pres">
      <dgm:prSet presAssocID="{34258C72-987E-440E-A90C-7809C0C90CBA}" presName="hierChild4" presStyleCnt="0"/>
      <dgm:spPr/>
    </dgm:pt>
    <dgm:pt modelId="{0F77543C-6B86-4674-8E74-0C8E69655DE8}" type="pres">
      <dgm:prSet presAssocID="{34258C72-987E-440E-A90C-7809C0C90CBA}" presName="hierChild5" presStyleCnt="0"/>
      <dgm:spPr/>
    </dgm:pt>
    <dgm:pt modelId="{9FF5AEF9-D539-44E4-B44B-EFF6020CDF13}" type="pres">
      <dgm:prSet presAssocID="{3B6BC169-6944-4C9C-A229-5ACD62BA788B}" presName="Name37" presStyleLbl="parChTrans1D2" presStyleIdx="1" presStyleCnt="3"/>
      <dgm:spPr/>
    </dgm:pt>
    <dgm:pt modelId="{ED535410-3D74-4A8C-9923-3ED90819A67F}" type="pres">
      <dgm:prSet presAssocID="{8DE2A62A-719F-4D48-8FDB-60904842D4F1}" presName="hierRoot2" presStyleCnt="0">
        <dgm:presLayoutVars>
          <dgm:hierBranch val="init"/>
        </dgm:presLayoutVars>
      </dgm:prSet>
      <dgm:spPr/>
    </dgm:pt>
    <dgm:pt modelId="{30B3EAEE-12E1-430F-BF3E-3DA9BCA1E96B}" type="pres">
      <dgm:prSet presAssocID="{8DE2A62A-719F-4D48-8FDB-60904842D4F1}" presName="rootComposite" presStyleCnt="0"/>
      <dgm:spPr/>
    </dgm:pt>
    <dgm:pt modelId="{117F5896-2B96-4A3D-8433-A26998DC62B1}" type="pres">
      <dgm:prSet presAssocID="{8DE2A62A-719F-4D48-8FDB-60904842D4F1}" presName="rootText" presStyleLbl="node2" presStyleIdx="1" presStyleCnt="3">
        <dgm:presLayoutVars>
          <dgm:chPref val="3"/>
        </dgm:presLayoutVars>
      </dgm:prSet>
      <dgm:spPr/>
    </dgm:pt>
    <dgm:pt modelId="{61B4402F-FCD7-4E36-BBA2-97C15DEB75EA}" type="pres">
      <dgm:prSet presAssocID="{8DE2A62A-719F-4D48-8FDB-60904842D4F1}" presName="rootConnector" presStyleLbl="node2" presStyleIdx="1" presStyleCnt="3"/>
      <dgm:spPr/>
    </dgm:pt>
    <dgm:pt modelId="{873E8E3A-F771-482C-AE76-2F65E182B0C1}" type="pres">
      <dgm:prSet presAssocID="{8DE2A62A-719F-4D48-8FDB-60904842D4F1}" presName="hierChild4" presStyleCnt="0"/>
      <dgm:spPr/>
    </dgm:pt>
    <dgm:pt modelId="{15ABFD08-9C56-4E52-ABF0-F58BA60CB57B}" type="pres">
      <dgm:prSet presAssocID="{8DE2A62A-719F-4D48-8FDB-60904842D4F1}" presName="hierChild5" presStyleCnt="0"/>
      <dgm:spPr/>
    </dgm:pt>
    <dgm:pt modelId="{2FE4F7EE-4E97-4843-B48D-43439ECB822C}" type="pres">
      <dgm:prSet presAssocID="{E0DFB472-399A-4B4B-A82D-AD6E6119F5B0}" presName="Name37" presStyleLbl="parChTrans1D2" presStyleIdx="2" presStyleCnt="3"/>
      <dgm:spPr/>
    </dgm:pt>
    <dgm:pt modelId="{0F1610F7-BA2A-4535-86A8-BA321ECB6954}" type="pres">
      <dgm:prSet presAssocID="{07044550-3814-4DCB-98A0-D2255667A5BC}" presName="hierRoot2" presStyleCnt="0">
        <dgm:presLayoutVars>
          <dgm:hierBranch val="init"/>
        </dgm:presLayoutVars>
      </dgm:prSet>
      <dgm:spPr/>
    </dgm:pt>
    <dgm:pt modelId="{54F86F86-3291-4A64-B700-B073AD861CDD}" type="pres">
      <dgm:prSet presAssocID="{07044550-3814-4DCB-98A0-D2255667A5BC}" presName="rootComposite" presStyleCnt="0"/>
      <dgm:spPr/>
    </dgm:pt>
    <dgm:pt modelId="{9C7EF193-5CF1-4B06-BD0B-AA8A41759F00}" type="pres">
      <dgm:prSet presAssocID="{07044550-3814-4DCB-98A0-D2255667A5BC}" presName="rootText" presStyleLbl="node2" presStyleIdx="2" presStyleCnt="3">
        <dgm:presLayoutVars>
          <dgm:chPref val="3"/>
        </dgm:presLayoutVars>
      </dgm:prSet>
      <dgm:spPr/>
    </dgm:pt>
    <dgm:pt modelId="{8B7CCFAE-5933-42E6-B9F3-50C884BD4347}" type="pres">
      <dgm:prSet presAssocID="{07044550-3814-4DCB-98A0-D2255667A5BC}" presName="rootConnector" presStyleLbl="node2" presStyleIdx="2" presStyleCnt="3"/>
      <dgm:spPr/>
    </dgm:pt>
    <dgm:pt modelId="{4494874B-F81C-4FD8-A114-2D0E28EBD024}" type="pres">
      <dgm:prSet presAssocID="{07044550-3814-4DCB-98A0-D2255667A5BC}" presName="hierChild4" presStyleCnt="0"/>
      <dgm:spPr/>
    </dgm:pt>
    <dgm:pt modelId="{481DDE9A-3CCA-4256-8C3B-B9D197464682}" type="pres">
      <dgm:prSet presAssocID="{07044550-3814-4DCB-98A0-D2255667A5BC}" presName="hierChild5" presStyleCnt="0"/>
      <dgm:spPr/>
    </dgm:pt>
    <dgm:pt modelId="{BB5F45DE-A1F8-475C-8C79-8BA8B8443FE9}" type="pres">
      <dgm:prSet presAssocID="{9BE64F7F-24B3-4225-9EB0-FB4A7F9A96E1}" presName="hierChild3" presStyleCnt="0"/>
      <dgm:spPr/>
    </dgm:pt>
  </dgm:ptLst>
  <dgm:cxnLst>
    <dgm:cxn modelId="{969E916A-3B41-472C-BE2C-E109E8063446}" srcId="{68891F70-27CE-4D55-8214-79450BD4AE7F}" destId="{9BE64F7F-24B3-4225-9EB0-FB4A7F9A96E1}" srcOrd="0" destOrd="0" parTransId="{6ECC6434-2131-4786-AE2A-3576897D5B02}" sibTransId="{9DD9D4E9-8126-41BD-AC27-BC1837A2797E}"/>
    <dgm:cxn modelId="{D57F7E6D-B28E-4166-925D-9D939EA47BBA}" type="presOf" srcId="{07044550-3814-4DCB-98A0-D2255667A5BC}" destId="{9C7EF193-5CF1-4B06-BD0B-AA8A41759F00}" srcOrd="0" destOrd="0" presId="urn:microsoft.com/office/officeart/2005/8/layout/orgChart1"/>
    <dgm:cxn modelId="{08D95C4E-A8D3-41AA-97C1-543D3D0BC8B9}" type="presOf" srcId="{9BE64F7F-24B3-4225-9EB0-FB4A7F9A96E1}" destId="{224F26B8-E695-47BA-BB4C-6BE86E345AB7}" srcOrd="0" destOrd="0" presId="urn:microsoft.com/office/officeart/2005/8/layout/orgChart1"/>
    <dgm:cxn modelId="{AF2DE751-4534-46C0-AE96-FDB963B3BADB}" type="presOf" srcId="{8DE2A62A-719F-4D48-8FDB-60904842D4F1}" destId="{117F5896-2B96-4A3D-8433-A26998DC62B1}" srcOrd="0" destOrd="0" presId="urn:microsoft.com/office/officeart/2005/8/layout/orgChart1"/>
    <dgm:cxn modelId="{CDE6A97F-B7CD-42F0-A6E2-B932A574BA2C}" srcId="{9BE64F7F-24B3-4225-9EB0-FB4A7F9A96E1}" destId="{07044550-3814-4DCB-98A0-D2255667A5BC}" srcOrd="2" destOrd="0" parTransId="{E0DFB472-399A-4B4B-A82D-AD6E6119F5B0}" sibTransId="{B400C519-EADB-44DE-AD5A-8F2D5D6A8F7E}"/>
    <dgm:cxn modelId="{31CEF087-21BB-4A49-9CA3-02372C8D1A1B}" srcId="{9BE64F7F-24B3-4225-9EB0-FB4A7F9A96E1}" destId="{34258C72-987E-440E-A90C-7809C0C90CBA}" srcOrd="0" destOrd="0" parTransId="{8A7151FC-D9BD-48F2-BDB0-30B473265B12}" sibTransId="{A7E700E7-69F3-495D-9F33-C1C49D232329}"/>
    <dgm:cxn modelId="{269D82AE-D4A5-4D48-B1DA-099D96FD6488}" type="presOf" srcId="{8DE2A62A-719F-4D48-8FDB-60904842D4F1}" destId="{61B4402F-FCD7-4E36-BBA2-97C15DEB75EA}" srcOrd="1" destOrd="0" presId="urn:microsoft.com/office/officeart/2005/8/layout/orgChart1"/>
    <dgm:cxn modelId="{4B12A6B4-FD6D-460E-BB57-988CDDF725E1}" type="presOf" srcId="{8A7151FC-D9BD-48F2-BDB0-30B473265B12}" destId="{31FD3736-6EF0-446F-BB19-59BE69B504C2}" srcOrd="0" destOrd="0" presId="urn:microsoft.com/office/officeart/2005/8/layout/orgChart1"/>
    <dgm:cxn modelId="{E36CF7DB-AE9E-47CE-9FB7-A2E13D46A045}" type="presOf" srcId="{68891F70-27CE-4D55-8214-79450BD4AE7F}" destId="{FCF61D14-C52E-49B8-93A2-D215A45B6E17}" srcOrd="0" destOrd="0" presId="urn:microsoft.com/office/officeart/2005/8/layout/orgChart1"/>
    <dgm:cxn modelId="{1FC11CE3-987E-4AC6-BE2F-1015130CFD79}" type="presOf" srcId="{E0DFB472-399A-4B4B-A82D-AD6E6119F5B0}" destId="{2FE4F7EE-4E97-4843-B48D-43439ECB822C}" srcOrd="0" destOrd="0" presId="urn:microsoft.com/office/officeart/2005/8/layout/orgChart1"/>
    <dgm:cxn modelId="{56A517E5-B8EE-481E-886A-0F1EACB8A455}" type="presOf" srcId="{9BE64F7F-24B3-4225-9EB0-FB4A7F9A96E1}" destId="{83AAF707-E428-4A02-A66D-8EAADE43ABF2}" srcOrd="1" destOrd="0" presId="urn:microsoft.com/office/officeart/2005/8/layout/orgChart1"/>
    <dgm:cxn modelId="{CB7E64EE-98C3-4930-A71D-7006AF2BEFD0}" type="presOf" srcId="{3B6BC169-6944-4C9C-A229-5ACD62BA788B}" destId="{9FF5AEF9-D539-44E4-B44B-EFF6020CDF13}" srcOrd="0" destOrd="0" presId="urn:microsoft.com/office/officeart/2005/8/layout/orgChart1"/>
    <dgm:cxn modelId="{1FC349EF-068A-46CB-9000-D74467B9EC75}" type="presOf" srcId="{34258C72-987E-440E-A90C-7809C0C90CBA}" destId="{BFE44605-56AC-4BCB-973E-28B7799677D8}" srcOrd="1" destOrd="0" presId="urn:microsoft.com/office/officeart/2005/8/layout/orgChart1"/>
    <dgm:cxn modelId="{201A06F9-2677-4D13-8FD4-C82D370030BE}" type="presOf" srcId="{07044550-3814-4DCB-98A0-D2255667A5BC}" destId="{8B7CCFAE-5933-42E6-B9F3-50C884BD4347}" srcOrd="1" destOrd="0" presId="urn:microsoft.com/office/officeart/2005/8/layout/orgChart1"/>
    <dgm:cxn modelId="{E14FC8FB-573E-48D2-B8EB-FE1AB2D3424C}" type="presOf" srcId="{34258C72-987E-440E-A90C-7809C0C90CBA}" destId="{45FF86E2-8D37-4EE5-9EAB-E839A9DF52C9}" srcOrd="0" destOrd="0" presId="urn:microsoft.com/office/officeart/2005/8/layout/orgChart1"/>
    <dgm:cxn modelId="{AC49DAFB-F4AB-4C1C-90CF-A36912518773}" srcId="{9BE64F7F-24B3-4225-9EB0-FB4A7F9A96E1}" destId="{8DE2A62A-719F-4D48-8FDB-60904842D4F1}" srcOrd="1" destOrd="0" parTransId="{3B6BC169-6944-4C9C-A229-5ACD62BA788B}" sibTransId="{6D191961-2517-4366-BB4D-37E4AA7D445F}"/>
    <dgm:cxn modelId="{A1C5E04C-CD7B-4BC8-BF11-9DAB3D25A6A3}" type="presParOf" srcId="{FCF61D14-C52E-49B8-93A2-D215A45B6E17}" destId="{6980271F-C9D5-470C-BD3C-73C53C0166DF}" srcOrd="0" destOrd="0" presId="urn:microsoft.com/office/officeart/2005/8/layout/orgChart1"/>
    <dgm:cxn modelId="{341806FB-F07B-4E0B-8D20-BBEAEA8D9161}" type="presParOf" srcId="{6980271F-C9D5-470C-BD3C-73C53C0166DF}" destId="{CA56D95B-DD4C-4953-A36D-D407B845AC86}" srcOrd="0" destOrd="0" presId="urn:microsoft.com/office/officeart/2005/8/layout/orgChart1"/>
    <dgm:cxn modelId="{4585E2F2-6D1D-4586-84B8-3393D7DBDC91}" type="presParOf" srcId="{CA56D95B-DD4C-4953-A36D-D407B845AC86}" destId="{224F26B8-E695-47BA-BB4C-6BE86E345AB7}" srcOrd="0" destOrd="0" presId="urn:microsoft.com/office/officeart/2005/8/layout/orgChart1"/>
    <dgm:cxn modelId="{304B2424-6C75-4DDC-B1EB-EAFB941B1A55}" type="presParOf" srcId="{CA56D95B-DD4C-4953-A36D-D407B845AC86}" destId="{83AAF707-E428-4A02-A66D-8EAADE43ABF2}" srcOrd="1" destOrd="0" presId="urn:microsoft.com/office/officeart/2005/8/layout/orgChart1"/>
    <dgm:cxn modelId="{802A0FA7-1969-4C2C-AA42-37D6F697B780}" type="presParOf" srcId="{6980271F-C9D5-470C-BD3C-73C53C0166DF}" destId="{1CEFEB05-4C2A-48DF-B535-D5CFB174318F}" srcOrd="1" destOrd="0" presId="urn:microsoft.com/office/officeart/2005/8/layout/orgChart1"/>
    <dgm:cxn modelId="{F862BDB2-E236-4667-BF4E-CD1B38932145}" type="presParOf" srcId="{1CEFEB05-4C2A-48DF-B535-D5CFB174318F}" destId="{31FD3736-6EF0-446F-BB19-59BE69B504C2}" srcOrd="0" destOrd="0" presId="urn:microsoft.com/office/officeart/2005/8/layout/orgChart1"/>
    <dgm:cxn modelId="{D366F93E-5F5C-4A8A-A339-9925A1E8D9DF}" type="presParOf" srcId="{1CEFEB05-4C2A-48DF-B535-D5CFB174318F}" destId="{C3AF2DD7-F28C-4710-BE81-821CB6E51076}" srcOrd="1" destOrd="0" presId="urn:microsoft.com/office/officeart/2005/8/layout/orgChart1"/>
    <dgm:cxn modelId="{946EE906-2C8B-4A4F-941B-AB2B2317198A}" type="presParOf" srcId="{C3AF2DD7-F28C-4710-BE81-821CB6E51076}" destId="{5DDA9E95-A92A-4E34-880C-3646CA5F5DDB}" srcOrd="0" destOrd="0" presId="urn:microsoft.com/office/officeart/2005/8/layout/orgChart1"/>
    <dgm:cxn modelId="{183670D0-9A36-4C86-BFD8-FF7C4B21807E}" type="presParOf" srcId="{5DDA9E95-A92A-4E34-880C-3646CA5F5DDB}" destId="{45FF86E2-8D37-4EE5-9EAB-E839A9DF52C9}" srcOrd="0" destOrd="0" presId="urn:microsoft.com/office/officeart/2005/8/layout/orgChart1"/>
    <dgm:cxn modelId="{A6D225EA-E014-44A6-ADA5-F43B4F876A1D}" type="presParOf" srcId="{5DDA9E95-A92A-4E34-880C-3646CA5F5DDB}" destId="{BFE44605-56AC-4BCB-973E-28B7799677D8}" srcOrd="1" destOrd="0" presId="urn:microsoft.com/office/officeart/2005/8/layout/orgChart1"/>
    <dgm:cxn modelId="{162C2229-777A-43F0-AC8C-A5EA4D8E715B}" type="presParOf" srcId="{C3AF2DD7-F28C-4710-BE81-821CB6E51076}" destId="{BD72655C-C1EE-458A-8D0E-ECC62C7E7D0D}" srcOrd="1" destOrd="0" presId="urn:microsoft.com/office/officeart/2005/8/layout/orgChart1"/>
    <dgm:cxn modelId="{3DDD6BF1-60AF-47E5-A937-39CF83C0362F}" type="presParOf" srcId="{C3AF2DD7-F28C-4710-BE81-821CB6E51076}" destId="{0F77543C-6B86-4674-8E74-0C8E69655DE8}" srcOrd="2" destOrd="0" presId="urn:microsoft.com/office/officeart/2005/8/layout/orgChart1"/>
    <dgm:cxn modelId="{601A6DBE-8365-473C-9509-499F1732ECD2}" type="presParOf" srcId="{1CEFEB05-4C2A-48DF-B535-D5CFB174318F}" destId="{9FF5AEF9-D539-44E4-B44B-EFF6020CDF13}" srcOrd="2" destOrd="0" presId="urn:microsoft.com/office/officeart/2005/8/layout/orgChart1"/>
    <dgm:cxn modelId="{682089B2-C090-4D36-A273-7FC5F7C9CB57}" type="presParOf" srcId="{1CEFEB05-4C2A-48DF-B535-D5CFB174318F}" destId="{ED535410-3D74-4A8C-9923-3ED90819A67F}" srcOrd="3" destOrd="0" presId="urn:microsoft.com/office/officeart/2005/8/layout/orgChart1"/>
    <dgm:cxn modelId="{68F98F40-C8F7-41F6-8728-ECB83D199ADE}" type="presParOf" srcId="{ED535410-3D74-4A8C-9923-3ED90819A67F}" destId="{30B3EAEE-12E1-430F-BF3E-3DA9BCA1E96B}" srcOrd="0" destOrd="0" presId="urn:microsoft.com/office/officeart/2005/8/layout/orgChart1"/>
    <dgm:cxn modelId="{3E73BC89-9F0B-426A-BFDA-42F8BCF27B99}" type="presParOf" srcId="{30B3EAEE-12E1-430F-BF3E-3DA9BCA1E96B}" destId="{117F5896-2B96-4A3D-8433-A26998DC62B1}" srcOrd="0" destOrd="0" presId="urn:microsoft.com/office/officeart/2005/8/layout/orgChart1"/>
    <dgm:cxn modelId="{A9DC2252-834F-43DF-8AF9-4E3C991CAA8D}" type="presParOf" srcId="{30B3EAEE-12E1-430F-BF3E-3DA9BCA1E96B}" destId="{61B4402F-FCD7-4E36-BBA2-97C15DEB75EA}" srcOrd="1" destOrd="0" presId="urn:microsoft.com/office/officeart/2005/8/layout/orgChart1"/>
    <dgm:cxn modelId="{6C8648F4-39AE-49CA-A329-688FA7B67208}" type="presParOf" srcId="{ED535410-3D74-4A8C-9923-3ED90819A67F}" destId="{873E8E3A-F771-482C-AE76-2F65E182B0C1}" srcOrd="1" destOrd="0" presId="urn:microsoft.com/office/officeart/2005/8/layout/orgChart1"/>
    <dgm:cxn modelId="{B23A67D7-4C2F-4D71-BBAC-3957A58DB71D}" type="presParOf" srcId="{ED535410-3D74-4A8C-9923-3ED90819A67F}" destId="{15ABFD08-9C56-4E52-ABF0-F58BA60CB57B}" srcOrd="2" destOrd="0" presId="urn:microsoft.com/office/officeart/2005/8/layout/orgChart1"/>
    <dgm:cxn modelId="{47480FA6-1F92-4910-AA6A-3C4E60B813AC}" type="presParOf" srcId="{1CEFEB05-4C2A-48DF-B535-D5CFB174318F}" destId="{2FE4F7EE-4E97-4843-B48D-43439ECB822C}" srcOrd="4" destOrd="0" presId="urn:microsoft.com/office/officeart/2005/8/layout/orgChart1"/>
    <dgm:cxn modelId="{45FD7C0B-75C1-4EC8-9250-7838197555F7}" type="presParOf" srcId="{1CEFEB05-4C2A-48DF-B535-D5CFB174318F}" destId="{0F1610F7-BA2A-4535-86A8-BA321ECB6954}" srcOrd="5" destOrd="0" presId="urn:microsoft.com/office/officeart/2005/8/layout/orgChart1"/>
    <dgm:cxn modelId="{7FF4F83B-0F5A-4361-B62B-17E3429A18A4}" type="presParOf" srcId="{0F1610F7-BA2A-4535-86A8-BA321ECB6954}" destId="{54F86F86-3291-4A64-B700-B073AD861CDD}" srcOrd="0" destOrd="0" presId="urn:microsoft.com/office/officeart/2005/8/layout/orgChart1"/>
    <dgm:cxn modelId="{A4AE64D4-8E81-4183-88A5-9026EC5E6745}" type="presParOf" srcId="{54F86F86-3291-4A64-B700-B073AD861CDD}" destId="{9C7EF193-5CF1-4B06-BD0B-AA8A41759F00}" srcOrd="0" destOrd="0" presId="urn:microsoft.com/office/officeart/2005/8/layout/orgChart1"/>
    <dgm:cxn modelId="{BB5084A1-F6C2-4388-ADD1-58DCA7608711}" type="presParOf" srcId="{54F86F86-3291-4A64-B700-B073AD861CDD}" destId="{8B7CCFAE-5933-42E6-B9F3-50C884BD4347}" srcOrd="1" destOrd="0" presId="urn:microsoft.com/office/officeart/2005/8/layout/orgChart1"/>
    <dgm:cxn modelId="{36B6610F-ADAF-4E82-A9D8-CA0B12803894}" type="presParOf" srcId="{0F1610F7-BA2A-4535-86A8-BA321ECB6954}" destId="{4494874B-F81C-4FD8-A114-2D0E28EBD024}" srcOrd="1" destOrd="0" presId="urn:microsoft.com/office/officeart/2005/8/layout/orgChart1"/>
    <dgm:cxn modelId="{CCD7D7A9-CCC2-4CA7-9D77-A675939D3A4B}" type="presParOf" srcId="{0F1610F7-BA2A-4535-86A8-BA321ECB6954}" destId="{481DDE9A-3CCA-4256-8C3B-B9D197464682}" srcOrd="2" destOrd="0" presId="urn:microsoft.com/office/officeart/2005/8/layout/orgChart1"/>
    <dgm:cxn modelId="{C4D82A52-A013-4746-A587-9EE26E91B0C9}" type="presParOf" srcId="{6980271F-C9D5-470C-BD3C-73C53C0166DF}" destId="{BB5F45DE-A1F8-475C-8C79-8BA8B8443FE9}"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3499974-DF97-4AF1-A121-C3FF25931533}" type="doc">
      <dgm:prSet loTypeId="urn:microsoft.com/office/officeart/2005/8/layout/chevron2" loCatId="list" qsTypeId="urn:microsoft.com/office/officeart/2005/8/quickstyle/3d2#5" qsCatId="3D" csTypeId="urn:microsoft.com/office/officeart/2005/8/colors/accent1_2" csCatId="accent1" phldr="1"/>
      <dgm:spPr/>
      <dgm:t>
        <a:bodyPr/>
        <a:lstStyle/>
        <a:p>
          <a:endParaRPr lang="el-GR"/>
        </a:p>
      </dgm:t>
    </dgm:pt>
    <dgm:pt modelId="{5BC2368D-3AE6-4363-8403-6EB2DD9D5B6F}">
      <dgm:prSet phldrT="[Κείμενο]" custT="1"/>
      <dgm:spPr>
        <a:solidFill>
          <a:srgbClr val="9966FF"/>
        </a:solidFill>
      </dgm:spPr>
      <dgm:t>
        <a:bodyPr/>
        <a:lstStyle/>
        <a:p>
          <a:r>
            <a:rPr lang="en-GB" sz="1300" b="1" dirty="0">
              <a:solidFill>
                <a:schemeClr val="tx1"/>
              </a:solidFill>
            </a:rPr>
            <a:t>Fake companies</a:t>
          </a:r>
          <a:endParaRPr lang="el-GR" sz="1300" b="1" dirty="0">
            <a:solidFill>
              <a:schemeClr val="tx1"/>
            </a:solidFill>
          </a:endParaRPr>
        </a:p>
      </dgm:t>
    </dgm:pt>
    <dgm:pt modelId="{8770C114-2497-45EA-B1C1-F5EA8D1246A5}" type="parTrans" cxnId="{0B0E6788-8D2C-48B7-A1A3-DD2D206DE2C7}">
      <dgm:prSet/>
      <dgm:spPr/>
      <dgm:t>
        <a:bodyPr/>
        <a:lstStyle/>
        <a:p>
          <a:endParaRPr lang="el-GR"/>
        </a:p>
      </dgm:t>
    </dgm:pt>
    <dgm:pt modelId="{59AF2764-6F38-49DD-9289-25F83A2397AA}" type="sibTrans" cxnId="{0B0E6788-8D2C-48B7-A1A3-DD2D206DE2C7}">
      <dgm:prSet/>
      <dgm:spPr/>
      <dgm:t>
        <a:bodyPr/>
        <a:lstStyle/>
        <a:p>
          <a:endParaRPr lang="el-GR"/>
        </a:p>
      </dgm:t>
    </dgm:pt>
    <dgm:pt modelId="{50D15DF0-0E17-42DF-B14A-07384DCA0515}">
      <dgm:prSet phldrT="[Κείμενο]" custT="1"/>
      <dgm:spPr>
        <a:solidFill>
          <a:srgbClr val="99FF33"/>
        </a:solidFill>
      </dgm:spPr>
      <dgm:t>
        <a:bodyPr/>
        <a:lstStyle/>
        <a:p>
          <a:r>
            <a:rPr lang="en-GB" sz="1300" b="1" dirty="0">
              <a:solidFill>
                <a:schemeClr val="tx1"/>
              </a:solidFill>
            </a:rPr>
            <a:t>Concealing income</a:t>
          </a:r>
          <a:endParaRPr lang="el-GR" sz="1300" b="1" dirty="0">
            <a:solidFill>
              <a:schemeClr val="tx1"/>
            </a:solidFill>
          </a:endParaRPr>
        </a:p>
      </dgm:t>
    </dgm:pt>
    <dgm:pt modelId="{A82A3B59-CBC5-4970-B1AF-8ABBB754D9F3}" type="parTrans" cxnId="{99BB9278-1CD1-4FED-A9C6-35456BAE6F4D}">
      <dgm:prSet/>
      <dgm:spPr/>
      <dgm:t>
        <a:bodyPr/>
        <a:lstStyle/>
        <a:p>
          <a:endParaRPr lang="el-GR"/>
        </a:p>
      </dgm:t>
    </dgm:pt>
    <dgm:pt modelId="{2BD40ABD-F560-4A9A-A45C-7484CA863139}" type="sibTrans" cxnId="{99BB9278-1CD1-4FED-A9C6-35456BAE6F4D}">
      <dgm:prSet/>
      <dgm:spPr/>
      <dgm:t>
        <a:bodyPr/>
        <a:lstStyle/>
        <a:p>
          <a:endParaRPr lang="el-GR"/>
        </a:p>
      </dgm:t>
    </dgm:pt>
    <dgm:pt modelId="{E904E889-D97F-4776-B9DB-EC9A920461AE}">
      <dgm:prSet phldrT="[Κείμενο]" custT="1"/>
      <dgm:spPr>
        <a:solidFill>
          <a:srgbClr val="CCFF66">
            <a:alpha val="89804"/>
          </a:srgbClr>
        </a:solidFill>
      </dgm:spPr>
      <dgm:t>
        <a:bodyPr/>
        <a:lstStyle/>
        <a:p>
          <a:pPr algn="just"/>
          <a:r>
            <a:rPr lang="en-GB" sz="1400" b="1" dirty="0"/>
            <a:t>E.g. one does not give receipts for the products he sells or the services he provides.</a:t>
          </a:r>
          <a:endParaRPr lang="el-GR" sz="1400" b="1" dirty="0">
            <a:solidFill>
              <a:schemeClr val="tx1"/>
            </a:solidFill>
          </a:endParaRPr>
        </a:p>
      </dgm:t>
    </dgm:pt>
    <dgm:pt modelId="{405B7723-9ADD-4782-A2C9-DFC714164E24}" type="parTrans" cxnId="{A532D953-6140-4879-A9BE-8A362A87DDA5}">
      <dgm:prSet/>
      <dgm:spPr/>
      <dgm:t>
        <a:bodyPr/>
        <a:lstStyle/>
        <a:p>
          <a:endParaRPr lang="el-GR"/>
        </a:p>
      </dgm:t>
    </dgm:pt>
    <dgm:pt modelId="{AF94CAA3-7BC3-469F-A1CA-20AD0B444A20}" type="sibTrans" cxnId="{A532D953-6140-4879-A9BE-8A362A87DDA5}">
      <dgm:prSet/>
      <dgm:spPr/>
      <dgm:t>
        <a:bodyPr/>
        <a:lstStyle/>
        <a:p>
          <a:endParaRPr lang="el-GR"/>
        </a:p>
      </dgm:t>
    </dgm:pt>
    <dgm:pt modelId="{0808F362-D0CC-4861-BF0D-D5594C0D76AF}">
      <dgm:prSet phldrT="[Κείμενο]" custT="1"/>
      <dgm:spPr>
        <a:solidFill>
          <a:srgbClr val="FF3300"/>
        </a:solidFill>
      </dgm:spPr>
      <dgm:t>
        <a:bodyPr/>
        <a:lstStyle/>
        <a:p>
          <a:r>
            <a:rPr lang="en-GB" sz="1300" b="1" dirty="0">
              <a:solidFill>
                <a:schemeClr val="tx1"/>
              </a:solidFill>
            </a:rPr>
            <a:t>False declarations of  expenses</a:t>
          </a:r>
          <a:endParaRPr lang="el-GR" sz="1300" b="1" dirty="0">
            <a:solidFill>
              <a:schemeClr val="tx1"/>
            </a:solidFill>
          </a:endParaRPr>
        </a:p>
      </dgm:t>
    </dgm:pt>
    <dgm:pt modelId="{604ECF8A-4C19-487C-9AA4-78E9B6243E6D}" type="parTrans" cxnId="{00E14DD9-D90A-4CED-9F27-DD2DADE6204C}">
      <dgm:prSet/>
      <dgm:spPr/>
      <dgm:t>
        <a:bodyPr/>
        <a:lstStyle/>
        <a:p>
          <a:endParaRPr lang="el-GR"/>
        </a:p>
      </dgm:t>
    </dgm:pt>
    <dgm:pt modelId="{B4C12921-902A-44FD-822E-9560BB04768F}" type="sibTrans" cxnId="{00E14DD9-D90A-4CED-9F27-DD2DADE6204C}">
      <dgm:prSet/>
      <dgm:spPr/>
      <dgm:t>
        <a:bodyPr/>
        <a:lstStyle/>
        <a:p>
          <a:endParaRPr lang="el-GR"/>
        </a:p>
      </dgm:t>
    </dgm:pt>
    <dgm:pt modelId="{3A83CE07-A8C9-497E-BD21-FACFD2AB8022}">
      <dgm:prSet phldrT="[Κείμενο]" custT="1"/>
      <dgm:spPr>
        <a:solidFill>
          <a:srgbClr val="FF8A3B">
            <a:alpha val="89804"/>
          </a:srgbClr>
        </a:solidFill>
      </dgm:spPr>
      <dgm:t>
        <a:bodyPr/>
        <a:lstStyle/>
        <a:p>
          <a:pPr algn="just"/>
          <a:endParaRPr lang="el-GR" sz="1400" b="1" dirty="0">
            <a:solidFill>
              <a:schemeClr val="tx1"/>
            </a:solidFill>
          </a:endParaRPr>
        </a:p>
      </dgm:t>
    </dgm:pt>
    <dgm:pt modelId="{08C74AB8-6044-4C94-A34F-C8CB61997BD1}" type="parTrans" cxnId="{8F07E2FF-2450-4D0B-8FC4-D3AF704ECADD}">
      <dgm:prSet/>
      <dgm:spPr/>
      <dgm:t>
        <a:bodyPr/>
        <a:lstStyle/>
        <a:p>
          <a:endParaRPr lang="el-GR"/>
        </a:p>
      </dgm:t>
    </dgm:pt>
    <dgm:pt modelId="{AF34C347-0AA4-4780-966F-9F05F1DAB0D5}" type="sibTrans" cxnId="{8F07E2FF-2450-4D0B-8FC4-D3AF704ECADD}">
      <dgm:prSet/>
      <dgm:spPr/>
      <dgm:t>
        <a:bodyPr/>
        <a:lstStyle/>
        <a:p>
          <a:endParaRPr lang="el-GR"/>
        </a:p>
      </dgm:t>
    </dgm:pt>
    <dgm:pt modelId="{D89794F1-4237-47C4-B3ED-8308E47C1C28}">
      <dgm:prSet phldrT="[Κείμενο]" custT="1"/>
      <dgm:spPr>
        <a:solidFill>
          <a:srgbClr val="CCCCFF">
            <a:alpha val="89804"/>
          </a:srgbClr>
        </a:solidFill>
      </dgm:spPr>
      <dgm:t>
        <a:bodyPr/>
        <a:lstStyle/>
        <a:p>
          <a:pPr algn="just"/>
          <a:r>
            <a:rPr lang="en-GB" sz="1400" b="1" dirty="0"/>
            <a:t>The establishment of fictitious companies based in countries with special tax regime. These countries are called tax havens, as they have little or no tax on foreign investors who will transfer their savings account or funds.</a:t>
          </a:r>
          <a:endParaRPr lang="el-GR" sz="1400" b="1" dirty="0"/>
        </a:p>
      </dgm:t>
    </dgm:pt>
    <dgm:pt modelId="{8B2A49C2-DA86-4EF0-B982-6AD3046E605B}" type="parTrans" cxnId="{4D71968A-A8CA-438B-AB16-F1D548F881C5}">
      <dgm:prSet/>
      <dgm:spPr/>
      <dgm:t>
        <a:bodyPr/>
        <a:lstStyle/>
        <a:p>
          <a:endParaRPr lang="el-GR"/>
        </a:p>
      </dgm:t>
    </dgm:pt>
    <dgm:pt modelId="{E2B19A06-0C86-4A18-AC67-E89400738510}" type="sibTrans" cxnId="{4D71968A-A8CA-438B-AB16-F1D548F881C5}">
      <dgm:prSet/>
      <dgm:spPr/>
      <dgm:t>
        <a:bodyPr/>
        <a:lstStyle/>
        <a:p>
          <a:endParaRPr lang="el-GR"/>
        </a:p>
      </dgm:t>
    </dgm:pt>
    <dgm:pt modelId="{A198781F-9A74-4770-A9AF-1FF0A6E11230}">
      <dgm:prSet phldrT="[Κείμενο]" custT="1"/>
      <dgm:spPr>
        <a:solidFill>
          <a:srgbClr val="FF8A3B">
            <a:alpha val="89804"/>
          </a:srgbClr>
        </a:solidFill>
      </dgm:spPr>
      <dgm:t>
        <a:bodyPr/>
        <a:lstStyle/>
        <a:p>
          <a:pPr algn="just"/>
          <a:r>
            <a:rPr lang="en-GB" sz="1400" b="1" dirty="0"/>
            <a:t>E.g. by using invoices that do not correspond to the purchase of products, a person or a company can seemingly increase costs in order to avoid taxes.</a:t>
          </a:r>
          <a:endParaRPr lang="el-GR" sz="1400" b="1" dirty="0">
            <a:solidFill>
              <a:schemeClr val="tx1"/>
            </a:solidFill>
          </a:endParaRPr>
        </a:p>
      </dgm:t>
    </dgm:pt>
    <dgm:pt modelId="{41D5145B-7B11-4F0B-837E-3B6C34C34E0C}" type="parTrans" cxnId="{73CAA294-B83F-4906-B9C9-9ED8C6F29B59}">
      <dgm:prSet/>
      <dgm:spPr/>
      <dgm:t>
        <a:bodyPr/>
        <a:lstStyle/>
        <a:p>
          <a:endParaRPr lang="el-GR"/>
        </a:p>
      </dgm:t>
    </dgm:pt>
    <dgm:pt modelId="{BFE0E99B-A4ED-47EF-9D8B-961084D3A4F4}" type="sibTrans" cxnId="{73CAA294-B83F-4906-B9C9-9ED8C6F29B59}">
      <dgm:prSet/>
      <dgm:spPr/>
      <dgm:t>
        <a:bodyPr/>
        <a:lstStyle/>
        <a:p>
          <a:endParaRPr lang="el-GR"/>
        </a:p>
      </dgm:t>
    </dgm:pt>
    <dgm:pt modelId="{5AFAA881-CD7D-4ECF-8831-CF743911A4EA}">
      <dgm:prSet phldrT="[Κείμενο]" custT="1"/>
      <dgm:spPr>
        <a:solidFill>
          <a:srgbClr val="CCCCFF">
            <a:alpha val="89804"/>
          </a:srgbClr>
        </a:solidFill>
      </dgm:spPr>
      <dgm:t>
        <a:bodyPr/>
        <a:lstStyle/>
        <a:p>
          <a:pPr algn="just"/>
          <a:r>
            <a:rPr lang="en-GB" sz="1400" b="1" dirty="0"/>
            <a:t>In these countries, many entrepreneurs who want to evade taxes set up offshore companies.</a:t>
          </a:r>
          <a:endParaRPr lang="el-GR" sz="1400" b="1" dirty="0"/>
        </a:p>
      </dgm:t>
    </dgm:pt>
    <dgm:pt modelId="{DEEA1276-BD4A-4DB0-87D9-219D505B71E4}" type="parTrans" cxnId="{CFC8A20B-30E8-40C1-AB05-E4BF63B5BD82}">
      <dgm:prSet/>
      <dgm:spPr/>
      <dgm:t>
        <a:bodyPr/>
        <a:lstStyle/>
        <a:p>
          <a:endParaRPr lang="el-GR"/>
        </a:p>
      </dgm:t>
    </dgm:pt>
    <dgm:pt modelId="{EF4B9F68-9B7B-494D-AA47-2F508D919D23}" type="sibTrans" cxnId="{CFC8A20B-30E8-40C1-AB05-E4BF63B5BD82}">
      <dgm:prSet/>
      <dgm:spPr/>
      <dgm:t>
        <a:bodyPr/>
        <a:lstStyle/>
        <a:p>
          <a:endParaRPr lang="el-GR"/>
        </a:p>
      </dgm:t>
    </dgm:pt>
    <dgm:pt modelId="{E27953F6-F1F1-46B3-ABA5-329A68FDF130}" type="pres">
      <dgm:prSet presAssocID="{D3499974-DF97-4AF1-A121-C3FF25931533}" presName="linearFlow" presStyleCnt="0">
        <dgm:presLayoutVars>
          <dgm:dir/>
          <dgm:animLvl val="lvl"/>
          <dgm:resizeHandles val="exact"/>
        </dgm:presLayoutVars>
      </dgm:prSet>
      <dgm:spPr/>
    </dgm:pt>
    <dgm:pt modelId="{61670BC4-2B0B-40EC-B4CC-8C0F0B5A4230}" type="pres">
      <dgm:prSet presAssocID="{5BC2368D-3AE6-4363-8403-6EB2DD9D5B6F}" presName="composite" presStyleCnt="0"/>
      <dgm:spPr/>
    </dgm:pt>
    <dgm:pt modelId="{D94F3E9C-752D-4E8D-94E6-F7A615D0128B}" type="pres">
      <dgm:prSet presAssocID="{5BC2368D-3AE6-4363-8403-6EB2DD9D5B6F}" presName="parentText" presStyleLbl="alignNode1" presStyleIdx="0" presStyleCnt="3">
        <dgm:presLayoutVars>
          <dgm:chMax val="1"/>
          <dgm:bulletEnabled val="1"/>
        </dgm:presLayoutVars>
      </dgm:prSet>
      <dgm:spPr/>
    </dgm:pt>
    <dgm:pt modelId="{EF3B612D-7D7B-4FD5-9B7C-879D87196DA5}" type="pres">
      <dgm:prSet presAssocID="{5BC2368D-3AE6-4363-8403-6EB2DD9D5B6F}" presName="descendantText" presStyleLbl="alignAcc1" presStyleIdx="0" presStyleCnt="3">
        <dgm:presLayoutVars>
          <dgm:bulletEnabled val="1"/>
        </dgm:presLayoutVars>
      </dgm:prSet>
      <dgm:spPr/>
    </dgm:pt>
    <dgm:pt modelId="{DE771F97-89CA-4C94-9654-32053FEAD423}" type="pres">
      <dgm:prSet presAssocID="{59AF2764-6F38-49DD-9289-25F83A2397AA}" presName="sp" presStyleCnt="0"/>
      <dgm:spPr/>
    </dgm:pt>
    <dgm:pt modelId="{04C35478-BB9C-4E17-BFE3-4EE311CB0463}" type="pres">
      <dgm:prSet presAssocID="{50D15DF0-0E17-42DF-B14A-07384DCA0515}" presName="composite" presStyleCnt="0"/>
      <dgm:spPr/>
    </dgm:pt>
    <dgm:pt modelId="{A68AAC2E-889B-4E73-88A1-C93CF33AE7CB}" type="pres">
      <dgm:prSet presAssocID="{50D15DF0-0E17-42DF-B14A-07384DCA0515}" presName="parentText" presStyleLbl="alignNode1" presStyleIdx="1" presStyleCnt="3">
        <dgm:presLayoutVars>
          <dgm:chMax val="1"/>
          <dgm:bulletEnabled val="1"/>
        </dgm:presLayoutVars>
      </dgm:prSet>
      <dgm:spPr/>
    </dgm:pt>
    <dgm:pt modelId="{A7CDD06E-1124-4B54-AC42-A542DCD6D602}" type="pres">
      <dgm:prSet presAssocID="{50D15DF0-0E17-42DF-B14A-07384DCA0515}" presName="descendantText" presStyleLbl="alignAcc1" presStyleIdx="1" presStyleCnt="3">
        <dgm:presLayoutVars>
          <dgm:bulletEnabled val="1"/>
        </dgm:presLayoutVars>
      </dgm:prSet>
      <dgm:spPr/>
    </dgm:pt>
    <dgm:pt modelId="{369406BD-6A35-4FDA-A332-A939E1175EA4}" type="pres">
      <dgm:prSet presAssocID="{2BD40ABD-F560-4A9A-A45C-7484CA863139}" presName="sp" presStyleCnt="0"/>
      <dgm:spPr/>
    </dgm:pt>
    <dgm:pt modelId="{670D7835-5782-4F52-B49D-7632620A0F40}" type="pres">
      <dgm:prSet presAssocID="{0808F362-D0CC-4861-BF0D-D5594C0D76AF}" presName="composite" presStyleCnt="0"/>
      <dgm:spPr/>
    </dgm:pt>
    <dgm:pt modelId="{620C6EBB-F939-4388-BDF1-94922DB123F7}" type="pres">
      <dgm:prSet presAssocID="{0808F362-D0CC-4861-BF0D-D5594C0D76AF}" presName="parentText" presStyleLbl="alignNode1" presStyleIdx="2" presStyleCnt="3">
        <dgm:presLayoutVars>
          <dgm:chMax val="1"/>
          <dgm:bulletEnabled val="1"/>
        </dgm:presLayoutVars>
      </dgm:prSet>
      <dgm:spPr/>
    </dgm:pt>
    <dgm:pt modelId="{C49972AC-E365-406C-A08E-20BECA37FC89}" type="pres">
      <dgm:prSet presAssocID="{0808F362-D0CC-4861-BF0D-D5594C0D76AF}" presName="descendantText" presStyleLbl="alignAcc1" presStyleIdx="2" presStyleCnt="3">
        <dgm:presLayoutVars>
          <dgm:bulletEnabled val="1"/>
        </dgm:presLayoutVars>
      </dgm:prSet>
      <dgm:spPr/>
    </dgm:pt>
  </dgm:ptLst>
  <dgm:cxnLst>
    <dgm:cxn modelId="{0059470A-A7BD-4422-BE6C-EAC5CC691DEF}" type="presOf" srcId="{E904E889-D97F-4776-B9DB-EC9A920461AE}" destId="{A7CDD06E-1124-4B54-AC42-A542DCD6D602}" srcOrd="0" destOrd="0" presId="urn:microsoft.com/office/officeart/2005/8/layout/chevron2"/>
    <dgm:cxn modelId="{CFC8A20B-30E8-40C1-AB05-E4BF63B5BD82}" srcId="{5BC2368D-3AE6-4363-8403-6EB2DD9D5B6F}" destId="{5AFAA881-CD7D-4ECF-8831-CF743911A4EA}" srcOrd="1" destOrd="0" parTransId="{DEEA1276-BD4A-4DB0-87D9-219D505B71E4}" sibTransId="{EF4B9F68-9B7B-494D-AA47-2F508D919D23}"/>
    <dgm:cxn modelId="{8EC2B10E-CE5C-4FA4-B061-6D7312088D23}" type="presOf" srcId="{A198781F-9A74-4770-A9AF-1FF0A6E11230}" destId="{C49972AC-E365-406C-A08E-20BECA37FC89}" srcOrd="0" destOrd="1" presId="urn:microsoft.com/office/officeart/2005/8/layout/chevron2"/>
    <dgm:cxn modelId="{F2FDCB15-007B-4C9E-8DB3-6F42E124937C}" type="presOf" srcId="{5AFAA881-CD7D-4ECF-8831-CF743911A4EA}" destId="{EF3B612D-7D7B-4FD5-9B7C-879D87196DA5}" srcOrd="0" destOrd="1" presId="urn:microsoft.com/office/officeart/2005/8/layout/chevron2"/>
    <dgm:cxn modelId="{AC9E3A2B-E70E-4AD6-9555-F685BEE9316C}" type="presOf" srcId="{50D15DF0-0E17-42DF-B14A-07384DCA0515}" destId="{A68AAC2E-889B-4E73-88A1-C93CF33AE7CB}" srcOrd="0" destOrd="0" presId="urn:microsoft.com/office/officeart/2005/8/layout/chevron2"/>
    <dgm:cxn modelId="{465DE14F-D038-452D-92E0-151A1CF1883A}" type="presOf" srcId="{5BC2368D-3AE6-4363-8403-6EB2DD9D5B6F}" destId="{D94F3E9C-752D-4E8D-94E6-F7A615D0128B}" srcOrd="0" destOrd="0" presId="urn:microsoft.com/office/officeart/2005/8/layout/chevron2"/>
    <dgm:cxn modelId="{A532D953-6140-4879-A9BE-8A362A87DDA5}" srcId="{50D15DF0-0E17-42DF-B14A-07384DCA0515}" destId="{E904E889-D97F-4776-B9DB-EC9A920461AE}" srcOrd="0" destOrd="0" parTransId="{405B7723-9ADD-4782-A2C9-DFC714164E24}" sibTransId="{AF94CAA3-7BC3-469F-A1CA-20AD0B444A20}"/>
    <dgm:cxn modelId="{99BB9278-1CD1-4FED-A9C6-35456BAE6F4D}" srcId="{D3499974-DF97-4AF1-A121-C3FF25931533}" destId="{50D15DF0-0E17-42DF-B14A-07384DCA0515}" srcOrd="1" destOrd="0" parTransId="{A82A3B59-CBC5-4970-B1AF-8ABBB754D9F3}" sibTransId="{2BD40ABD-F560-4A9A-A45C-7484CA863139}"/>
    <dgm:cxn modelId="{85BA9E59-3592-4829-9A69-0338CA5292E8}" type="presOf" srcId="{3A83CE07-A8C9-497E-BD21-FACFD2AB8022}" destId="{C49972AC-E365-406C-A08E-20BECA37FC89}" srcOrd="0" destOrd="0" presId="urn:microsoft.com/office/officeart/2005/8/layout/chevron2"/>
    <dgm:cxn modelId="{F6909D7C-238E-4679-A2A1-68BD60924496}" type="presOf" srcId="{0808F362-D0CC-4861-BF0D-D5594C0D76AF}" destId="{620C6EBB-F939-4388-BDF1-94922DB123F7}" srcOrd="0" destOrd="0" presId="urn:microsoft.com/office/officeart/2005/8/layout/chevron2"/>
    <dgm:cxn modelId="{0B0E6788-8D2C-48B7-A1A3-DD2D206DE2C7}" srcId="{D3499974-DF97-4AF1-A121-C3FF25931533}" destId="{5BC2368D-3AE6-4363-8403-6EB2DD9D5B6F}" srcOrd="0" destOrd="0" parTransId="{8770C114-2497-45EA-B1C1-F5EA8D1246A5}" sibTransId="{59AF2764-6F38-49DD-9289-25F83A2397AA}"/>
    <dgm:cxn modelId="{4D71968A-A8CA-438B-AB16-F1D548F881C5}" srcId="{5BC2368D-3AE6-4363-8403-6EB2DD9D5B6F}" destId="{D89794F1-4237-47C4-B3ED-8308E47C1C28}" srcOrd="0" destOrd="0" parTransId="{8B2A49C2-DA86-4EF0-B982-6AD3046E605B}" sibTransId="{E2B19A06-0C86-4A18-AC67-E89400738510}"/>
    <dgm:cxn modelId="{781FDF8D-AF93-4C50-BDA7-CD71CCA34F3B}" type="presOf" srcId="{D3499974-DF97-4AF1-A121-C3FF25931533}" destId="{E27953F6-F1F1-46B3-ABA5-329A68FDF130}" srcOrd="0" destOrd="0" presId="urn:microsoft.com/office/officeart/2005/8/layout/chevron2"/>
    <dgm:cxn modelId="{73CAA294-B83F-4906-B9C9-9ED8C6F29B59}" srcId="{0808F362-D0CC-4861-BF0D-D5594C0D76AF}" destId="{A198781F-9A74-4770-A9AF-1FF0A6E11230}" srcOrd="1" destOrd="0" parTransId="{41D5145B-7B11-4F0B-837E-3B6C34C34E0C}" sibTransId="{BFE0E99B-A4ED-47EF-9D8B-961084D3A4F4}"/>
    <dgm:cxn modelId="{174F0FA2-549B-4191-9012-CDA243D00B14}" type="presOf" srcId="{D89794F1-4237-47C4-B3ED-8308E47C1C28}" destId="{EF3B612D-7D7B-4FD5-9B7C-879D87196DA5}" srcOrd="0" destOrd="0" presId="urn:microsoft.com/office/officeart/2005/8/layout/chevron2"/>
    <dgm:cxn modelId="{00E14DD9-D90A-4CED-9F27-DD2DADE6204C}" srcId="{D3499974-DF97-4AF1-A121-C3FF25931533}" destId="{0808F362-D0CC-4861-BF0D-D5594C0D76AF}" srcOrd="2" destOrd="0" parTransId="{604ECF8A-4C19-487C-9AA4-78E9B6243E6D}" sibTransId="{B4C12921-902A-44FD-822E-9560BB04768F}"/>
    <dgm:cxn modelId="{8F07E2FF-2450-4D0B-8FC4-D3AF704ECADD}" srcId="{0808F362-D0CC-4861-BF0D-D5594C0D76AF}" destId="{3A83CE07-A8C9-497E-BD21-FACFD2AB8022}" srcOrd="0" destOrd="0" parTransId="{08C74AB8-6044-4C94-A34F-C8CB61997BD1}" sibTransId="{AF34C347-0AA4-4780-966F-9F05F1DAB0D5}"/>
    <dgm:cxn modelId="{6C364FC1-E16D-4033-B167-B9BEEF451CE2}" type="presParOf" srcId="{E27953F6-F1F1-46B3-ABA5-329A68FDF130}" destId="{61670BC4-2B0B-40EC-B4CC-8C0F0B5A4230}" srcOrd="0" destOrd="0" presId="urn:microsoft.com/office/officeart/2005/8/layout/chevron2"/>
    <dgm:cxn modelId="{15093C96-A3E6-41BC-8CB8-8E51691AE519}" type="presParOf" srcId="{61670BC4-2B0B-40EC-B4CC-8C0F0B5A4230}" destId="{D94F3E9C-752D-4E8D-94E6-F7A615D0128B}" srcOrd="0" destOrd="0" presId="urn:microsoft.com/office/officeart/2005/8/layout/chevron2"/>
    <dgm:cxn modelId="{1F5DED65-26CA-4723-9534-721186E354A2}" type="presParOf" srcId="{61670BC4-2B0B-40EC-B4CC-8C0F0B5A4230}" destId="{EF3B612D-7D7B-4FD5-9B7C-879D87196DA5}" srcOrd="1" destOrd="0" presId="urn:microsoft.com/office/officeart/2005/8/layout/chevron2"/>
    <dgm:cxn modelId="{17E7AD73-0254-49DF-ACFC-15313423D1F9}" type="presParOf" srcId="{E27953F6-F1F1-46B3-ABA5-329A68FDF130}" destId="{DE771F97-89CA-4C94-9654-32053FEAD423}" srcOrd="1" destOrd="0" presId="urn:microsoft.com/office/officeart/2005/8/layout/chevron2"/>
    <dgm:cxn modelId="{0829F88A-459E-410D-B8FD-0E461FC55881}" type="presParOf" srcId="{E27953F6-F1F1-46B3-ABA5-329A68FDF130}" destId="{04C35478-BB9C-4E17-BFE3-4EE311CB0463}" srcOrd="2" destOrd="0" presId="urn:microsoft.com/office/officeart/2005/8/layout/chevron2"/>
    <dgm:cxn modelId="{B53A924C-EDF9-424A-B6F8-FAD08B569BBD}" type="presParOf" srcId="{04C35478-BB9C-4E17-BFE3-4EE311CB0463}" destId="{A68AAC2E-889B-4E73-88A1-C93CF33AE7CB}" srcOrd="0" destOrd="0" presId="urn:microsoft.com/office/officeart/2005/8/layout/chevron2"/>
    <dgm:cxn modelId="{4F84EAD7-C329-455A-87C3-78157552F8B4}" type="presParOf" srcId="{04C35478-BB9C-4E17-BFE3-4EE311CB0463}" destId="{A7CDD06E-1124-4B54-AC42-A542DCD6D602}" srcOrd="1" destOrd="0" presId="urn:microsoft.com/office/officeart/2005/8/layout/chevron2"/>
    <dgm:cxn modelId="{840DB744-0E1B-48E4-A8BB-3307D5921395}" type="presParOf" srcId="{E27953F6-F1F1-46B3-ABA5-329A68FDF130}" destId="{369406BD-6A35-4FDA-A332-A939E1175EA4}" srcOrd="3" destOrd="0" presId="urn:microsoft.com/office/officeart/2005/8/layout/chevron2"/>
    <dgm:cxn modelId="{0C9198D8-5965-4FAC-9D62-1582EED75611}" type="presParOf" srcId="{E27953F6-F1F1-46B3-ABA5-329A68FDF130}" destId="{670D7835-5782-4F52-B49D-7632620A0F40}" srcOrd="4" destOrd="0" presId="urn:microsoft.com/office/officeart/2005/8/layout/chevron2"/>
    <dgm:cxn modelId="{CD9E7FC3-C70E-4E68-AB5F-6879F4D2C3E8}" type="presParOf" srcId="{670D7835-5782-4F52-B49D-7632620A0F40}" destId="{620C6EBB-F939-4388-BDF1-94922DB123F7}" srcOrd="0" destOrd="0" presId="urn:microsoft.com/office/officeart/2005/8/layout/chevron2"/>
    <dgm:cxn modelId="{AABC5FD6-F77E-4C3E-863C-7180790802C0}" type="presParOf" srcId="{670D7835-5782-4F52-B49D-7632620A0F40}" destId="{C49972AC-E365-406C-A08E-20BECA37FC89}"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04613D1-0B0C-4361-919D-6C43E94C3E7B}" type="doc">
      <dgm:prSet loTypeId="urn:microsoft.com/office/officeart/2005/8/layout/hProcess9" loCatId="process" qsTypeId="urn:microsoft.com/office/officeart/2005/8/quickstyle/3d5" qsCatId="3D" csTypeId="urn:microsoft.com/office/officeart/2005/8/colors/accent1_2" csCatId="accent1" phldr="1"/>
      <dgm:spPr/>
    </dgm:pt>
    <dgm:pt modelId="{F0E8B295-B6C6-4477-AD44-96F905DDBB4A}">
      <dgm:prSet phldrT="[Κείμενο]" custT="1"/>
      <dgm:spPr>
        <a:solidFill>
          <a:srgbClr val="FFFF00"/>
        </a:solidFill>
      </dgm:spPr>
      <dgm:t>
        <a:bodyPr/>
        <a:lstStyle/>
        <a:p>
          <a:r>
            <a:rPr lang="en-GB" sz="2000" b="1" dirty="0">
              <a:solidFill>
                <a:schemeClr val="tx1"/>
              </a:solidFill>
            </a:rPr>
            <a:t>The aim of taxation</a:t>
          </a:r>
          <a:endParaRPr lang="el-GR" sz="2000" b="1" dirty="0">
            <a:solidFill>
              <a:schemeClr val="tx1"/>
            </a:solidFill>
          </a:endParaRPr>
        </a:p>
      </dgm:t>
    </dgm:pt>
    <dgm:pt modelId="{8096AE20-DC35-4F0A-B61A-B89B38907BA4}" type="parTrans" cxnId="{8E3CBF71-637C-49E4-8CD6-DBA4FA26EC70}">
      <dgm:prSet/>
      <dgm:spPr/>
      <dgm:t>
        <a:bodyPr/>
        <a:lstStyle/>
        <a:p>
          <a:endParaRPr lang="el-GR"/>
        </a:p>
      </dgm:t>
    </dgm:pt>
    <dgm:pt modelId="{9ED94B21-8760-44B5-B7DC-B58301AAFADA}" type="sibTrans" cxnId="{8E3CBF71-637C-49E4-8CD6-DBA4FA26EC70}">
      <dgm:prSet/>
      <dgm:spPr/>
      <dgm:t>
        <a:bodyPr/>
        <a:lstStyle/>
        <a:p>
          <a:endParaRPr lang="el-GR"/>
        </a:p>
      </dgm:t>
    </dgm:pt>
    <dgm:pt modelId="{4B3E93E7-8DC7-463D-A182-71F6ADEE730E}">
      <dgm:prSet phldrT="[Κείμενο]" custT="1"/>
      <dgm:spPr>
        <a:solidFill>
          <a:srgbClr val="00CCFF"/>
        </a:solidFill>
      </dgm:spPr>
      <dgm:t>
        <a:bodyPr/>
        <a:lstStyle/>
        <a:p>
          <a:r>
            <a:rPr lang="en-GB" sz="2000" b="1" baseline="0" dirty="0">
              <a:solidFill>
                <a:schemeClr val="tx1"/>
              </a:solidFill>
            </a:rPr>
            <a:t>is to redistribute income</a:t>
          </a:r>
          <a:endParaRPr lang="el-GR" sz="2000" b="1" dirty="0">
            <a:solidFill>
              <a:schemeClr val="tx1"/>
            </a:solidFill>
          </a:endParaRPr>
        </a:p>
      </dgm:t>
    </dgm:pt>
    <dgm:pt modelId="{05F6D1E4-DB76-4D15-88D1-536E3A99AEC4}" type="parTrans" cxnId="{270C13CA-8DCF-43A3-959B-C8AF93FAF408}">
      <dgm:prSet/>
      <dgm:spPr/>
      <dgm:t>
        <a:bodyPr/>
        <a:lstStyle/>
        <a:p>
          <a:endParaRPr lang="el-GR"/>
        </a:p>
      </dgm:t>
    </dgm:pt>
    <dgm:pt modelId="{B1E60DE2-59F6-431C-849E-D1821B18378C}" type="sibTrans" cxnId="{270C13CA-8DCF-43A3-959B-C8AF93FAF408}">
      <dgm:prSet/>
      <dgm:spPr/>
      <dgm:t>
        <a:bodyPr/>
        <a:lstStyle/>
        <a:p>
          <a:endParaRPr lang="el-GR"/>
        </a:p>
      </dgm:t>
    </dgm:pt>
    <dgm:pt modelId="{CFEAF69F-B665-4C5F-853A-82AFFC7D7480}">
      <dgm:prSet phldrT="[Κείμενο]" custT="1"/>
      <dgm:spPr>
        <a:solidFill>
          <a:srgbClr val="FF66CC"/>
        </a:solidFill>
      </dgm:spPr>
      <dgm:t>
        <a:bodyPr/>
        <a:lstStyle/>
        <a:p>
          <a:r>
            <a:rPr lang="en-GB" sz="2000" b="1" baseline="0" dirty="0">
              <a:solidFill>
                <a:schemeClr val="tx1"/>
              </a:solidFill>
            </a:rPr>
            <a:t>in order to reduce social inequalities.</a:t>
          </a:r>
          <a:endParaRPr lang="el-GR" sz="2000" b="1" dirty="0">
            <a:solidFill>
              <a:schemeClr val="tx1"/>
            </a:solidFill>
          </a:endParaRPr>
        </a:p>
      </dgm:t>
    </dgm:pt>
    <dgm:pt modelId="{FDC07881-52D1-459D-BAAE-6FDA4EC3DB59}" type="parTrans" cxnId="{B1543A46-2B7B-4F92-BFC5-97427702BF35}">
      <dgm:prSet/>
      <dgm:spPr/>
      <dgm:t>
        <a:bodyPr/>
        <a:lstStyle/>
        <a:p>
          <a:endParaRPr lang="el-GR"/>
        </a:p>
      </dgm:t>
    </dgm:pt>
    <dgm:pt modelId="{8AC5DDAE-7A61-49A3-986C-90CD2B8A47E6}" type="sibTrans" cxnId="{B1543A46-2B7B-4F92-BFC5-97427702BF35}">
      <dgm:prSet/>
      <dgm:spPr/>
      <dgm:t>
        <a:bodyPr/>
        <a:lstStyle/>
        <a:p>
          <a:endParaRPr lang="el-GR"/>
        </a:p>
      </dgm:t>
    </dgm:pt>
    <dgm:pt modelId="{13EF7A24-E651-45C6-895C-E7927400C870}" type="pres">
      <dgm:prSet presAssocID="{B04613D1-0B0C-4361-919D-6C43E94C3E7B}" presName="CompostProcess" presStyleCnt="0">
        <dgm:presLayoutVars>
          <dgm:dir/>
          <dgm:resizeHandles val="exact"/>
        </dgm:presLayoutVars>
      </dgm:prSet>
      <dgm:spPr/>
    </dgm:pt>
    <dgm:pt modelId="{997FC1AA-7F5A-49FD-B0F6-586FFE2F5B92}" type="pres">
      <dgm:prSet presAssocID="{B04613D1-0B0C-4361-919D-6C43E94C3E7B}" presName="arrow" presStyleLbl="bgShp" presStyleIdx="0" presStyleCnt="1"/>
      <dgm:spPr>
        <a:gradFill rotWithShape="0">
          <a:gsLst>
            <a:gs pos="0">
              <a:srgbClr val="FF3399"/>
            </a:gs>
            <a:gs pos="25000">
              <a:srgbClr val="FF6633"/>
            </a:gs>
            <a:gs pos="50000">
              <a:srgbClr val="FFFF00"/>
            </a:gs>
            <a:gs pos="75000">
              <a:srgbClr val="01A78F"/>
            </a:gs>
            <a:gs pos="100000">
              <a:srgbClr val="3366FF"/>
            </a:gs>
          </a:gsLst>
          <a:lin ang="5400000" scaled="0"/>
        </a:gradFill>
      </dgm:spPr>
    </dgm:pt>
    <dgm:pt modelId="{8D6EA01F-43B3-4B43-962B-A9B4A11192A9}" type="pres">
      <dgm:prSet presAssocID="{B04613D1-0B0C-4361-919D-6C43E94C3E7B}" presName="linearProcess" presStyleCnt="0"/>
      <dgm:spPr/>
    </dgm:pt>
    <dgm:pt modelId="{D480D1E1-C3D3-4019-96F9-63BEE56A6827}" type="pres">
      <dgm:prSet presAssocID="{F0E8B295-B6C6-4477-AD44-96F905DDBB4A}" presName="textNode" presStyleLbl="node1" presStyleIdx="0" presStyleCnt="3">
        <dgm:presLayoutVars>
          <dgm:bulletEnabled val="1"/>
        </dgm:presLayoutVars>
      </dgm:prSet>
      <dgm:spPr/>
    </dgm:pt>
    <dgm:pt modelId="{D687337E-B51B-4107-BA13-A4667B650919}" type="pres">
      <dgm:prSet presAssocID="{9ED94B21-8760-44B5-B7DC-B58301AAFADA}" presName="sibTrans" presStyleCnt="0"/>
      <dgm:spPr/>
    </dgm:pt>
    <dgm:pt modelId="{B3552347-0B06-40FF-9176-A1EAE0ADA9A0}" type="pres">
      <dgm:prSet presAssocID="{4B3E93E7-8DC7-463D-A182-71F6ADEE730E}" presName="textNode" presStyleLbl="node1" presStyleIdx="1" presStyleCnt="3">
        <dgm:presLayoutVars>
          <dgm:bulletEnabled val="1"/>
        </dgm:presLayoutVars>
      </dgm:prSet>
      <dgm:spPr/>
    </dgm:pt>
    <dgm:pt modelId="{AB5DEEF8-7884-4AE5-B492-7F87B589D50E}" type="pres">
      <dgm:prSet presAssocID="{B1E60DE2-59F6-431C-849E-D1821B18378C}" presName="sibTrans" presStyleCnt="0"/>
      <dgm:spPr/>
    </dgm:pt>
    <dgm:pt modelId="{BB3AC852-D93B-4408-8207-A09F52885948}" type="pres">
      <dgm:prSet presAssocID="{CFEAF69F-B665-4C5F-853A-82AFFC7D7480}" presName="textNode" presStyleLbl="node1" presStyleIdx="2" presStyleCnt="3">
        <dgm:presLayoutVars>
          <dgm:bulletEnabled val="1"/>
        </dgm:presLayoutVars>
      </dgm:prSet>
      <dgm:spPr/>
    </dgm:pt>
  </dgm:ptLst>
  <dgm:cxnLst>
    <dgm:cxn modelId="{B0F4D821-1BA4-44B8-B9BD-D999C9A1C866}" type="presOf" srcId="{F0E8B295-B6C6-4477-AD44-96F905DDBB4A}" destId="{D480D1E1-C3D3-4019-96F9-63BEE56A6827}" srcOrd="0" destOrd="0" presId="urn:microsoft.com/office/officeart/2005/8/layout/hProcess9"/>
    <dgm:cxn modelId="{B1543A46-2B7B-4F92-BFC5-97427702BF35}" srcId="{B04613D1-0B0C-4361-919D-6C43E94C3E7B}" destId="{CFEAF69F-B665-4C5F-853A-82AFFC7D7480}" srcOrd="2" destOrd="0" parTransId="{FDC07881-52D1-459D-BAAE-6FDA4EC3DB59}" sibTransId="{8AC5DDAE-7A61-49A3-986C-90CD2B8A47E6}"/>
    <dgm:cxn modelId="{8E3CBF71-637C-49E4-8CD6-DBA4FA26EC70}" srcId="{B04613D1-0B0C-4361-919D-6C43E94C3E7B}" destId="{F0E8B295-B6C6-4477-AD44-96F905DDBB4A}" srcOrd="0" destOrd="0" parTransId="{8096AE20-DC35-4F0A-B61A-B89B38907BA4}" sibTransId="{9ED94B21-8760-44B5-B7DC-B58301AAFADA}"/>
    <dgm:cxn modelId="{585F0EA2-C002-4086-8AD1-52ED56C1F536}" type="presOf" srcId="{4B3E93E7-8DC7-463D-A182-71F6ADEE730E}" destId="{B3552347-0B06-40FF-9176-A1EAE0ADA9A0}" srcOrd="0" destOrd="0" presId="urn:microsoft.com/office/officeart/2005/8/layout/hProcess9"/>
    <dgm:cxn modelId="{270C13CA-8DCF-43A3-959B-C8AF93FAF408}" srcId="{B04613D1-0B0C-4361-919D-6C43E94C3E7B}" destId="{4B3E93E7-8DC7-463D-A182-71F6ADEE730E}" srcOrd="1" destOrd="0" parTransId="{05F6D1E4-DB76-4D15-88D1-536E3A99AEC4}" sibTransId="{B1E60DE2-59F6-431C-849E-D1821B18378C}"/>
    <dgm:cxn modelId="{033457EC-087A-49BE-B81C-115D231E7CE8}" type="presOf" srcId="{CFEAF69F-B665-4C5F-853A-82AFFC7D7480}" destId="{BB3AC852-D93B-4408-8207-A09F52885948}" srcOrd="0" destOrd="0" presId="urn:microsoft.com/office/officeart/2005/8/layout/hProcess9"/>
    <dgm:cxn modelId="{402501FE-DABE-4035-BFE9-9D4E6923CB16}" type="presOf" srcId="{B04613D1-0B0C-4361-919D-6C43E94C3E7B}" destId="{13EF7A24-E651-45C6-895C-E7927400C870}" srcOrd="0" destOrd="0" presId="urn:microsoft.com/office/officeart/2005/8/layout/hProcess9"/>
    <dgm:cxn modelId="{6D82B790-4F67-47D0-97FB-2FCCD3424B42}" type="presParOf" srcId="{13EF7A24-E651-45C6-895C-E7927400C870}" destId="{997FC1AA-7F5A-49FD-B0F6-586FFE2F5B92}" srcOrd="0" destOrd="0" presId="urn:microsoft.com/office/officeart/2005/8/layout/hProcess9"/>
    <dgm:cxn modelId="{45C395EF-2756-413A-94F5-878444117268}" type="presParOf" srcId="{13EF7A24-E651-45C6-895C-E7927400C870}" destId="{8D6EA01F-43B3-4B43-962B-A9B4A11192A9}" srcOrd="1" destOrd="0" presId="urn:microsoft.com/office/officeart/2005/8/layout/hProcess9"/>
    <dgm:cxn modelId="{F88542ED-6DB1-4BB8-86CC-9482C9EAE9D4}" type="presParOf" srcId="{8D6EA01F-43B3-4B43-962B-A9B4A11192A9}" destId="{D480D1E1-C3D3-4019-96F9-63BEE56A6827}" srcOrd="0" destOrd="0" presId="urn:microsoft.com/office/officeart/2005/8/layout/hProcess9"/>
    <dgm:cxn modelId="{8984648F-ACA5-4EC1-BCCB-FC182C293CD5}" type="presParOf" srcId="{8D6EA01F-43B3-4B43-962B-A9B4A11192A9}" destId="{D687337E-B51B-4107-BA13-A4667B650919}" srcOrd="1" destOrd="0" presId="urn:microsoft.com/office/officeart/2005/8/layout/hProcess9"/>
    <dgm:cxn modelId="{99F7899B-647A-4157-858B-AC1E2E24445F}" type="presParOf" srcId="{8D6EA01F-43B3-4B43-962B-A9B4A11192A9}" destId="{B3552347-0B06-40FF-9176-A1EAE0ADA9A0}" srcOrd="2" destOrd="0" presId="urn:microsoft.com/office/officeart/2005/8/layout/hProcess9"/>
    <dgm:cxn modelId="{B90CDE6F-61BE-4F2D-8786-6AAC052003F6}" type="presParOf" srcId="{8D6EA01F-43B3-4B43-962B-A9B4A11192A9}" destId="{AB5DEEF8-7884-4AE5-B492-7F87B589D50E}" srcOrd="3" destOrd="0" presId="urn:microsoft.com/office/officeart/2005/8/layout/hProcess9"/>
    <dgm:cxn modelId="{4F296AE8-F294-4C2D-9C08-D3554F94BAF0}" type="presParOf" srcId="{8D6EA01F-43B3-4B43-962B-A9B4A11192A9}" destId="{BB3AC852-D93B-4408-8207-A09F52885948}"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89CA0C8-B22A-4D68-BED8-F46C7A23771E}" type="doc">
      <dgm:prSet loTypeId="urn:microsoft.com/office/officeart/2005/8/layout/hList6" loCatId="list" qsTypeId="urn:microsoft.com/office/officeart/2005/8/quickstyle/3d2#6" qsCatId="3D" csTypeId="urn:microsoft.com/office/officeart/2005/8/colors/colorful5" csCatId="colorful" phldr="1"/>
      <dgm:spPr/>
      <dgm:t>
        <a:bodyPr/>
        <a:lstStyle/>
        <a:p>
          <a:endParaRPr lang="el-GR"/>
        </a:p>
      </dgm:t>
    </dgm:pt>
    <dgm:pt modelId="{389B25FC-53A3-4B42-8BD4-E2DEA464BD33}">
      <dgm:prSet phldrT="[Κείμενο]" custT="1"/>
      <dgm:spPr>
        <a:solidFill>
          <a:srgbClr val="FF99CC"/>
        </a:solidFill>
      </dgm:spPr>
      <dgm:t>
        <a:bodyPr/>
        <a:lstStyle/>
        <a:p>
          <a:pPr algn="just"/>
          <a:r>
            <a:rPr lang="en-GB" sz="1700" b="1" dirty="0">
              <a:solidFill>
                <a:schemeClr val="tx1"/>
              </a:solidFill>
            </a:rPr>
            <a:t>Tax evasion in Greece is at a high level.</a:t>
          </a:r>
          <a:endParaRPr lang="el-GR" sz="1700" b="1" dirty="0">
            <a:solidFill>
              <a:schemeClr val="tx1"/>
            </a:solidFill>
          </a:endParaRPr>
        </a:p>
        <a:p>
          <a:pPr algn="just"/>
          <a:r>
            <a:rPr lang="el-GR" sz="1700" b="1" dirty="0">
              <a:solidFill>
                <a:schemeClr val="tx1"/>
              </a:solidFill>
            </a:rPr>
            <a:t>→ </a:t>
          </a:r>
          <a:r>
            <a:rPr lang="en-GB" sz="1700" b="1" dirty="0">
              <a:solidFill>
                <a:schemeClr val="tx1"/>
              </a:solidFill>
            </a:rPr>
            <a:t>Its reduction would create the conditions for expanding the country's social policy.</a:t>
          </a:r>
          <a:endParaRPr lang="el-GR" sz="1700" b="1" dirty="0">
            <a:solidFill>
              <a:schemeClr val="tx1"/>
            </a:solidFill>
          </a:endParaRPr>
        </a:p>
      </dgm:t>
    </dgm:pt>
    <dgm:pt modelId="{885E420F-C469-4344-8F84-BE0286F3BF41}" type="parTrans" cxnId="{08F09EE5-A429-4FA0-9781-87C4406014F9}">
      <dgm:prSet/>
      <dgm:spPr/>
      <dgm:t>
        <a:bodyPr/>
        <a:lstStyle/>
        <a:p>
          <a:endParaRPr lang="el-GR"/>
        </a:p>
      </dgm:t>
    </dgm:pt>
    <dgm:pt modelId="{1AF7DB8B-44A7-4C9B-AD20-3D09EE12EF79}" type="sibTrans" cxnId="{08F09EE5-A429-4FA0-9781-87C4406014F9}">
      <dgm:prSet/>
      <dgm:spPr/>
      <dgm:t>
        <a:bodyPr/>
        <a:lstStyle/>
        <a:p>
          <a:endParaRPr lang="el-GR"/>
        </a:p>
      </dgm:t>
    </dgm:pt>
    <dgm:pt modelId="{2D7447C7-B0C9-45FE-8CCF-1E02B6833254}">
      <dgm:prSet phldrT="[Κείμενο]" custT="1"/>
      <dgm:spPr>
        <a:solidFill>
          <a:srgbClr val="66FFCC"/>
        </a:solidFill>
      </dgm:spPr>
      <dgm:t>
        <a:bodyPr/>
        <a:lstStyle/>
        <a:p>
          <a:pPr algn="just"/>
          <a:r>
            <a:rPr lang="el-GR" sz="1700" b="1" dirty="0">
              <a:solidFill>
                <a:schemeClr val="tx1"/>
              </a:solidFill>
            </a:rPr>
            <a:t> → </a:t>
          </a:r>
          <a:r>
            <a:rPr lang="en-GB" sz="1700" b="1" dirty="0">
              <a:solidFill>
                <a:schemeClr val="tx1"/>
              </a:solidFill>
            </a:rPr>
            <a:t>For this reason, it is necessary for the state to intervene both to combat tax evasion and to ensure tax compliance among citizens.</a:t>
          </a:r>
          <a:endParaRPr lang="el-GR" sz="1700" b="1" dirty="0">
            <a:solidFill>
              <a:schemeClr val="tx1"/>
            </a:solidFill>
          </a:endParaRPr>
        </a:p>
      </dgm:t>
    </dgm:pt>
    <dgm:pt modelId="{681C2814-817C-4F54-83CA-9092C4519B0D}" type="parTrans" cxnId="{B753CF2B-4D30-45DF-8F4E-13FD71D5C462}">
      <dgm:prSet/>
      <dgm:spPr/>
      <dgm:t>
        <a:bodyPr/>
        <a:lstStyle/>
        <a:p>
          <a:endParaRPr lang="el-GR"/>
        </a:p>
      </dgm:t>
    </dgm:pt>
    <dgm:pt modelId="{AD867759-5F69-4B6C-BDDB-3A4902EC5CA0}" type="sibTrans" cxnId="{B753CF2B-4D30-45DF-8F4E-13FD71D5C462}">
      <dgm:prSet/>
      <dgm:spPr/>
      <dgm:t>
        <a:bodyPr/>
        <a:lstStyle/>
        <a:p>
          <a:endParaRPr lang="el-GR"/>
        </a:p>
      </dgm:t>
    </dgm:pt>
    <dgm:pt modelId="{595640B4-53C4-4F51-AD14-D072B33BA8BF}">
      <dgm:prSet phldrT="[Κείμενο]" custT="1"/>
      <dgm:spPr>
        <a:solidFill>
          <a:srgbClr val="CC99FF"/>
        </a:solidFill>
      </dgm:spPr>
      <dgm:t>
        <a:bodyPr/>
        <a:lstStyle/>
        <a:p>
          <a:pPr algn="just"/>
          <a:r>
            <a:rPr lang="el-GR" sz="1700" b="1" dirty="0">
              <a:solidFill>
                <a:schemeClr val="tx1"/>
              </a:solidFill>
            </a:rPr>
            <a:t>→ </a:t>
          </a:r>
          <a:r>
            <a:rPr lang="en-GB" sz="1700" b="1" dirty="0">
              <a:solidFill>
                <a:schemeClr val="tx1"/>
              </a:solidFill>
            </a:rPr>
            <a:t>Crackdown on tax evasion is absolutely necessary for shaping tax conscience.</a:t>
          </a:r>
          <a:endParaRPr lang="el-GR" sz="1700" b="1" dirty="0">
            <a:solidFill>
              <a:schemeClr val="tx1"/>
            </a:solidFill>
          </a:endParaRPr>
        </a:p>
        <a:p>
          <a:pPr algn="just"/>
          <a:r>
            <a:rPr lang="el-GR" sz="1700" b="1" dirty="0">
              <a:solidFill>
                <a:schemeClr val="tx1"/>
              </a:solidFill>
            </a:rPr>
            <a:t>→ </a:t>
          </a:r>
          <a:r>
            <a:rPr lang="en-GB" sz="1700" b="1" dirty="0">
              <a:solidFill>
                <a:schemeClr val="tx1"/>
              </a:solidFill>
            </a:rPr>
            <a:t>In an economy of mass tax evasion, a taxpayer who is honest feels wronged.</a:t>
          </a:r>
          <a:endParaRPr lang="el-GR" sz="1700" dirty="0">
            <a:solidFill>
              <a:schemeClr val="tx1"/>
            </a:solidFill>
          </a:endParaRPr>
        </a:p>
        <a:p>
          <a:pPr algn="ctr"/>
          <a:endParaRPr lang="el-GR" sz="1700" b="1" dirty="0">
            <a:solidFill>
              <a:schemeClr val="tx1"/>
            </a:solidFill>
          </a:endParaRPr>
        </a:p>
      </dgm:t>
    </dgm:pt>
    <dgm:pt modelId="{3EFF2254-B545-4F34-A135-AF02E0DF3056}" type="parTrans" cxnId="{BEE0030D-8C1D-4073-B9D1-1E3990057445}">
      <dgm:prSet/>
      <dgm:spPr/>
      <dgm:t>
        <a:bodyPr/>
        <a:lstStyle/>
        <a:p>
          <a:endParaRPr lang="el-GR"/>
        </a:p>
      </dgm:t>
    </dgm:pt>
    <dgm:pt modelId="{9606565A-45A3-41D7-A490-0E2E207B9132}" type="sibTrans" cxnId="{BEE0030D-8C1D-4073-B9D1-1E3990057445}">
      <dgm:prSet/>
      <dgm:spPr/>
      <dgm:t>
        <a:bodyPr/>
        <a:lstStyle/>
        <a:p>
          <a:endParaRPr lang="el-GR"/>
        </a:p>
      </dgm:t>
    </dgm:pt>
    <dgm:pt modelId="{EE999D90-73B7-4F1A-B0C7-BD78AA66C14B}" type="pres">
      <dgm:prSet presAssocID="{289CA0C8-B22A-4D68-BED8-F46C7A23771E}" presName="Name0" presStyleCnt="0">
        <dgm:presLayoutVars>
          <dgm:dir/>
          <dgm:resizeHandles val="exact"/>
        </dgm:presLayoutVars>
      </dgm:prSet>
      <dgm:spPr/>
    </dgm:pt>
    <dgm:pt modelId="{2C59BF67-9EC3-46A8-B6B5-36B40D7EA6F3}" type="pres">
      <dgm:prSet presAssocID="{389B25FC-53A3-4B42-8BD4-E2DEA464BD33}" presName="node" presStyleLbl="node1" presStyleIdx="0" presStyleCnt="3">
        <dgm:presLayoutVars>
          <dgm:bulletEnabled val="1"/>
        </dgm:presLayoutVars>
      </dgm:prSet>
      <dgm:spPr/>
    </dgm:pt>
    <dgm:pt modelId="{238C501B-0708-4E83-A3DB-0A0F80FE2681}" type="pres">
      <dgm:prSet presAssocID="{1AF7DB8B-44A7-4C9B-AD20-3D09EE12EF79}" presName="sibTrans" presStyleCnt="0"/>
      <dgm:spPr/>
    </dgm:pt>
    <dgm:pt modelId="{E6907820-F675-43A0-BA50-54566463742D}" type="pres">
      <dgm:prSet presAssocID="{2D7447C7-B0C9-45FE-8CCF-1E02B6833254}" presName="node" presStyleLbl="node1" presStyleIdx="1" presStyleCnt="3">
        <dgm:presLayoutVars>
          <dgm:bulletEnabled val="1"/>
        </dgm:presLayoutVars>
      </dgm:prSet>
      <dgm:spPr/>
    </dgm:pt>
    <dgm:pt modelId="{95875CCD-C438-48CB-8C3A-AB7FF980B753}" type="pres">
      <dgm:prSet presAssocID="{AD867759-5F69-4B6C-BDDB-3A4902EC5CA0}" presName="sibTrans" presStyleCnt="0"/>
      <dgm:spPr/>
    </dgm:pt>
    <dgm:pt modelId="{8A38616C-DBA7-49B2-9F27-839DA08AE9EF}" type="pres">
      <dgm:prSet presAssocID="{595640B4-53C4-4F51-AD14-D072B33BA8BF}" presName="node" presStyleLbl="node1" presStyleIdx="2" presStyleCnt="3" custLinFactNeighborX="21032" custLinFactNeighborY="-977">
        <dgm:presLayoutVars>
          <dgm:bulletEnabled val="1"/>
        </dgm:presLayoutVars>
      </dgm:prSet>
      <dgm:spPr/>
    </dgm:pt>
  </dgm:ptLst>
  <dgm:cxnLst>
    <dgm:cxn modelId="{BEE0030D-8C1D-4073-B9D1-1E3990057445}" srcId="{289CA0C8-B22A-4D68-BED8-F46C7A23771E}" destId="{595640B4-53C4-4F51-AD14-D072B33BA8BF}" srcOrd="2" destOrd="0" parTransId="{3EFF2254-B545-4F34-A135-AF02E0DF3056}" sibTransId="{9606565A-45A3-41D7-A490-0E2E207B9132}"/>
    <dgm:cxn modelId="{B753CF2B-4D30-45DF-8F4E-13FD71D5C462}" srcId="{289CA0C8-B22A-4D68-BED8-F46C7A23771E}" destId="{2D7447C7-B0C9-45FE-8CCF-1E02B6833254}" srcOrd="1" destOrd="0" parTransId="{681C2814-817C-4F54-83CA-9092C4519B0D}" sibTransId="{AD867759-5F69-4B6C-BDDB-3A4902EC5CA0}"/>
    <dgm:cxn modelId="{662DB039-A4DD-46AA-90D1-150B9D62733B}" type="presOf" srcId="{595640B4-53C4-4F51-AD14-D072B33BA8BF}" destId="{8A38616C-DBA7-49B2-9F27-839DA08AE9EF}" srcOrd="0" destOrd="0" presId="urn:microsoft.com/office/officeart/2005/8/layout/hList6"/>
    <dgm:cxn modelId="{3CBEF56E-82EC-4F40-8040-A4E0ECF0B87D}" type="presOf" srcId="{389B25FC-53A3-4B42-8BD4-E2DEA464BD33}" destId="{2C59BF67-9EC3-46A8-B6B5-36B40D7EA6F3}" srcOrd="0" destOrd="0" presId="urn:microsoft.com/office/officeart/2005/8/layout/hList6"/>
    <dgm:cxn modelId="{90F1DD55-D98A-4D7C-AB6B-02576C607B78}" type="presOf" srcId="{289CA0C8-B22A-4D68-BED8-F46C7A23771E}" destId="{EE999D90-73B7-4F1A-B0C7-BD78AA66C14B}" srcOrd="0" destOrd="0" presId="urn:microsoft.com/office/officeart/2005/8/layout/hList6"/>
    <dgm:cxn modelId="{B9082F91-1A7F-49ED-930B-DF0E639BF90D}" type="presOf" srcId="{2D7447C7-B0C9-45FE-8CCF-1E02B6833254}" destId="{E6907820-F675-43A0-BA50-54566463742D}" srcOrd="0" destOrd="0" presId="urn:microsoft.com/office/officeart/2005/8/layout/hList6"/>
    <dgm:cxn modelId="{08F09EE5-A429-4FA0-9781-87C4406014F9}" srcId="{289CA0C8-B22A-4D68-BED8-F46C7A23771E}" destId="{389B25FC-53A3-4B42-8BD4-E2DEA464BD33}" srcOrd="0" destOrd="0" parTransId="{885E420F-C469-4344-8F84-BE0286F3BF41}" sibTransId="{1AF7DB8B-44A7-4C9B-AD20-3D09EE12EF79}"/>
    <dgm:cxn modelId="{E7DB3890-474A-458C-B106-D012E08D7052}" type="presParOf" srcId="{EE999D90-73B7-4F1A-B0C7-BD78AA66C14B}" destId="{2C59BF67-9EC3-46A8-B6B5-36B40D7EA6F3}" srcOrd="0" destOrd="0" presId="urn:microsoft.com/office/officeart/2005/8/layout/hList6"/>
    <dgm:cxn modelId="{B539C1A3-60CE-4279-BA7B-F1B44165F9B7}" type="presParOf" srcId="{EE999D90-73B7-4F1A-B0C7-BD78AA66C14B}" destId="{238C501B-0708-4E83-A3DB-0A0F80FE2681}" srcOrd="1" destOrd="0" presId="urn:microsoft.com/office/officeart/2005/8/layout/hList6"/>
    <dgm:cxn modelId="{3FECCB60-243D-4B46-9FAA-FCD873CF47D1}" type="presParOf" srcId="{EE999D90-73B7-4F1A-B0C7-BD78AA66C14B}" destId="{E6907820-F675-43A0-BA50-54566463742D}" srcOrd="2" destOrd="0" presId="urn:microsoft.com/office/officeart/2005/8/layout/hList6"/>
    <dgm:cxn modelId="{BBDEB421-CB76-4E66-95D6-D3BA5D15C05B}" type="presParOf" srcId="{EE999D90-73B7-4F1A-B0C7-BD78AA66C14B}" destId="{95875CCD-C438-48CB-8C3A-AB7FF980B753}" srcOrd="3" destOrd="0" presId="urn:microsoft.com/office/officeart/2005/8/layout/hList6"/>
    <dgm:cxn modelId="{E496B520-820E-49E6-B804-9255D3D2EA61}" type="presParOf" srcId="{EE999D90-73B7-4F1A-B0C7-BD78AA66C14B}" destId="{8A38616C-DBA7-49B2-9F27-839DA08AE9EF}"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618F389-C3D4-4D0F-90C2-0B802E060CC1}" type="doc">
      <dgm:prSet loTypeId="urn:microsoft.com/office/officeart/2005/8/layout/arrow5" loCatId="process" qsTypeId="urn:microsoft.com/office/officeart/2005/8/quickstyle/3d5" qsCatId="3D" csTypeId="urn:microsoft.com/office/officeart/2005/8/colors/accent1_2" csCatId="accent1" phldr="1"/>
      <dgm:spPr/>
      <dgm:t>
        <a:bodyPr/>
        <a:lstStyle/>
        <a:p>
          <a:endParaRPr lang="el-GR"/>
        </a:p>
      </dgm:t>
    </dgm:pt>
    <dgm:pt modelId="{BD08F988-F8E5-4EF7-A79C-C52875DD0D1E}">
      <dgm:prSet phldrT="[Κείμενο]" custT="1"/>
      <dgm:spPr>
        <a:solidFill>
          <a:srgbClr val="3333FF"/>
        </a:solidFill>
      </dgm:spPr>
      <dgm:t>
        <a:bodyPr/>
        <a:lstStyle/>
        <a:p>
          <a:pPr algn="just"/>
          <a:r>
            <a:rPr lang="en-GB" sz="2000" b="1" i="0" u="none" dirty="0">
              <a:solidFill>
                <a:schemeClr val="bg1"/>
              </a:solidFill>
              <a:latin typeface="+mn-lt"/>
            </a:rPr>
            <a:t>Transparency in the management of public revenues.</a:t>
          </a:r>
          <a:endParaRPr lang="el-GR" sz="2000" i="0" u="none" dirty="0">
            <a:solidFill>
              <a:schemeClr val="bg1"/>
            </a:solidFill>
            <a:latin typeface="+mn-lt"/>
          </a:endParaRPr>
        </a:p>
      </dgm:t>
    </dgm:pt>
    <dgm:pt modelId="{4338E33D-F54D-4401-9C75-064F59FFDE03}" type="parTrans" cxnId="{818FD15E-C5A2-4612-8793-EE70ECA62469}">
      <dgm:prSet/>
      <dgm:spPr/>
      <dgm:t>
        <a:bodyPr/>
        <a:lstStyle/>
        <a:p>
          <a:endParaRPr lang="el-GR"/>
        </a:p>
      </dgm:t>
    </dgm:pt>
    <dgm:pt modelId="{E8B191FB-6E76-4A0F-8A8A-E39B290464C1}" type="sibTrans" cxnId="{818FD15E-C5A2-4612-8793-EE70ECA62469}">
      <dgm:prSet/>
      <dgm:spPr/>
      <dgm:t>
        <a:bodyPr/>
        <a:lstStyle/>
        <a:p>
          <a:endParaRPr lang="el-GR"/>
        </a:p>
      </dgm:t>
    </dgm:pt>
    <dgm:pt modelId="{D8928D73-9B1F-4BC0-9184-ACBDCFB6D62C}">
      <dgm:prSet phldrT="[Κείμενο]" custT="1"/>
      <dgm:spPr>
        <a:solidFill>
          <a:srgbClr val="FF0066"/>
        </a:solidFill>
      </dgm:spPr>
      <dgm:t>
        <a:bodyPr/>
        <a:lstStyle/>
        <a:p>
          <a:pPr algn="ctr"/>
          <a:r>
            <a:rPr lang="en-GB" sz="2000" b="1" i="0" u="none" dirty="0">
              <a:solidFill>
                <a:schemeClr val="tx1"/>
              </a:solidFill>
              <a:latin typeface="+mn-lt"/>
            </a:rPr>
            <a:t>Corruption in the management of public revenues.</a:t>
          </a:r>
          <a:endParaRPr lang="el-GR" sz="2000" b="1" i="0" u="none" dirty="0">
            <a:solidFill>
              <a:schemeClr val="tx1"/>
            </a:solidFill>
            <a:latin typeface="+mn-lt"/>
          </a:endParaRPr>
        </a:p>
      </dgm:t>
    </dgm:pt>
    <dgm:pt modelId="{9A4E8A6E-6DFE-473D-A6D7-CCC45344E4DA}" type="sibTrans" cxnId="{2CB947E8-B014-4672-B082-D6B4BA7153F1}">
      <dgm:prSet/>
      <dgm:spPr/>
      <dgm:t>
        <a:bodyPr/>
        <a:lstStyle/>
        <a:p>
          <a:endParaRPr lang="el-GR"/>
        </a:p>
      </dgm:t>
    </dgm:pt>
    <dgm:pt modelId="{D3AC9C39-73B0-4F54-BC6F-D979AA11980B}" type="parTrans" cxnId="{2CB947E8-B014-4672-B082-D6B4BA7153F1}">
      <dgm:prSet/>
      <dgm:spPr/>
      <dgm:t>
        <a:bodyPr/>
        <a:lstStyle/>
        <a:p>
          <a:endParaRPr lang="el-GR"/>
        </a:p>
      </dgm:t>
    </dgm:pt>
    <dgm:pt modelId="{CC4633AA-91CC-4EE7-9A64-0FF717D987D6}" type="pres">
      <dgm:prSet presAssocID="{1618F389-C3D4-4D0F-90C2-0B802E060CC1}" presName="diagram" presStyleCnt="0">
        <dgm:presLayoutVars>
          <dgm:dir/>
          <dgm:resizeHandles val="exact"/>
        </dgm:presLayoutVars>
      </dgm:prSet>
      <dgm:spPr/>
    </dgm:pt>
    <dgm:pt modelId="{F37A96B6-574D-4CC2-AED4-7E162EE34025}" type="pres">
      <dgm:prSet presAssocID="{D8928D73-9B1F-4BC0-9184-ACBDCFB6D62C}" presName="arrow" presStyleLbl="node1" presStyleIdx="0" presStyleCnt="2">
        <dgm:presLayoutVars>
          <dgm:bulletEnabled val="1"/>
        </dgm:presLayoutVars>
      </dgm:prSet>
      <dgm:spPr/>
    </dgm:pt>
    <dgm:pt modelId="{1939B959-AEFF-4814-ADA9-7A2364DEFF40}" type="pres">
      <dgm:prSet presAssocID="{BD08F988-F8E5-4EF7-A79C-C52875DD0D1E}" presName="arrow" presStyleLbl="node1" presStyleIdx="1" presStyleCnt="2">
        <dgm:presLayoutVars>
          <dgm:bulletEnabled val="1"/>
        </dgm:presLayoutVars>
      </dgm:prSet>
      <dgm:spPr/>
    </dgm:pt>
  </dgm:ptLst>
  <dgm:cxnLst>
    <dgm:cxn modelId="{D3623A3B-1FCB-4D10-9EC4-F122B8B4BB05}" type="presOf" srcId="{D8928D73-9B1F-4BC0-9184-ACBDCFB6D62C}" destId="{F37A96B6-574D-4CC2-AED4-7E162EE34025}" srcOrd="0" destOrd="0" presId="urn:microsoft.com/office/officeart/2005/8/layout/arrow5"/>
    <dgm:cxn modelId="{818FD15E-C5A2-4612-8793-EE70ECA62469}" srcId="{1618F389-C3D4-4D0F-90C2-0B802E060CC1}" destId="{BD08F988-F8E5-4EF7-A79C-C52875DD0D1E}" srcOrd="1" destOrd="0" parTransId="{4338E33D-F54D-4401-9C75-064F59FFDE03}" sibTransId="{E8B191FB-6E76-4A0F-8A8A-E39B290464C1}"/>
    <dgm:cxn modelId="{1E62BB60-4A96-4C78-BFCB-3CC1F5C6C2C9}" type="presOf" srcId="{BD08F988-F8E5-4EF7-A79C-C52875DD0D1E}" destId="{1939B959-AEFF-4814-ADA9-7A2364DEFF40}" srcOrd="0" destOrd="0" presId="urn:microsoft.com/office/officeart/2005/8/layout/arrow5"/>
    <dgm:cxn modelId="{C5A1D0BF-E66C-46E9-BC51-96C7B47AF22C}" type="presOf" srcId="{1618F389-C3D4-4D0F-90C2-0B802E060CC1}" destId="{CC4633AA-91CC-4EE7-9A64-0FF717D987D6}" srcOrd="0" destOrd="0" presId="urn:microsoft.com/office/officeart/2005/8/layout/arrow5"/>
    <dgm:cxn modelId="{2CB947E8-B014-4672-B082-D6B4BA7153F1}" srcId="{1618F389-C3D4-4D0F-90C2-0B802E060CC1}" destId="{D8928D73-9B1F-4BC0-9184-ACBDCFB6D62C}" srcOrd="0" destOrd="0" parTransId="{D3AC9C39-73B0-4F54-BC6F-D979AA11980B}" sibTransId="{9A4E8A6E-6DFE-473D-A6D7-CCC45344E4DA}"/>
    <dgm:cxn modelId="{92F3A96B-F674-4706-A629-B749D192EA80}" type="presParOf" srcId="{CC4633AA-91CC-4EE7-9A64-0FF717D987D6}" destId="{F37A96B6-574D-4CC2-AED4-7E162EE34025}" srcOrd="0" destOrd="0" presId="urn:microsoft.com/office/officeart/2005/8/layout/arrow5"/>
    <dgm:cxn modelId="{8EAC7027-DD4E-4264-91F6-19D13CDF667C}" type="presParOf" srcId="{CC4633AA-91CC-4EE7-9A64-0FF717D987D6}" destId="{1939B959-AEFF-4814-ADA9-7A2364DEFF40}" srcOrd="1" destOrd="0" presId="urn:microsoft.com/office/officeart/2005/8/layout/arrow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7947AD-0E03-414A-A9CB-B83E10BBB372}">
      <dsp:nvSpPr>
        <dsp:cNvPr id="0" name=""/>
        <dsp:cNvSpPr/>
      </dsp:nvSpPr>
      <dsp:spPr>
        <a:xfrm>
          <a:off x="41" y="9698"/>
          <a:ext cx="3972448" cy="1238400"/>
        </a:xfrm>
        <a:prstGeom prst="rect">
          <a:avLst/>
        </a:prstGeom>
        <a:solidFill>
          <a:srgbClr val="FF3300"/>
        </a:solidFill>
        <a:ln w="6350" cap="flat" cmpd="sng" algn="ctr">
          <a:solidFill>
            <a:schemeClr val="accent1">
              <a:hueOff val="0"/>
              <a:satOff val="0"/>
              <a:lumOff val="0"/>
              <a:alphaOff val="0"/>
            </a:schemeClr>
          </a:solidFill>
          <a:prstDash val="solid"/>
          <a:miter lim="800000"/>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en-GB" sz="2300" b="1" kern="1200" dirty="0">
              <a:solidFill>
                <a:schemeClr val="tx1"/>
              </a:solidFill>
            </a:rPr>
            <a:t>Direct taxes</a:t>
          </a:r>
          <a:endParaRPr lang="el-GR" sz="2300" b="1" kern="1200" dirty="0">
            <a:solidFill>
              <a:schemeClr val="tx1"/>
            </a:solidFill>
          </a:endParaRPr>
        </a:p>
      </dsp:txBody>
      <dsp:txXfrm>
        <a:off x="41" y="9698"/>
        <a:ext cx="3972448" cy="1238400"/>
      </dsp:txXfrm>
    </dsp:sp>
    <dsp:sp modelId="{1FA26C42-AEB5-4FC4-B8E3-DCDF6845F5F0}">
      <dsp:nvSpPr>
        <dsp:cNvPr id="0" name=""/>
        <dsp:cNvSpPr/>
      </dsp:nvSpPr>
      <dsp:spPr>
        <a:xfrm>
          <a:off x="41" y="1248098"/>
          <a:ext cx="3972448" cy="2242665"/>
        </a:xfrm>
        <a:prstGeom prst="rect">
          <a:avLst/>
        </a:prstGeom>
        <a:solidFill>
          <a:srgbClr val="FF3300">
            <a:alpha val="90000"/>
          </a:srgb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chilly" dir="t"/>
        </a:scene3d>
        <a:sp3d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just" defTabSz="755650">
            <a:lnSpc>
              <a:spcPct val="90000"/>
            </a:lnSpc>
            <a:spcBef>
              <a:spcPct val="0"/>
            </a:spcBef>
            <a:spcAft>
              <a:spcPct val="15000"/>
            </a:spcAft>
            <a:buChar char="•"/>
          </a:pPr>
          <a:r>
            <a:rPr lang="en-GB" sz="1700" b="1" kern="1200" dirty="0">
              <a:solidFill>
                <a:schemeClr val="tx1"/>
              </a:solidFill>
            </a:rPr>
            <a:t>They are imposed on income and property.</a:t>
          </a:r>
          <a:endParaRPr lang="el-GR" sz="1700" b="1" kern="1200" dirty="0">
            <a:solidFill>
              <a:schemeClr val="tx1"/>
            </a:solidFill>
          </a:endParaRPr>
        </a:p>
        <a:p>
          <a:pPr marL="171450" lvl="1" indent="-171450" algn="just" defTabSz="755650">
            <a:lnSpc>
              <a:spcPct val="90000"/>
            </a:lnSpc>
            <a:spcBef>
              <a:spcPct val="0"/>
            </a:spcBef>
            <a:spcAft>
              <a:spcPct val="15000"/>
            </a:spcAft>
            <a:buChar char="•"/>
          </a:pPr>
          <a:r>
            <a:rPr lang="en-GB" sz="1700" b="1" kern="1200" dirty="0"/>
            <a:t>They are paid by those who have a certain amount of income or specific assets e.g. income tax, property tax, inheritance tax, etc.</a:t>
          </a:r>
          <a:endParaRPr lang="el-GR" sz="1700" b="1" kern="1200" dirty="0">
            <a:solidFill>
              <a:schemeClr val="tx1"/>
            </a:solidFill>
          </a:endParaRPr>
        </a:p>
        <a:p>
          <a:pPr marL="171450" lvl="1" indent="-171450" algn="just" defTabSz="755650">
            <a:lnSpc>
              <a:spcPct val="90000"/>
            </a:lnSpc>
            <a:spcBef>
              <a:spcPct val="0"/>
            </a:spcBef>
            <a:spcAft>
              <a:spcPct val="15000"/>
            </a:spcAft>
            <a:buChar char="•"/>
          </a:pPr>
          <a:r>
            <a:rPr lang="en-GB" sz="1700" b="1" kern="1200" dirty="0">
              <a:solidFill>
                <a:schemeClr val="tx1"/>
              </a:solidFill>
            </a:rPr>
            <a:t>Tax burdens are adjusted to each one’s tax capacity.</a:t>
          </a:r>
          <a:endParaRPr lang="el-GR" sz="1700" b="1" kern="1200" dirty="0">
            <a:solidFill>
              <a:schemeClr val="tx1"/>
            </a:solidFill>
          </a:endParaRPr>
        </a:p>
      </dsp:txBody>
      <dsp:txXfrm>
        <a:off x="41" y="1248098"/>
        <a:ext cx="3972448" cy="2242665"/>
      </dsp:txXfrm>
    </dsp:sp>
    <dsp:sp modelId="{87A3CF50-86C5-4A18-8A32-2BB65932F149}">
      <dsp:nvSpPr>
        <dsp:cNvPr id="0" name=""/>
        <dsp:cNvSpPr/>
      </dsp:nvSpPr>
      <dsp:spPr>
        <a:xfrm>
          <a:off x="4528673" y="8286"/>
          <a:ext cx="3972448" cy="1238400"/>
        </a:xfrm>
        <a:prstGeom prst="rect">
          <a:avLst/>
        </a:prstGeom>
        <a:solidFill>
          <a:srgbClr val="00FA71"/>
        </a:solidFill>
        <a:ln w="6350" cap="flat" cmpd="sng" algn="ctr">
          <a:solidFill>
            <a:schemeClr val="accent1">
              <a:hueOff val="0"/>
              <a:satOff val="0"/>
              <a:lumOff val="0"/>
              <a:alphaOff val="0"/>
            </a:schemeClr>
          </a:solidFill>
          <a:prstDash val="solid"/>
          <a:miter lim="800000"/>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en-GB" sz="2300" b="1" kern="1200" dirty="0">
              <a:solidFill>
                <a:schemeClr val="tx1"/>
              </a:solidFill>
            </a:rPr>
            <a:t>Indirect taxes</a:t>
          </a:r>
          <a:r>
            <a:rPr lang="el-GR" sz="2300" b="1" kern="1200" dirty="0">
              <a:solidFill>
                <a:schemeClr val="tx1"/>
              </a:solidFill>
            </a:rPr>
            <a:t> </a:t>
          </a:r>
        </a:p>
      </dsp:txBody>
      <dsp:txXfrm>
        <a:off x="4528673" y="8286"/>
        <a:ext cx="3972448" cy="1238400"/>
      </dsp:txXfrm>
    </dsp:sp>
    <dsp:sp modelId="{6E82C62D-B861-45A9-BFB9-0D77C7A77118}">
      <dsp:nvSpPr>
        <dsp:cNvPr id="0" name=""/>
        <dsp:cNvSpPr/>
      </dsp:nvSpPr>
      <dsp:spPr>
        <a:xfrm>
          <a:off x="4528632" y="1248098"/>
          <a:ext cx="3972448" cy="2242665"/>
        </a:xfrm>
        <a:prstGeom prst="rect">
          <a:avLst/>
        </a:prstGeom>
        <a:solidFill>
          <a:srgbClr val="00FA71">
            <a:alpha val="90000"/>
          </a:srgb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chilly" dir="t"/>
        </a:scene3d>
        <a:sp3d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just" defTabSz="755650">
            <a:lnSpc>
              <a:spcPct val="90000"/>
            </a:lnSpc>
            <a:spcBef>
              <a:spcPct val="0"/>
            </a:spcBef>
            <a:spcAft>
              <a:spcPct val="15000"/>
            </a:spcAft>
            <a:buChar char="•"/>
          </a:pPr>
          <a:r>
            <a:rPr lang="en-GB" sz="1700" b="1" kern="1200" dirty="0">
              <a:solidFill>
                <a:schemeClr val="tx1"/>
              </a:solidFill>
            </a:rPr>
            <a:t>They are imposed on consumer products, e.g. VAT</a:t>
          </a:r>
          <a:r>
            <a:rPr lang="el-GR" sz="1700" b="1" kern="1200" dirty="0">
              <a:solidFill>
                <a:schemeClr val="tx1"/>
              </a:solidFill>
            </a:rPr>
            <a:t>.</a:t>
          </a:r>
          <a:r>
            <a:rPr lang="en-GB" sz="1700" b="1" kern="1200" dirty="0">
              <a:solidFill>
                <a:schemeClr val="tx1"/>
              </a:solidFill>
            </a:rPr>
            <a:t> </a:t>
          </a:r>
          <a:endParaRPr lang="el-GR" sz="1700" b="1" kern="1200" dirty="0">
            <a:solidFill>
              <a:schemeClr val="tx1"/>
            </a:solidFill>
          </a:endParaRPr>
        </a:p>
        <a:p>
          <a:pPr marL="171450" lvl="1" indent="-171450" algn="just" defTabSz="755650">
            <a:lnSpc>
              <a:spcPct val="90000"/>
            </a:lnSpc>
            <a:spcBef>
              <a:spcPct val="0"/>
            </a:spcBef>
            <a:spcAft>
              <a:spcPct val="15000"/>
            </a:spcAft>
            <a:buChar char="•"/>
          </a:pPr>
          <a:r>
            <a:rPr lang="en-GB" sz="1700" b="1" kern="1200" dirty="0">
              <a:solidFill>
                <a:schemeClr val="tx1"/>
              </a:solidFill>
            </a:rPr>
            <a:t>They mostly affect low incomes.</a:t>
          </a:r>
          <a:endParaRPr lang="el-GR" sz="1700" b="1" kern="1200" dirty="0">
            <a:solidFill>
              <a:schemeClr val="tx1"/>
            </a:solidFill>
          </a:endParaRPr>
        </a:p>
      </dsp:txBody>
      <dsp:txXfrm>
        <a:off x="4528632" y="1248098"/>
        <a:ext cx="3972448" cy="224266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E4F7EE-4E97-4843-B48D-43439ECB822C}">
      <dsp:nvSpPr>
        <dsp:cNvPr id="0" name=""/>
        <dsp:cNvSpPr/>
      </dsp:nvSpPr>
      <dsp:spPr>
        <a:xfrm>
          <a:off x="4286280" y="1451354"/>
          <a:ext cx="3032574" cy="526314"/>
        </a:xfrm>
        <a:custGeom>
          <a:avLst/>
          <a:gdLst/>
          <a:ahLst/>
          <a:cxnLst/>
          <a:rect l="0" t="0" r="0" b="0"/>
          <a:pathLst>
            <a:path>
              <a:moveTo>
                <a:pt x="0" y="0"/>
              </a:moveTo>
              <a:lnTo>
                <a:pt x="0" y="263157"/>
              </a:lnTo>
              <a:lnTo>
                <a:pt x="3032574" y="263157"/>
              </a:lnTo>
              <a:lnTo>
                <a:pt x="3032574" y="526314"/>
              </a:lnTo>
            </a:path>
          </a:pathLst>
        </a:custGeom>
        <a:noFill/>
        <a:ln w="12700" cap="flat" cmpd="sng" algn="ctr">
          <a:solidFill>
            <a:srgbClr val="FF0000"/>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FF5AEF9-D539-44E4-B44B-EFF6020CDF13}">
      <dsp:nvSpPr>
        <dsp:cNvPr id="0" name=""/>
        <dsp:cNvSpPr/>
      </dsp:nvSpPr>
      <dsp:spPr>
        <a:xfrm>
          <a:off x="4240560" y="1451354"/>
          <a:ext cx="91440" cy="526314"/>
        </a:xfrm>
        <a:custGeom>
          <a:avLst/>
          <a:gdLst/>
          <a:ahLst/>
          <a:cxnLst/>
          <a:rect l="0" t="0" r="0" b="0"/>
          <a:pathLst>
            <a:path>
              <a:moveTo>
                <a:pt x="45720" y="0"/>
              </a:moveTo>
              <a:lnTo>
                <a:pt x="45720" y="526314"/>
              </a:lnTo>
            </a:path>
          </a:pathLst>
        </a:custGeom>
        <a:noFill/>
        <a:ln w="12700" cap="flat" cmpd="sng" algn="ctr">
          <a:solidFill>
            <a:srgbClr val="FF0000"/>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1FD3736-6EF0-446F-BB19-59BE69B504C2}">
      <dsp:nvSpPr>
        <dsp:cNvPr id="0" name=""/>
        <dsp:cNvSpPr/>
      </dsp:nvSpPr>
      <dsp:spPr>
        <a:xfrm>
          <a:off x="1253129" y="1451354"/>
          <a:ext cx="3033150" cy="552166"/>
        </a:xfrm>
        <a:custGeom>
          <a:avLst/>
          <a:gdLst/>
          <a:ahLst/>
          <a:cxnLst/>
          <a:rect l="0" t="0" r="0" b="0"/>
          <a:pathLst>
            <a:path>
              <a:moveTo>
                <a:pt x="3033150" y="0"/>
              </a:moveTo>
              <a:lnTo>
                <a:pt x="3033150" y="289009"/>
              </a:lnTo>
              <a:lnTo>
                <a:pt x="0" y="289009"/>
              </a:lnTo>
              <a:lnTo>
                <a:pt x="0" y="552166"/>
              </a:lnTo>
            </a:path>
          </a:pathLst>
        </a:custGeom>
        <a:noFill/>
        <a:ln w="12700" cap="flat" cmpd="sng" algn="ctr">
          <a:solidFill>
            <a:srgbClr val="FF0000"/>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24F26B8-E695-47BA-BB4C-6BE86E345AB7}">
      <dsp:nvSpPr>
        <dsp:cNvPr id="0" name=""/>
        <dsp:cNvSpPr/>
      </dsp:nvSpPr>
      <dsp:spPr>
        <a:xfrm>
          <a:off x="3033150" y="198224"/>
          <a:ext cx="2506259" cy="1253129"/>
        </a:xfrm>
        <a:prstGeom prst="rect">
          <a:avLst/>
        </a:prstGeom>
        <a:solidFill>
          <a:srgbClr val="FF0000"/>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b="1" kern="1200" dirty="0">
              <a:solidFill>
                <a:schemeClr val="tx1"/>
              </a:solidFill>
            </a:rPr>
            <a:t>Tax evasion</a:t>
          </a:r>
          <a:endParaRPr lang="el-GR" sz="2000" b="1" kern="1200" dirty="0">
            <a:solidFill>
              <a:schemeClr val="tx1"/>
            </a:solidFill>
          </a:endParaRPr>
        </a:p>
      </dsp:txBody>
      <dsp:txXfrm>
        <a:off x="3033150" y="198224"/>
        <a:ext cx="2506259" cy="1253129"/>
      </dsp:txXfrm>
    </dsp:sp>
    <dsp:sp modelId="{45FF86E2-8D37-4EE5-9EAB-E839A9DF52C9}">
      <dsp:nvSpPr>
        <dsp:cNvPr id="0" name=""/>
        <dsp:cNvSpPr/>
      </dsp:nvSpPr>
      <dsp:spPr>
        <a:xfrm>
          <a:off x="0" y="2003521"/>
          <a:ext cx="2506259" cy="1253129"/>
        </a:xfrm>
        <a:prstGeom prst="rect">
          <a:avLst/>
        </a:prstGeom>
        <a:solidFill>
          <a:srgbClr val="FFFF00"/>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b="1" kern="1200" dirty="0">
              <a:solidFill>
                <a:schemeClr val="tx1"/>
              </a:solidFill>
            </a:rPr>
            <a:t>Fake companies</a:t>
          </a:r>
          <a:endParaRPr lang="el-GR" sz="1600" b="1" kern="1200" dirty="0">
            <a:solidFill>
              <a:schemeClr val="tx1"/>
            </a:solidFill>
          </a:endParaRPr>
        </a:p>
      </dsp:txBody>
      <dsp:txXfrm>
        <a:off x="0" y="2003521"/>
        <a:ext cx="2506259" cy="1253129"/>
      </dsp:txXfrm>
    </dsp:sp>
    <dsp:sp modelId="{117F5896-2B96-4A3D-8433-A26998DC62B1}">
      <dsp:nvSpPr>
        <dsp:cNvPr id="0" name=""/>
        <dsp:cNvSpPr/>
      </dsp:nvSpPr>
      <dsp:spPr>
        <a:xfrm>
          <a:off x="3033150" y="1977669"/>
          <a:ext cx="2506259" cy="1253129"/>
        </a:xfrm>
        <a:prstGeom prst="rect">
          <a:avLst/>
        </a:prstGeom>
        <a:solidFill>
          <a:srgbClr val="00CCFF"/>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b="1" kern="1200" dirty="0">
              <a:solidFill>
                <a:schemeClr val="tx1"/>
              </a:solidFill>
            </a:rPr>
            <a:t>Concealing income</a:t>
          </a:r>
          <a:endParaRPr lang="el-GR" sz="1600" b="1" kern="1200" dirty="0">
            <a:solidFill>
              <a:schemeClr val="tx1"/>
            </a:solidFill>
          </a:endParaRPr>
        </a:p>
      </dsp:txBody>
      <dsp:txXfrm>
        <a:off x="3033150" y="1977669"/>
        <a:ext cx="2506259" cy="1253129"/>
      </dsp:txXfrm>
    </dsp:sp>
    <dsp:sp modelId="{9C7EF193-5CF1-4B06-BD0B-AA8A41759F00}">
      <dsp:nvSpPr>
        <dsp:cNvPr id="0" name=""/>
        <dsp:cNvSpPr/>
      </dsp:nvSpPr>
      <dsp:spPr>
        <a:xfrm>
          <a:off x="6065724" y="1977669"/>
          <a:ext cx="2506259" cy="1253129"/>
        </a:xfrm>
        <a:prstGeom prst="rect">
          <a:avLst/>
        </a:prstGeom>
        <a:solidFill>
          <a:srgbClr val="00FF00"/>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b="1" kern="1200" dirty="0">
              <a:solidFill>
                <a:schemeClr val="tx1"/>
              </a:solidFill>
            </a:rPr>
            <a:t>False declarations of expenses</a:t>
          </a:r>
          <a:endParaRPr lang="el-GR" sz="1600" b="1" kern="1200" dirty="0">
            <a:solidFill>
              <a:schemeClr val="tx1"/>
            </a:solidFill>
          </a:endParaRPr>
        </a:p>
      </dsp:txBody>
      <dsp:txXfrm>
        <a:off x="6065724" y="1977669"/>
        <a:ext cx="2506259" cy="125312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4F3E9C-752D-4E8D-94E6-F7A615D0128B}">
      <dsp:nvSpPr>
        <dsp:cNvPr id="0" name=""/>
        <dsp:cNvSpPr/>
      </dsp:nvSpPr>
      <dsp:spPr>
        <a:xfrm rot="5400000">
          <a:off x="-279591" y="282623"/>
          <a:ext cx="1863945" cy="1304762"/>
        </a:xfrm>
        <a:prstGeom prst="chevron">
          <a:avLst/>
        </a:prstGeom>
        <a:solidFill>
          <a:srgbClr val="9966FF"/>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GB" sz="1300" b="1" kern="1200" dirty="0">
              <a:solidFill>
                <a:schemeClr val="tx1"/>
              </a:solidFill>
            </a:rPr>
            <a:t>Fake companies</a:t>
          </a:r>
          <a:endParaRPr lang="el-GR" sz="1300" b="1" kern="1200" dirty="0">
            <a:solidFill>
              <a:schemeClr val="tx1"/>
            </a:solidFill>
          </a:endParaRPr>
        </a:p>
      </dsp:txBody>
      <dsp:txXfrm rot="-5400000">
        <a:off x="1" y="655412"/>
        <a:ext cx="1304762" cy="559183"/>
      </dsp:txXfrm>
    </dsp:sp>
    <dsp:sp modelId="{EF3B612D-7D7B-4FD5-9B7C-879D87196DA5}">
      <dsp:nvSpPr>
        <dsp:cNvPr id="0" name=""/>
        <dsp:cNvSpPr/>
      </dsp:nvSpPr>
      <dsp:spPr>
        <a:xfrm rot="5400000">
          <a:off x="4368597" y="-3060803"/>
          <a:ext cx="1211564" cy="7339235"/>
        </a:xfrm>
        <a:prstGeom prst="round2SameRect">
          <a:avLst/>
        </a:prstGeom>
        <a:solidFill>
          <a:srgbClr val="CCCCFF">
            <a:alpha val="89804"/>
          </a:srgbClr>
        </a:solidFill>
        <a:ln w="635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just" defTabSz="622300">
            <a:lnSpc>
              <a:spcPct val="90000"/>
            </a:lnSpc>
            <a:spcBef>
              <a:spcPct val="0"/>
            </a:spcBef>
            <a:spcAft>
              <a:spcPct val="15000"/>
            </a:spcAft>
            <a:buChar char="•"/>
          </a:pPr>
          <a:r>
            <a:rPr lang="en-GB" sz="1400" b="1" kern="1200" dirty="0"/>
            <a:t>The establishment of fictitious companies based in countries with special tax regime. These countries are called tax havens, as they have little or no tax on foreign investors who will transfer their savings account or funds.</a:t>
          </a:r>
          <a:endParaRPr lang="el-GR" sz="1400" b="1" kern="1200" dirty="0"/>
        </a:p>
        <a:p>
          <a:pPr marL="114300" lvl="1" indent="-114300" algn="just" defTabSz="622300">
            <a:lnSpc>
              <a:spcPct val="90000"/>
            </a:lnSpc>
            <a:spcBef>
              <a:spcPct val="0"/>
            </a:spcBef>
            <a:spcAft>
              <a:spcPct val="15000"/>
            </a:spcAft>
            <a:buChar char="•"/>
          </a:pPr>
          <a:r>
            <a:rPr lang="en-GB" sz="1400" b="1" kern="1200" dirty="0"/>
            <a:t>In these countries, many entrepreneurs who want to evade taxes set up offshore companies.</a:t>
          </a:r>
          <a:endParaRPr lang="el-GR" sz="1400" b="1" kern="1200" dirty="0"/>
        </a:p>
      </dsp:txBody>
      <dsp:txXfrm rot="-5400000">
        <a:off x="1304762" y="62176"/>
        <a:ext cx="7280091" cy="1093276"/>
      </dsp:txXfrm>
    </dsp:sp>
    <dsp:sp modelId="{A68AAC2E-889B-4E73-88A1-C93CF33AE7CB}">
      <dsp:nvSpPr>
        <dsp:cNvPr id="0" name=""/>
        <dsp:cNvSpPr/>
      </dsp:nvSpPr>
      <dsp:spPr>
        <a:xfrm rot="5400000">
          <a:off x="-279591" y="1955105"/>
          <a:ext cx="1863945" cy="1304762"/>
        </a:xfrm>
        <a:prstGeom prst="chevron">
          <a:avLst/>
        </a:prstGeom>
        <a:solidFill>
          <a:srgbClr val="99FF33"/>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GB" sz="1300" b="1" kern="1200" dirty="0">
              <a:solidFill>
                <a:schemeClr val="tx1"/>
              </a:solidFill>
            </a:rPr>
            <a:t>Concealing income</a:t>
          </a:r>
          <a:endParaRPr lang="el-GR" sz="1300" b="1" kern="1200" dirty="0">
            <a:solidFill>
              <a:schemeClr val="tx1"/>
            </a:solidFill>
          </a:endParaRPr>
        </a:p>
      </dsp:txBody>
      <dsp:txXfrm rot="-5400000">
        <a:off x="1" y="2327894"/>
        <a:ext cx="1304762" cy="559183"/>
      </dsp:txXfrm>
    </dsp:sp>
    <dsp:sp modelId="{A7CDD06E-1124-4B54-AC42-A542DCD6D602}">
      <dsp:nvSpPr>
        <dsp:cNvPr id="0" name=""/>
        <dsp:cNvSpPr/>
      </dsp:nvSpPr>
      <dsp:spPr>
        <a:xfrm rot="5400000">
          <a:off x="4368597" y="-1388321"/>
          <a:ext cx="1211564" cy="7339235"/>
        </a:xfrm>
        <a:prstGeom prst="round2SameRect">
          <a:avLst/>
        </a:prstGeom>
        <a:solidFill>
          <a:srgbClr val="CCFF66">
            <a:alpha val="89804"/>
          </a:srgbClr>
        </a:solidFill>
        <a:ln w="635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just" defTabSz="622300">
            <a:lnSpc>
              <a:spcPct val="90000"/>
            </a:lnSpc>
            <a:spcBef>
              <a:spcPct val="0"/>
            </a:spcBef>
            <a:spcAft>
              <a:spcPct val="15000"/>
            </a:spcAft>
            <a:buChar char="•"/>
          </a:pPr>
          <a:r>
            <a:rPr lang="en-GB" sz="1400" b="1" kern="1200" dirty="0"/>
            <a:t>E.g. one does not give receipts for the products he sells or the services he provides.</a:t>
          </a:r>
          <a:endParaRPr lang="el-GR" sz="1400" b="1" kern="1200" dirty="0">
            <a:solidFill>
              <a:schemeClr val="tx1"/>
            </a:solidFill>
          </a:endParaRPr>
        </a:p>
      </dsp:txBody>
      <dsp:txXfrm rot="-5400000">
        <a:off x="1304762" y="1734658"/>
        <a:ext cx="7280091" cy="1093276"/>
      </dsp:txXfrm>
    </dsp:sp>
    <dsp:sp modelId="{620C6EBB-F939-4388-BDF1-94922DB123F7}">
      <dsp:nvSpPr>
        <dsp:cNvPr id="0" name=""/>
        <dsp:cNvSpPr/>
      </dsp:nvSpPr>
      <dsp:spPr>
        <a:xfrm rot="5400000">
          <a:off x="-279591" y="3627588"/>
          <a:ext cx="1863945" cy="1304762"/>
        </a:xfrm>
        <a:prstGeom prst="chevron">
          <a:avLst/>
        </a:prstGeom>
        <a:solidFill>
          <a:srgbClr val="FF3300"/>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GB" sz="1300" b="1" kern="1200" dirty="0">
              <a:solidFill>
                <a:schemeClr val="tx1"/>
              </a:solidFill>
            </a:rPr>
            <a:t>False declarations of  expenses</a:t>
          </a:r>
          <a:endParaRPr lang="el-GR" sz="1300" b="1" kern="1200" dirty="0">
            <a:solidFill>
              <a:schemeClr val="tx1"/>
            </a:solidFill>
          </a:endParaRPr>
        </a:p>
      </dsp:txBody>
      <dsp:txXfrm rot="-5400000">
        <a:off x="1" y="4000377"/>
        <a:ext cx="1304762" cy="559183"/>
      </dsp:txXfrm>
    </dsp:sp>
    <dsp:sp modelId="{C49972AC-E365-406C-A08E-20BECA37FC89}">
      <dsp:nvSpPr>
        <dsp:cNvPr id="0" name=""/>
        <dsp:cNvSpPr/>
      </dsp:nvSpPr>
      <dsp:spPr>
        <a:xfrm rot="5400000">
          <a:off x="4368597" y="284160"/>
          <a:ext cx="1211564" cy="7339235"/>
        </a:xfrm>
        <a:prstGeom prst="round2SameRect">
          <a:avLst/>
        </a:prstGeom>
        <a:solidFill>
          <a:srgbClr val="FF8A3B">
            <a:alpha val="89804"/>
          </a:srgbClr>
        </a:solidFill>
        <a:ln w="635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just" defTabSz="622300">
            <a:lnSpc>
              <a:spcPct val="90000"/>
            </a:lnSpc>
            <a:spcBef>
              <a:spcPct val="0"/>
            </a:spcBef>
            <a:spcAft>
              <a:spcPct val="15000"/>
            </a:spcAft>
            <a:buChar char="•"/>
          </a:pPr>
          <a:endParaRPr lang="el-GR" sz="1400" b="1" kern="1200" dirty="0">
            <a:solidFill>
              <a:schemeClr val="tx1"/>
            </a:solidFill>
          </a:endParaRPr>
        </a:p>
        <a:p>
          <a:pPr marL="114300" lvl="1" indent="-114300" algn="just" defTabSz="622300">
            <a:lnSpc>
              <a:spcPct val="90000"/>
            </a:lnSpc>
            <a:spcBef>
              <a:spcPct val="0"/>
            </a:spcBef>
            <a:spcAft>
              <a:spcPct val="15000"/>
            </a:spcAft>
            <a:buChar char="•"/>
          </a:pPr>
          <a:r>
            <a:rPr lang="en-GB" sz="1400" b="1" kern="1200" dirty="0"/>
            <a:t>E.g. by using invoices that do not correspond to the purchase of products, a person or a company can seemingly increase costs in order to avoid taxes.</a:t>
          </a:r>
          <a:endParaRPr lang="el-GR" sz="1400" b="1" kern="1200" dirty="0">
            <a:solidFill>
              <a:schemeClr val="tx1"/>
            </a:solidFill>
          </a:endParaRPr>
        </a:p>
      </dsp:txBody>
      <dsp:txXfrm rot="-5400000">
        <a:off x="1304762" y="3407139"/>
        <a:ext cx="7280091" cy="109327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7FC1AA-7F5A-49FD-B0F6-586FFE2F5B92}">
      <dsp:nvSpPr>
        <dsp:cNvPr id="0" name=""/>
        <dsp:cNvSpPr/>
      </dsp:nvSpPr>
      <dsp:spPr>
        <a:xfrm>
          <a:off x="653657" y="0"/>
          <a:ext cx="7408120" cy="3500462"/>
        </a:xfrm>
        <a:prstGeom prst="rightArrow">
          <a:avLst/>
        </a:prstGeom>
        <a:gradFill rotWithShape="0">
          <a:gsLst>
            <a:gs pos="0">
              <a:srgbClr val="FF3399"/>
            </a:gs>
            <a:gs pos="25000">
              <a:srgbClr val="FF6633"/>
            </a:gs>
            <a:gs pos="50000">
              <a:srgbClr val="FFFF00"/>
            </a:gs>
            <a:gs pos="75000">
              <a:srgbClr val="01A78F"/>
            </a:gs>
            <a:gs pos="100000">
              <a:srgbClr val="3366FF"/>
            </a:gs>
          </a:gsLst>
          <a:lin ang="5400000" scaled="0"/>
        </a:gra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sp>
    <dsp:sp modelId="{D480D1E1-C3D3-4019-96F9-63BEE56A6827}">
      <dsp:nvSpPr>
        <dsp:cNvPr id="0" name=""/>
        <dsp:cNvSpPr/>
      </dsp:nvSpPr>
      <dsp:spPr>
        <a:xfrm>
          <a:off x="0" y="1050138"/>
          <a:ext cx="2614630" cy="1400184"/>
        </a:xfrm>
        <a:prstGeom prst="roundRect">
          <a:avLst/>
        </a:prstGeom>
        <a:solidFill>
          <a:srgbClr val="FFFF00"/>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1" kern="1200" dirty="0">
              <a:solidFill>
                <a:schemeClr val="tx1"/>
              </a:solidFill>
            </a:rPr>
            <a:t>The aim of taxation</a:t>
          </a:r>
          <a:endParaRPr lang="el-GR" sz="2000" b="1" kern="1200" dirty="0">
            <a:solidFill>
              <a:schemeClr val="tx1"/>
            </a:solidFill>
          </a:endParaRPr>
        </a:p>
      </dsp:txBody>
      <dsp:txXfrm>
        <a:off x="68351" y="1118489"/>
        <a:ext cx="2477928" cy="1263482"/>
      </dsp:txXfrm>
    </dsp:sp>
    <dsp:sp modelId="{B3552347-0B06-40FF-9176-A1EAE0ADA9A0}">
      <dsp:nvSpPr>
        <dsp:cNvPr id="0" name=""/>
        <dsp:cNvSpPr/>
      </dsp:nvSpPr>
      <dsp:spPr>
        <a:xfrm>
          <a:off x="3050402" y="1050138"/>
          <a:ext cx="2614630" cy="1400184"/>
        </a:xfrm>
        <a:prstGeom prst="roundRect">
          <a:avLst/>
        </a:prstGeom>
        <a:solidFill>
          <a:srgbClr val="00CCFF"/>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1" kern="1200" baseline="0" dirty="0">
              <a:solidFill>
                <a:schemeClr val="tx1"/>
              </a:solidFill>
            </a:rPr>
            <a:t>is to redistribute income</a:t>
          </a:r>
          <a:endParaRPr lang="el-GR" sz="2000" b="1" kern="1200" dirty="0">
            <a:solidFill>
              <a:schemeClr val="tx1"/>
            </a:solidFill>
          </a:endParaRPr>
        </a:p>
      </dsp:txBody>
      <dsp:txXfrm>
        <a:off x="3118753" y="1118489"/>
        <a:ext cx="2477928" cy="1263482"/>
      </dsp:txXfrm>
    </dsp:sp>
    <dsp:sp modelId="{BB3AC852-D93B-4408-8207-A09F52885948}">
      <dsp:nvSpPr>
        <dsp:cNvPr id="0" name=""/>
        <dsp:cNvSpPr/>
      </dsp:nvSpPr>
      <dsp:spPr>
        <a:xfrm>
          <a:off x="6100805" y="1050138"/>
          <a:ext cx="2614630" cy="1400184"/>
        </a:xfrm>
        <a:prstGeom prst="roundRect">
          <a:avLst/>
        </a:prstGeom>
        <a:solidFill>
          <a:srgbClr val="FF66CC"/>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1" kern="1200" baseline="0" dirty="0">
              <a:solidFill>
                <a:schemeClr val="tx1"/>
              </a:solidFill>
            </a:rPr>
            <a:t>in order to reduce social inequalities.</a:t>
          </a:r>
          <a:endParaRPr lang="el-GR" sz="2000" b="1" kern="1200" dirty="0">
            <a:solidFill>
              <a:schemeClr val="tx1"/>
            </a:solidFill>
          </a:endParaRPr>
        </a:p>
      </dsp:txBody>
      <dsp:txXfrm>
        <a:off x="6169156" y="1118489"/>
        <a:ext cx="2477928" cy="126348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59BF67-9EC3-46A8-B6B5-36B40D7EA6F3}">
      <dsp:nvSpPr>
        <dsp:cNvPr id="0" name=""/>
        <dsp:cNvSpPr/>
      </dsp:nvSpPr>
      <dsp:spPr>
        <a:xfrm rot="16200000">
          <a:off x="-1197301" y="1198330"/>
          <a:ext cx="5072098" cy="2675436"/>
        </a:xfrm>
        <a:prstGeom prst="flowChartManualOperation">
          <a:avLst/>
        </a:prstGeom>
        <a:solidFill>
          <a:srgbClr val="FF99CC"/>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7950" tIns="0" rIns="107950" bIns="0" numCol="1" spcCol="1270" anchor="ctr" anchorCtr="0">
          <a:noAutofit/>
        </a:bodyPr>
        <a:lstStyle/>
        <a:p>
          <a:pPr marL="0" lvl="0" indent="0" algn="just" defTabSz="755650">
            <a:lnSpc>
              <a:spcPct val="90000"/>
            </a:lnSpc>
            <a:spcBef>
              <a:spcPct val="0"/>
            </a:spcBef>
            <a:spcAft>
              <a:spcPct val="35000"/>
            </a:spcAft>
            <a:buNone/>
          </a:pPr>
          <a:r>
            <a:rPr lang="en-GB" sz="1700" b="1" kern="1200" dirty="0">
              <a:solidFill>
                <a:schemeClr val="tx1"/>
              </a:solidFill>
            </a:rPr>
            <a:t>Tax evasion in Greece is at a high level.</a:t>
          </a:r>
          <a:endParaRPr lang="el-GR" sz="1700" b="1" kern="1200" dirty="0">
            <a:solidFill>
              <a:schemeClr val="tx1"/>
            </a:solidFill>
          </a:endParaRPr>
        </a:p>
        <a:p>
          <a:pPr marL="0" lvl="0" indent="0" algn="just" defTabSz="755650">
            <a:lnSpc>
              <a:spcPct val="90000"/>
            </a:lnSpc>
            <a:spcBef>
              <a:spcPct val="0"/>
            </a:spcBef>
            <a:spcAft>
              <a:spcPct val="35000"/>
            </a:spcAft>
            <a:buNone/>
          </a:pPr>
          <a:r>
            <a:rPr lang="el-GR" sz="1700" b="1" kern="1200" dirty="0">
              <a:solidFill>
                <a:schemeClr val="tx1"/>
              </a:solidFill>
            </a:rPr>
            <a:t>→ </a:t>
          </a:r>
          <a:r>
            <a:rPr lang="en-GB" sz="1700" b="1" kern="1200" dirty="0">
              <a:solidFill>
                <a:schemeClr val="tx1"/>
              </a:solidFill>
            </a:rPr>
            <a:t>Its reduction would create the conditions for expanding the country's social policy.</a:t>
          </a:r>
          <a:endParaRPr lang="el-GR" sz="1700" b="1" kern="1200" dirty="0">
            <a:solidFill>
              <a:schemeClr val="tx1"/>
            </a:solidFill>
          </a:endParaRPr>
        </a:p>
      </dsp:txBody>
      <dsp:txXfrm rot="5400000">
        <a:off x="1030" y="1014419"/>
        <a:ext cx="2675436" cy="3043258"/>
      </dsp:txXfrm>
    </dsp:sp>
    <dsp:sp modelId="{E6907820-F675-43A0-BA50-54566463742D}">
      <dsp:nvSpPr>
        <dsp:cNvPr id="0" name=""/>
        <dsp:cNvSpPr/>
      </dsp:nvSpPr>
      <dsp:spPr>
        <a:xfrm rot="16200000">
          <a:off x="1678793" y="1198330"/>
          <a:ext cx="5072098" cy="2675436"/>
        </a:xfrm>
        <a:prstGeom prst="flowChartManualOperation">
          <a:avLst/>
        </a:prstGeom>
        <a:solidFill>
          <a:srgbClr val="66FFCC"/>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7950" tIns="0" rIns="107950" bIns="0" numCol="1" spcCol="1270" anchor="ctr" anchorCtr="0">
          <a:noAutofit/>
        </a:bodyPr>
        <a:lstStyle/>
        <a:p>
          <a:pPr marL="0" lvl="0" indent="0" algn="just" defTabSz="755650">
            <a:lnSpc>
              <a:spcPct val="90000"/>
            </a:lnSpc>
            <a:spcBef>
              <a:spcPct val="0"/>
            </a:spcBef>
            <a:spcAft>
              <a:spcPct val="35000"/>
            </a:spcAft>
            <a:buNone/>
          </a:pPr>
          <a:r>
            <a:rPr lang="el-GR" sz="1700" b="1" kern="1200" dirty="0">
              <a:solidFill>
                <a:schemeClr val="tx1"/>
              </a:solidFill>
            </a:rPr>
            <a:t> → </a:t>
          </a:r>
          <a:r>
            <a:rPr lang="en-GB" sz="1700" b="1" kern="1200" dirty="0">
              <a:solidFill>
                <a:schemeClr val="tx1"/>
              </a:solidFill>
            </a:rPr>
            <a:t>For this reason, it is necessary for the state to intervene both to combat tax evasion and to ensure tax compliance among citizens.</a:t>
          </a:r>
          <a:endParaRPr lang="el-GR" sz="1700" b="1" kern="1200" dirty="0">
            <a:solidFill>
              <a:schemeClr val="tx1"/>
            </a:solidFill>
          </a:endParaRPr>
        </a:p>
      </dsp:txBody>
      <dsp:txXfrm rot="5400000">
        <a:off x="2877124" y="1014419"/>
        <a:ext cx="2675436" cy="3043258"/>
      </dsp:txXfrm>
    </dsp:sp>
    <dsp:sp modelId="{8A38616C-DBA7-49B2-9F27-839DA08AE9EF}">
      <dsp:nvSpPr>
        <dsp:cNvPr id="0" name=""/>
        <dsp:cNvSpPr/>
      </dsp:nvSpPr>
      <dsp:spPr>
        <a:xfrm rot="16200000">
          <a:off x="4555916" y="1198330"/>
          <a:ext cx="5072098" cy="2675436"/>
        </a:xfrm>
        <a:prstGeom prst="flowChartManualOperation">
          <a:avLst/>
        </a:prstGeom>
        <a:solidFill>
          <a:srgbClr val="CC99FF"/>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7950" tIns="0" rIns="107950" bIns="0" numCol="1" spcCol="1270" anchor="ctr" anchorCtr="0">
          <a:noAutofit/>
        </a:bodyPr>
        <a:lstStyle/>
        <a:p>
          <a:pPr marL="0" lvl="0" indent="0" algn="just" defTabSz="755650">
            <a:lnSpc>
              <a:spcPct val="90000"/>
            </a:lnSpc>
            <a:spcBef>
              <a:spcPct val="0"/>
            </a:spcBef>
            <a:spcAft>
              <a:spcPct val="35000"/>
            </a:spcAft>
            <a:buNone/>
          </a:pPr>
          <a:r>
            <a:rPr lang="el-GR" sz="1700" b="1" kern="1200" dirty="0">
              <a:solidFill>
                <a:schemeClr val="tx1"/>
              </a:solidFill>
            </a:rPr>
            <a:t>→ </a:t>
          </a:r>
          <a:r>
            <a:rPr lang="en-GB" sz="1700" b="1" kern="1200" dirty="0">
              <a:solidFill>
                <a:schemeClr val="tx1"/>
              </a:solidFill>
            </a:rPr>
            <a:t>Crackdown on tax evasion is absolutely necessary for shaping tax conscience.</a:t>
          </a:r>
          <a:endParaRPr lang="el-GR" sz="1700" b="1" kern="1200" dirty="0">
            <a:solidFill>
              <a:schemeClr val="tx1"/>
            </a:solidFill>
          </a:endParaRPr>
        </a:p>
        <a:p>
          <a:pPr marL="0" lvl="0" indent="0" algn="just" defTabSz="755650">
            <a:lnSpc>
              <a:spcPct val="90000"/>
            </a:lnSpc>
            <a:spcBef>
              <a:spcPct val="0"/>
            </a:spcBef>
            <a:spcAft>
              <a:spcPct val="35000"/>
            </a:spcAft>
            <a:buNone/>
          </a:pPr>
          <a:r>
            <a:rPr lang="el-GR" sz="1700" b="1" kern="1200" dirty="0">
              <a:solidFill>
                <a:schemeClr val="tx1"/>
              </a:solidFill>
            </a:rPr>
            <a:t>→ </a:t>
          </a:r>
          <a:r>
            <a:rPr lang="en-GB" sz="1700" b="1" kern="1200" dirty="0">
              <a:solidFill>
                <a:schemeClr val="tx1"/>
              </a:solidFill>
            </a:rPr>
            <a:t>In an economy of mass tax evasion, a taxpayer who is honest feels wronged.</a:t>
          </a:r>
          <a:endParaRPr lang="el-GR" sz="1700" kern="1200" dirty="0">
            <a:solidFill>
              <a:schemeClr val="tx1"/>
            </a:solidFill>
          </a:endParaRPr>
        </a:p>
        <a:p>
          <a:pPr marL="0" lvl="0" indent="0" algn="ctr" defTabSz="755650">
            <a:lnSpc>
              <a:spcPct val="90000"/>
            </a:lnSpc>
            <a:spcBef>
              <a:spcPct val="0"/>
            </a:spcBef>
            <a:spcAft>
              <a:spcPct val="35000"/>
            </a:spcAft>
            <a:buNone/>
          </a:pPr>
          <a:endParaRPr lang="el-GR" sz="1700" b="1" kern="1200" dirty="0">
            <a:solidFill>
              <a:schemeClr val="tx1"/>
            </a:solidFill>
          </a:endParaRPr>
        </a:p>
      </dsp:txBody>
      <dsp:txXfrm rot="5400000">
        <a:off x="5754247" y="1014419"/>
        <a:ext cx="2675436" cy="304325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7A96B6-574D-4CC2-AED4-7E162EE34025}">
      <dsp:nvSpPr>
        <dsp:cNvPr id="0" name=""/>
        <dsp:cNvSpPr/>
      </dsp:nvSpPr>
      <dsp:spPr>
        <a:xfrm rot="16200000">
          <a:off x="795" y="146276"/>
          <a:ext cx="4208040" cy="4208040"/>
        </a:xfrm>
        <a:prstGeom prst="downArrow">
          <a:avLst>
            <a:gd name="adj1" fmla="val 50000"/>
            <a:gd name="adj2" fmla="val 35000"/>
          </a:avLst>
        </a:prstGeom>
        <a:solidFill>
          <a:srgbClr val="FF0066"/>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b="1" i="0" u="none" kern="1200" dirty="0">
              <a:solidFill>
                <a:schemeClr val="tx1"/>
              </a:solidFill>
              <a:latin typeface="+mn-lt"/>
            </a:rPr>
            <a:t>Corruption in the management of public revenues.</a:t>
          </a:r>
          <a:endParaRPr lang="el-GR" sz="2000" b="1" i="0" u="none" kern="1200" dirty="0">
            <a:solidFill>
              <a:schemeClr val="tx1"/>
            </a:solidFill>
            <a:latin typeface="+mn-lt"/>
          </a:endParaRPr>
        </a:p>
      </dsp:txBody>
      <dsp:txXfrm rot="5400000">
        <a:off x="796" y="1198285"/>
        <a:ext cx="3471633" cy="2104020"/>
      </dsp:txXfrm>
    </dsp:sp>
    <dsp:sp modelId="{1939B959-AEFF-4814-ADA9-7A2364DEFF40}">
      <dsp:nvSpPr>
        <dsp:cNvPr id="0" name=""/>
        <dsp:cNvSpPr/>
      </dsp:nvSpPr>
      <dsp:spPr>
        <a:xfrm rot="5400000">
          <a:off x="4435162" y="146276"/>
          <a:ext cx="4208040" cy="4208040"/>
        </a:xfrm>
        <a:prstGeom prst="downArrow">
          <a:avLst>
            <a:gd name="adj1" fmla="val 50000"/>
            <a:gd name="adj2" fmla="val 35000"/>
          </a:avLst>
        </a:prstGeom>
        <a:solidFill>
          <a:srgbClr val="3333FF"/>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just" defTabSz="889000">
            <a:lnSpc>
              <a:spcPct val="90000"/>
            </a:lnSpc>
            <a:spcBef>
              <a:spcPct val="0"/>
            </a:spcBef>
            <a:spcAft>
              <a:spcPct val="35000"/>
            </a:spcAft>
            <a:buNone/>
          </a:pPr>
          <a:r>
            <a:rPr lang="en-GB" sz="2000" b="1" i="0" u="none" kern="1200" dirty="0">
              <a:solidFill>
                <a:schemeClr val="bg1"/>
              </a:solidFill>
              <a:latin typeface="+mn-lt"/>
            </a:rPr>
            <a:t>Transparency in the management of public revenues.</a:t>
          </a:r>
          <a:endParaRPr lang="el-GR" sz="2000" i="0" u="none" kern="1200" dirty="0">
            <a:solidFill>
              <a:schemeClr val="bg1"/>
            </a:solidFill>
            <a:latin typeface="+mn-lt"/>
          </a:endParaRPr>
        </a:p>
      </dsp:txBody>
      <dsp:txXfrm rot="-5400000">
        <a:off x="5171570" y="1198286"/>
        <a:ext cx="3471633" cy="210402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4">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5">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6">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3D8FD-F36F-41AD-ADE6-8927A3E6CC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5FF8D8F-7810-4C0C-93EE-EBBA04DCFC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065629E-8889-4337-9151-166806BB26E9}"/>
              </a:ext>
            </a:extLst>
          </p:cNvPr>
          <p:cNvSpPr>
            <a:spLocks noGrp="1"/>
          </p:cNvSpPr>
          <p:nvPr>
            <p:ph type="dt" sz="half" idx="10"/>
          </p:nvPr>
        </p:nvSpPr>
        <p:spPr/>
        <p:txBody>
          <a:bodyPr/>
          <a:lstStyle/>
          <a:p>
            <a:fld id="{7D43D355-F4F4-4646-8EAD-AF230AC37754}" type="datetimeFigureOut">
              <a:rPr lang="en-GB" smtClean="0"/>
              <a:t>27/04/2021</a:t>
            </a:fld>
            <a:endParaRPr lang="en-GB"/>
          </a:p>
        </p:txBody>
      </p:sp>
      <p:sp>
        <p:nvSpPr>
          <p:cNvPr id="5" name="Footer Placeholder 4">
            <a:extLst>
              <a:ext uri="{FF2B5EF4-FFF2-40B4-BE49-F238E27FC236}">
                <a16:creationId xmlns:a16="http://schemas.microsoft.com/office/drawing/2014/main" id="{DF423DC6-88B2-4ACA-A9DB-16FFA83584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BB8910B-1DCC-4532-99F1-4F327F67B288}"/>
              </a:ext>
            </a:extLst>
          </p:cNvPr>
          <p:cNvSpPr>
            <a:spLocks noGrp="1"/>
          </p:cNvSpPr>
          <p:nvPr>
            <p:ph type="sldNum" sz="quarter" idx="12"/>
          </p:nvPr>
        </p:nvSpPr>
        <p:spPr/>
        <p:txBody>
          <a:bodyPr/>
          <a:lstStyle/>
          <a:p>
            <a:fld id="{FB47661A-AF71-44D1-AADB-69D36AD726CD}" type="slidenum">
              <a:rPr lang="en-GB" smtClean="0"/>
              <a:t>‹#›</a:t>
            </a:fld>
            <a:endParaRPr lang="en-GB"/>
          </a:p>
        </p:txBody>
      </p:sp>
    </p:spTree>
    <p:extLst>
      <p:ext uri="{BB962C8B-B14F-4D97-AF65-F5344CB8AC3E}">
        <p14:creationId xmlns:p14="http://schemas.microsoft.com/office/powerpoint/2010/main" val="1203018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87092-D596-41B2-B37C-1E6AD1E94CB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B13CE5C-D2E3-4CA7-818E-37A493B94A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FAAA072-918C-42FF-9930-6CA2E4A295CF}"/>
              </a:ext>
            </a:extLst>
          </p:cNvPr>
          <p:cNvSpPr>
            <a:spLocks noGrp="1"/>
          </p:cNvSpPr>
          <p:nvPr>
            <p:ph type="dt" sz="half" idx="10"/>
          </p:nvPr>
        </p:nvSpPr>
        <p:spPr/>
        <p:txBody>
          <a:bodyPr/>
          <a:lstStyle/>
          <a:p>
            <a:fld id="{7D43D355-F4F4-4646-8EAD-AF230AC37754}" type="datetimeFigureOut">
              <a:rPr lang="en-GB" smtClean="0"/>
              <a:t>27/04/2021</a:t>
            </a:fld>
            <a:endParaRPr lang="en-GB"/>
          </a:p>
        </p:txBody>
      </p:sp>
      <p:sp>
        <p:nvSpPr>
          <p:cNvPr id="5" name="Footer Placeholder 4">
            <a:extLst>
              <a:ext uri="{FF2B5EF4-FFF2-40B4-BE49-F238E27FC236}">
                <a16:creationId xmlns:a16="http://schemas.microsoft.com/office/drawing/2014/main" id="{3566DD26-A49C-46D2-A61C-701169C381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4E9695C-CD8F-443B-BD30-F39FDB716104}"/>
              </a:ext>
            </a:extLst>
          </p:cNvPr>
          <p:cNvSpPr>
            <a:spLocks noGrp="1"/>
          </p:cNvSpPr>
          <p:nvPr>
            <p:ph type="sldNum" sz="quarter" idx="12"/>
          </p:nvPr>
        </p:nvSpPr>
        <p:spPr/>
        <p:txBody>
          <a:bodyPr/>
          <a:lstStyle/>
          <a:p>
            <a:fld id="{FB47661A-AF71-44D1-AADB-69D36AD726CD}" type="slidenum">
              <a:rPr lang="en-GB" smtClean="0"/>
              <a:t>‹#›</a:t>
            </a:fld>
            <a:endParaRPr lang="en-GB"/>
          </a:p>
        </p:txBody>
      </p:sp>
    </p:spTree>
    <p:extLst>
      <p:ext uri="{BB962C8B-B14F-4D97-AF65-F5344CB8AC3E}">
        <p14:creationId xmlns:p14="http://schemas.microsoft.com/office/powerpoint/2010/main" val="1511943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100E80-2487-4DED-9F4E-D357D46B208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D19AF4B-E093-4AFF-92B0-BBA9289C9E4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097AA10-37C4-43FD-82DA-2BC1FBA71BDE}"/>
              </a:ext>
            </a:extLst>
          </p:cNvPr>
          <p:cNvSpPr>
            <a:spLocks noGrp="1"/>
          </p:cNvSpPr>
          <p:nvPr>
            <p:ph type="dt" sz="half" idx="10"/>
          </p:nvPr>
        </p:nvSpPr>
        <p:spPr/>
        <p:txBody>
          <a:bodyPr/>
          <a:lstStyle/>
          <a:p>
            <a:fld id="{7D43D355-F4F4-4646-8EAD-AF230AC37754}" type="datetimeFigureOut">
              <a:rPr lang="en-GB" smtClean="0"/>
              <a:t>27/04/2021</a:t>
            </a:fld>
            <a:endParaRPr lang="en-GB"/>
          </a:p>
        </p:txBody>
      </p:sp>
      <p:sp>
        <p:nvSpPr>
          <p:cNvPr id="5" name="Footer Placeholder 4">
            <a:extLst>
              <a:ext uri="{FF2B5EF4-FFF2-40B4-BE49-F238E27FC236}">
                <a16:creationId xmlns:a16="http://schemas.microsoft.com/office/drawing/2014/main" id="{8B121E62-FC86-46B7-B220-F829235D07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36AA64C-304C-45F6-B9AC-C9339B6BA28A}"/>
              </a:ext>
            </a:extLst>
          </p:cNvPr>
          <p:cNvSpPr>
            <a:spLocks noGrp="1"/>
          </p:cNvSpPr>
          <p:nvPr>
            <p:ph type="sldNum" sz="quarter" idx="12"/>
          </p:nvPr>
        </p:nvSpPr>
        <p:spPr/>
        <p:txBody>
          <a:bodyPr/>
          <a:lstStyle/>
          <a:p>
            <a:fld id="{FB47661A-AF71-44D1-AADB-69D36AD726CD}" type="slidenum">
              <a:rPr lang="en-GB" smtClean="0"/>
              <a:t>‹#›</a:t>
            </a:fld>
            <a:endParaRPr lang="en-GB"/>
          </a:p>
        </p:txBody>
      </p:sp>
    </p:spTree>
    <p:extLst>
      <p:ext uri="{BB962C8B-B14F-4D97-AF65-F5344CB8AC3E}">
        <p14:creationId xmlns:p14="http://schemas.microsoft.com/office/powerpoint/2010/main" val="3051223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05642-A0FC-48A1-944C-95D56EC3DFD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213F284-F67A-428B-8268-7B7230232C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502FF2F-0CC0-4BCB-8732-6080CFDACD15}"/>
              </a:ext>
            </a:extLst>
          </p:cNvPr>
          <p:cNvSpPr>
            <a:spLocks noGrp="1"/>
          </p:cNvSpPr>
          <p:nvPr>
            <p:ph type="dt" sz="half" idx="10"/>
          </p:nvPr>
        </p:nvSpPr>
        <p:spPr/>
        <p:txBody>
          <a:bodyPr/>
          <a:lstStyle/>
          <a:p>
            <a:fld id="{7D43D355-F4F4-4646-8EAD-AF230AC37754}" type="datetimeFigureOut">
              <a:rPr lang="en-GB" smtClean="0"/>
              <a:t>27/04/2021</a:t>
            </a:fld>
            <a:endParaRPr lang="en-GB"/>
          </a:p>
        </p:txBody>
      </p:sp>
      <p:sp>
        <p:nvSpPr>
          <p:cNvPr id="5" name="Footer Placeholder 4">
            <a:extLst>
              <a:ext uri="{FF2B5EF4-FFF2-40B4-BE49-F238E27FC236}">
                <a16:creationId xmlns:a16="http://schemas.microsoft.com/office/drawing/2014/main" id="{22B3AC1E-5C5B-4313-BB69-C7DE71BF75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CA5F86-6ABB-4752-B29B-DBB676D11DF1}"/>
              </a:ext>
            </a:extLst>
          </p:cNvPr>
          <p:cNvSpPr>
            <a:spLocks noGrp="1"/>
          </p:cNvSpPr>
          <p:nvPr>
            <p:ph type="sldNum" sz="quarter" idx="12"/>
          </p:nvPr>
        </p:nvSpPr>
        <p:spPr/>
        <p:txBody>
          <a:bodyPr/>
          <a:lstStyle/>
          <a:p>
            <a:fld id="{FB47661A-AF71-44D1-AADB-69D36AD726CD}" type="slidenum">
              <a:rPr lang="en-GB" smtClean="0"/>
              <a:t>‹#›</a:t>
            </a:fld>
            <a:endParaRPr lang="en-GB"/>
          </a:p>
        </p:txBody>
      </p:sp>
    </p:spTree>
    <p:extLst>
      <p:ext uri="{BB962C8B-B14F-4D97-AF65-F5344CB8AC3E}">
        <p14:creationId xmlns:p14="http://schemas.microsoft.com/office/powerpoint/2010/main" val="1429591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5471E-69AD-486C-A11F-99DBBC31D3B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2A024F6-2852-4CCC-80D1-8B1B3069D5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8980DA-8146-48A8-B64D-03235B68B931}"/>
              </a:ext>
            </a:extLst>
          </p:cNvPr>
          <p:cNvSpPr>
            <a:spLocks noGrp="1"/>
          </p:cNvSpPr>
          <p:nvPr>
            <p:ph type="dt" sz="half" idx="10"/>
          </p:nvPr>
        </p:nvSpPr>
        <p:spPr/>
        <p:txBody>
          <a:bodyPr/>
          <a:lstStyle/>
          <a:p>
            <a:fld id="{7D43D355-F4F4-4646-8EAD-AF230AC37754}" type="datetimeFigureOut">
              <a:rPr lang="en-GB" smtClean="0"/>
              <a:t>27/04/2021</a:t>
            </a:fld>
            <a:endParaRPr lang="en-GB"/>
          </a:p>
        </p:txBody>
      </p:sp>
      <p:sp>
        <p:nvSpPr>
          <p:cNvPr id="5" name="Footer Placeholder 4">
            <a:extLst>
              <a:ext uri="{FF2B5EF4-FFF2-40B4-BE49-F238E27FC236}">
                <a16:creationId xmlns:a16="http://schemas.microsoft.com/office/drawing/2014/main" id="{A5E15EB4-BD6D-4B49-AF33-62BF644384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F55C02-7A4E-47CA-97A1-F3DD76D2C45D}"/>
              </a:ext>
            </a:extLst>
          </p:cNvPr>
          <p:cNvSpPr>
            <a:spLocks noGrp="1"/>
          </p:cNvSpPr>
          <p:nvPr>
            <p:ph type="sldNum" sz="quarter" idx="12"/>
          </p:nvPr>
        </p:nvSpPr>
        <p:spPr/>
        <p:txBody>
          <a:bodyPr/>
          <a:lstStyle/>
          <a:p>
            <a:fld id="{FB47661A-AF71-44D1-AADB-69D36AD726CD}" type="slidenum">
              <a:rPr lang="en-GB" smtClean="0"/>
              <a:t>‹#›</a:t>
            </a:fld>
            <a:endParaRPr lang="en-GB"/>
          </a:p>
        </p:txBody>
      </p:sp>
    </p:spTree>
    <p:extLst>
      <p:ext uri="{BB962C8B-B14F-4D97-AF65-F5344CB8AC3E}">
        <p14:creationId xmlns:p14="http://schemas.microsoft.com/office/powerpoint/2010/main" val="3086196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182CC-D2BE-47C4-BDC7-DB3A9E1F551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B0E4930-031A-4F09-B377-ADB4065071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2436DF0-6FFF-4A8F-B866-1B4F357C804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D38CB2A-3E69-4D86-B7F3-87796121E68C}"/>
              </a:ext>
            </a:extLst>
          </p:cNvPr>
          <p:cNvSpPr>
            <a:spLocks noGrp="1"/>
          </p:cNvSpPr>
          <p:nvPr>
            <p:ph type="dt" sz="half" idx="10"/>
          </p:nvPr>
        </p:nvSpPr>
        <p:spPr/>
        <p:txBody>
          <a:bodyPr/>
          <a:lstStyle/>
          <a:p>
            <a:fld id="{7D43D355-F4F4-4646-8EAD-AF230AC37754}" type="datetimeFigureOut">
              <a:rPr lang="en-GB" smtClean="0"/>
              <a:t>27/04/2021</a:t>
            </a:fld>
            <a:endParaRPr lang="en-GB"/>
          </a:p>
        </p:txBody>
      </p:sp>
      <p:sp>
        <p:nvSpPr>
          <p:cNvPr id="6" name="Footer Placeholder 5">
            <a:extLst>
              <a:ext uri="{FF2B5EF4-FFF2-40B4-BE49-F238E27FC236}">
                <a16:creationId xmlns:a16="http://schemas.microsoft.com/office/drawing/2014/main" id="{E7BFEAFC-6046-4844-9A0E-655834728F4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9A78B0B-EDA4-4332-8B7B-7CD2A7CB802C}"/>
              </a:ext>
            </a:extLst>
          </p:cNvPr>
          <p:cNvSpPr>
            <a:spLocks noGrp="1"/>
          </p:cNvSpPr>
          <p:nvPr>
            <p:ph type="sldNum" sz="quarter" idx="12"/>
          </p:nvPr>
        </p:nvSpPr>
        <p:spPr/>
        <p:txBody>
          <a:bodyPr/>
          <a:lstStyle/>
          <a:p>
            <a:fld id="{FB47661A-AF71-44D1-AADB-69D36AD726CD}" type="slidenum">
              <a:rPr lang="en-GB" smtClean="0"/>
              <a:t>‹#›</a:t>
            </a:fld>
            <a:endParaRPr lang="en-GB"/>
          </a:p>
        </p:txBody>
      </p:sp>
    </p:spTree>
    <p:extLst>
      <p:ext uri="{BB962C8B-B14F-4D97-AF65-F5344CB8AC3E}">
        <p14:creationId xmlns:p14="http://schemas.microsoft.com/office/powerpoint/2010/main" val="2786990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DEC2A-9396-454A-B8DF-10CC813E3F4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6314019-2D0C-48C0-9C91-89EF7FDD50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D56B7F2-F69C-431D-9ACE-6807F382609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4FACC6F-682C-4F7D-888F-084E8DF8D7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5EB368-5570-4532-86BA-45219A5BD4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C631A4D-25BD-457F-9000-6DF4D506CC13}"/>
              </a:ext>
            </a:extLst>
          </p:cNvPr>
          <p:cNvSpPr>
            <a:spLocks noGrp="1"/>
          </p:cNvSpPr>
          <p:nvPr>
            <p:ph type="dt" sz="half" idx="10"/>
          </p:nvPr>
        </p:nvSpPr>
        <p:spPr/>
        <p:txBody>
          <a:bodyPr/>
          <a:lstStyle/>
          <a:p>
            <a:fld id="{7D43D355-F4F4-4646-8EAD-AF230AC37754}" type="datetimeFigureOut">
              <a:rPr lang="en-GB" smtClean="0"/>
              <a:t>27/04/2021</a:t>
            </a:fld>
            <a:endParaRPr lang="en-GB"/>
          </a:p>
        </p:txBody>
      </p:sp>
      <p:sp>
        <p:nvSpPr>
          <p:cNvPr id="8" name="Footer Placeholder 7">
            <a:extLst>
              <a:ext uri="{FF2B5EF4-FFF2-40B4-BE49-F238E27FC236}">
                <a16:creationId xmlns:a16="http://schemas.microsoft.com/office/drawing/2014/main" id="{62A4D82A-E3E0-4618-9465-E116A97C300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62565FE-CD01-47E4-A1D8-38AA453D77CB}"/>
              </a:ext>
            </a:extLst>
          </p:cNvPr>
          <p:cNvSpPr>
            <a:spLocks noGrp="1"/>
          </p:cNvSpPr>
          <p:nvPr>
            <p:ph type="sldNum" sz="quarter" idx="12"/>
          </p:nvPr>
        </p:nvSpPr>
        <p:spPr/>
        <p:txBody>
          <a:bodyPr/>
          <a:lstStyle/>
          <a:p>
            <a:fld id="{FB47661A-AF71-44D1-AADB-69D36AD726CD}" type="slidenum">
              <a:rPr lang="en-GB" smtClean="0"/>
              <a:t>‹#›</a:t>
            </a:fld>
            <a:endParaRPr lang="en-GB"/>
          </a:p>
        </p:txBody>
      </p:sp>
    </p:spTree>
    <p:extLst>
      <p:ext uri="{BB962C8B-B14F-4D97-AF65-F5344CB8AC3E}">
        <p14:creationId xmlns:p14="http://schemas.microsoft.com/office/powerpoint/2010/main" val="2256444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D4F70-A77F-455F-834B-B5F31C3C733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D98817E-9E5C-453D-AFFA-403DC6A4C70E}"/>
              </a:ext>
            </a:extLst>
          </p:cNvPr>
          <p:cNvSpPr>
            <a:spLocks noGrp="1"/>
          </p:cNvSpPr>
          <p:nvPr>
            <p:ph type="dt" sz="half" idx="10"/>
          </p:nvPr>
        </p:nvSpPr>
        <p:spPr/>
        <p:txBody>
          <a:bodyPr/>
          <a:lstStyle/>
          <a:p>
            <a:fld id="{7D43D355-F4F4-4646-8EAD-AF230AC37754}" type="datetimeFigureOut">
              <a:rPr lang="en-GB" smtClean="0"/>
              <a:t>27/04/2021</a:t>
            </a:fld>
            <a:endParaRPr lang="en-GB"/>
          </a:p>
        </p:txBody>
      </p:sp>
      <p:sp>
        <p:nvSpPr>
          <p:cNvPr id="4" name="Footer Placeholder 3">
            <a:extLst>
              <a:ext uri="{FF2B5EF4-FFF2-40B4-BE49-F238E27FC236}">
                <a16:creationId xmlns:a16="http://schemas.microsoft.com/office/drawing/2014/main" id="{DB45FD00-77C7-4FCD-A0A8-6F3C3B40F10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4440A33-6051-4E40-BF4F-EDFAB3D77D60}"/>
              </a:ext>
            </a:extLst>
          </p:cNvPr>
          <p:cNvSpPr>
            <a:spLocks noGrp="1"/>
          </p:cNvSpPr>
          <p:nvPr>
            <p:ph type="sldNum" sz="quarter" idx="12"/>
          </p:nvPr>
        </p:nvSpPr>
        <p:spPr/>
        <p:txBody>
          <a:bodyPr/>
          <a:lstStyle/>
          <a:p>
            <a:fld id="{FB47661A-AF71-44D1-AADB-69D36AD726CD}" type="slidenum">
              <a:rPr lang="en-GB" smtClean="0"/>
              <a:t>‹#›</a:t>
            </a:fld>
            <a:endParaRPr lang="en-GB"/>
          </a:p>
        </p:txBody>
      </p:sp>
    </p:spTree>
    <p:extLst>
      <p:ext uri="{BB962C8B-B14F-4D97-AF65-F5344CB8AC3E}">
        <p14:creationId xmlns:p14="http://schemas.microsoft.com/office/powerpoint/2010/main" val="3131847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1123CD-6D19-4011-8B41-1A042567AAEB}"/>
              </a:ext>
            </a:extLst>
          </p:cNvPr>
          <p:cNvSpPr>
            <a:spLocks noGrp="1"/>
          </p:cNvSpPr>
          <p:nvPr>
            <p:ph type="dt" sz="half" idx="10"/>
          </p:nvPr>
        </p:nvSpPr>
        <p:spPr/>
        <p:txBody>
          <a:bodyPr/>
          <a:lstStyle/>
          <a:p>
            <a:fld id="{7D43D355-F4F4-4646-8EAD-AF230AC37754}" type="datetimeFigureOut">
              <a:rPr lang="en-GB" smtClean="0"/>
              <a:t>27/04/2021</a:t>
            </a:fld>
            <a:endParaRPr lang="en-GB"/>
          </a:p>
        </p:txBody>
      </p:sp>
      <p:sp>
        <p:nvSpPr>
          <p:cNvPr id="3" name="Footer Placeholder 2">
            <a:extLst>
              <a:ext uri="{FF2B5EF4-FFF2-40B4-BE49-F238E27FC236}">
                <a16:creationId xmlns:a16="http://schemas.microsoft.com/office/drawing/2014/main" id="{6398C180-3A3B-4A20-8C11-D1A90279E5D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A208B78-425B-4D0B-8D74-9156D0BB6CE7}"/>
              </a:ext>
            </a:extLst>
          </p:cNvPr>
          <p:cNvSpPr>
            <a:spLocks noGrp="1"/>
          </p:cNvSpPr>
          <p:nvPr>
            <p:ph type="sldNum" sz="quarter" idx="12"/>
          </p:nvPr>
        </p:nvSpPr>
        <p:spPr/>
        <p:txBody>
          <a:bodyPr/>
          <a:lstStyle/>
          <a:p>
            <a:fld id="{FB47661A-AF71-44D1-AADB-69D36AD726CD}" type="slidenum">
              <a:rPr lang="en-GB" smtClean="0"/>
              <a:t>‹#›</a:t>
            </a:fld>
            <a:endParaRPr lang="en-GB"/>
          </a:p>
        </p:txBody>
      </p:sp>
    </p:spTree>
    <p:extLst>
      <p:ext uri="{BB962C8B-B14F-4D97-AF65-F5344CB8AC3E}">
        <p14:creationId xmlns:p14="http://schemas.microsoft.com/office/powerpoint/2010/main" val="3754140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9A550-3E84-4BDF-BA26-AB6C3B7A2D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D5F19A5-A86B-477B-81B1-F9A9CA53ED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9FD68D2-790A-4696-AF72-BFB77D2BF7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1FDEA5-DE53-43FC-8781-28A15C63DF3C}"/>
              </a:ext>
            </a:extLst>
          </p:cNvPr>
          <p:cNvSpPr>
            <a:spLocks noGrp="1"/>
          </p:cNvSpPr>
          <p:nvPr>
            <p:ph type="dt" sz="half" idx="10"/>
          </p:nvPr>
        </p:nvSpPr>
        <p:spPr/>
        <p:txBody>
          <a:bodyPr/>
          <a:lstStyle/>
          <a:p>
            <a:fld id="{7D43D355-F4F4-4646-8EAD-AF230AC37754}" type="datetimeFigureOut">
              <a:rPr lang="en-GB" smtClean="0"/>
              <a:t>27/04/2021</a:t>
            </a:fld>
            <a:endParaRPr lang="en-GB"/>
          </a:p>
        </p:txBody>
      </p:sp>
      <p:sp>
        <p:nvSpPr>
          <p:cNvPr id="6" name="Footer Placeholder 5">
            <a:extLst>
              <a:ext uri="{FF2B5EF4-FFF2-40B4-BE49-F238E27FC236}">
                <a16:creationId xmlns:a16="http://schemas.microsoft.com/office/drawing/2014/main" id="{A4A1170B-333A-4B87-873D-7C2E4367F7C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8EA00CE-C5BE-4ECE-9580-5BC323B31403}"/>
              </a:ext>
            </a:extLst>
          </p:cNvPr>
          <p:cNvSpPr>
            <a:spLocks noGrp="1"/>
          </p:cNvSpPr>
          <p:nvPr>
            <p:ph type="sldNum" sz="quarter" idx="12"/>
          </p:nvPr>
        </p:nvSpPr>
        <p:spPr/>
        <p:txBody>
          <a:bodyPr/>
          <a:lstStyle/>
          <a:p>
            <a:fld id="{FB47661A-AF71-44D1-AADB-69D36AD726CD}" type="slidenum">
              <a:rPr lang="en-GB" smtClean="0"/>
              <a:t>‹#›</a:t>
            </a:fld>
            <a:endParaRPr lang="en-GB"/>
          </a:p>
        </p:txBody>
      </p:sp>
    </p:spTree>
    <p:extLst>
      <p:ext uri="{BB962C8B-B14F-4D97-AF65-F5344CB8AC3E}">
        <p14:creationId xmlns:p14="http://schemas.microsoft.com/office/powerpoint/2010/main" val="491528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E8416-3648-4588-8728-C431DC8359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12A7461-D109-4621-917E-EC9D2B07C3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980111E-AE3B-4F71-A8E3-8ED27B4337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C280A6-1C23-4682-9FC9-685F81370747}"/>
              </a:ext>
            </a:extLst>
          </p:cNvPr>
          <p:cNvSpPr>
            <a:spLocks noGrp="1"/>
          </p:cNvSpPr>
          <p:nvPr>
            <p:ph type="dt" sz="half" idx="10"/>
          </p:nvPr>
        </p:nvSpPr>
        <p:spPr/>
        <p:txBody>
          <a:bodyPr/>
          <a:lstStyle/>
          <a:p>
            <a:fld id="{7D43D355-F4F4-4646-8EAD-AF230AC37754}" type="datetimeFigureOut">
              <a:rPr lang="en-GB" smtClean="0"/>
              <a:t>27/04/2021</a:t>
            </a:fld>
            <a:endParaRPr lang="en-GB"/>
          </a:p>
        </p:txBody>
      </p:sp>
      <p:sp>
        <p:nvSpPr>
          <p:cNvPr id="6" name="Footer Placeholder 5">
            <a:extLst>
              <a:ext uri="{FF2B5EF4-FFF2-40B4-BE49-F238E27FC236}">
                <a16:creationId xmlns:a16="http://schemas.microsoft.com/office/drawing/2014/main" id="{9E0EC8CB-B034-47B4-9D3C-C026148A46A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3D2AD35-5C6B-496F-8F3F-CC6D7FB4A1A1}"/>
              </a:ext>
            </a:extLst>
          </p:cNvPr>
          <p:cNvSpPr>
            <a:spLocks noGrp="1"/>
          </p:cNvSpPr>
          <p:nvPr>
            <p:ph type="sldNum" sz="quarter" idx="12"/>
          </p:nvPr>
        </p:nvSpPr>
        <p:spPr/>
        <p:txBody>
          <a:bodyPr/>
          <a:lstStyle/>
          <a:p>
            <a:fld id="{FB47661A-AF71-44D1-AADB-69D36AD726CD}" type="slidenum">
              <a:rPr lang="en-GB" smtClean="0"/>
              <a:t>‹#›</a:t>
            </a:fld>
            <a:endParaRPr lang="en-GB"/>
          </a:p>
        </p:txBody>
      </p:sp>
    </p:spTree>
    <p:extLst>
      <p:ext uri="{BB962C8B-B14F-4D97-AF65-F5344CB8AC3E}">
        <p14:creationId xmlns:p14="http://schemas.microsoft.com/office/powerpoint/2010/main" val="3281428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46E805-7D0F-4AB7-89E6-C0FCA46EBF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64F7E6F-238A-4367-8C76-998876FC45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75C82F-6244-43D2-88AA-AF22D2AC62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3D355-F4F4-4646-8EAD-AF230AC37754}" type="datetimeFigureOut">
              <a:rPr lang="en-GB" smtClean="0"/>
              <a:t>27/04/2021</a:t>
            </a:fld>
            <a:endParaRPr lang="en-GB"/>
          </a:p>
        </p:txBody>
      </p:sp>
      <p:sp>
        <p:nvSpPr>
          <p:cNvPr id="5" name="Footer Placeholder 4">
            <a:extLst>
              <a:ext uri="{FF2B5EF4-FFF2-40B4-BE49-F238E27FC236}">
                <a16:creationId xmlns:a16="http://schemas.microsoft.com/office/drawing/2014/main" id="{5BF59040-8ED9-4C05-9E3F-6E1D81BE5A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30A44B7-4F23-40DA-9AF4-F1513ADD2C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47661A-AF71-44D1-AADB-69D36AD726CD}" type="slidenum">
              <a:rPr lang="en-GB" smtClean="0"/>
              <a:t>‹#›</a:t>
            </a:fld>
            <a:endParaRPr lang="en-GB"/>
          </a:p>
        </p:txBody>
      </p:sp>
    </p:spTree>
    <p:extLst>
      <p:ext uri="{BB962C8B-B14F-4D97-AF65-F5344CB8AC3E}">
        <p14:creationId xmlns:p14="http://schemas.microsoft.com/office/powerpoint/2010/main" val="10454906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gi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2095472" y="0"/>
            <a:ext cx="8072494" cy="446276"/>
          </a:xfrm>
          <a:prstGeom prst="rect">
            <a:avLst/>
          </a:prstGeom>
        </p:spPr>
        <p:txBody>
          <a:bodyPr wrap="square">
            <a:spAutoFit/>
          </a:bodyPr>
          <a:lstStyle/>
          <a:p>
            <a:pPr algn="ctr"/>
            <a:r>
              <a:rPr lang="el-GR" sz="2300" b="1" dirty="0">
                <a:solidFill>
                  <a:srgbClr val="FF0000"/>
                </a:solidFill>
              </a:rPr>
              <a:t>    </a:t>
            </a:r>
            <a:r>
              <a:rPr lang="en-GB" sz="2300" b="1" dirty="0">
                <a:solidFill>
                  <a:srgbClr val="FF0000"/>
                </a:solidFill>
              </a:rPr>
              <a:t>FREE, RESPONSIBLE &amp; ACTIVE CITIZEN</a:t>
            </a:r>
            <a:endParaRPr lang="el-GR" sz="2300" b="1" dirty="0">
              <a:solidFill>
                <a:srgbClr val="FF0000"/>
              </a:solidFill>
            </a:endParaRPr>
          </a:p>
        </p:txBody>
      </p:sp>
      <p:sp>
        <p:nvSpPr>
          <p:cNvPr id="5" name="4 - Ορθογώνιο"/>
          <p:cNvSpPr/>
          <p:nvPr/>
        </p:nvSpPr>
        <p:spPr>
          <a:xfrm>
            <a:off x="1524000" y="357166"/>
            <a:ext cx="9144000" cy="415498"/>
          </a:xfrm>
          <a:prstGeom prst="rect">
            <a:avLst/>
          </a:prstGeom>
        </p:spPr>
        <p:txBody>
          <a:bodyPr wrap="square">
            <a:spAutoFit/>
          </a:bodyPr>
          <a:lstStyle/>
          <a:p>
            <a:pPr algn="ctr"/>
            <a:r>
              <a:rPr lang="el-GR" sz="2100" b="1" dirty="0">
                <a:solidFill>
                  <a:srgbClr val="0000FF"/>
                </a:solidFill>
              </a:rPr>
              <a:t>1.2. </a:t>
            </a:r>
            <a:r>
              <a:rPr lang="en-GB" sz="2100" b="1" dirty="0">
                <a:solidFill>
                  <a:srgbClr val="0000FF"/>
                </a:solidFill>
              </a:rPr>
              <a:t>Tax compliance</a:t>
            </a:r>
            <a:endParaRPr lang="el-GR" sz="2100" b="1" dirty="0">
              <a:solidFill>
                <a:srgbClr val="0000FF"/>
              </a:solidFill>
            </a:endParaRPr>
          </a:p>
        </p:txBody>
      </p:sp>
      <p:pic>
        <p:nvPicPr>
          <p:cNvPr id="1032" name="Picture 8" descr="D:\ΕIKONIKΕΣ EΠΙΧΕΙΡΗΣΕΙΣ\GENERAL PICS\business operations\shutterstock_93603346_w640.jpeg"/>
          <p:cNvPicPr>
            <a:picLocks noChangeAspect="1" noChangeArrowheads="1"/>
          </p:cNvPicPr>
          <p:nvPr/>
        </p:nvPicPr>
        <p:blipFill>
          <a:blip r:embed="rId2" cstate="print"/>
          <a:srcRect/>
          <a:stretch>
            <a:fillRect/>
          </a:stretch>
        </p:blipFill>
        <p:spPr bwMode="auto">
          <a:xfrm>
            <a:off x="1524000" y="1"/>
            <a:ext cx="1142976" cy="1428720"/>
          </a:xfrm>
          <a:prstGeom prst="rect">
            <a:avLst/>
          </a:prstGeom>
          <a:noFill/>
        </p:spPr>
      </p:pic>
      <p:graphicFrame>
        <p:nvGraphicFramePr>
          <p:cNvPr id="6" name="5 - Διάγραμμα"/>
          <p:cNvGraphicFramePr/>
          <p:nvPr/>
        </p:nvGraphicFramePr>
        <p:xfrm>
          <a:off x="1881158" y="2928934"/>
          <a:ext cx="8501122" cy="35004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7 - TextBox"/>
          <p:cNvSpPr txBox="1"/>
          <p:nvPr/>
        </p:nvSpPr>
        <p:spPr>
          <a:xfrm>
            <a:off x="1952596" y="1571612"/>
            <a:ext cx="8429684" cy="1046440"/>
          </a:xfrm>
          <a:prstGeom prst="rect">
            <a:avLst/>
          </a:prstGeom>
          <a:noFill/>
          <a:ln w="123825">
            <a:solidFill>
              <a:srgbClr val="33CC33"/>
            </a:solidFill>
          </a:ln>
          <a:effectLst>
            <a:glow rad="101600">
              <a:schemeClr val="accent3">
                <a:satMod val="175000"/>
                <a:alpha val="40000"/>
              </a:schemeClr>
            </a:glow>
          </a:effectLst>
          <a:scene3d>
            <a:camera prst="orthographicFront"/>
            <a:lightRig rig="threePt" dir="t"/>
          </a:scene3d>
          <a:sp3d>
            <a:bevelT prst="slope"/>
          </a:sp3d>
        </p:spPr>
        <p:txBody>
          <a:bodyPr wrap="square" rtlCol="0">
            <a:spAutoFit/>
          </a:bodyPr>
          <a:lstStyle/>
          <a:p>
            <a:pPr algn="just"/>
            <a:r>
              <a:rPr lang="en-US" sz="2400" b="1" dirty="0"/>
              <a:t>         </a:t>
            </a:r>
            <a:r>
              <a:rPr lang="en-GB"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Taxation</a:t>
            </a:r>
            <a:r>
              <a:rPr lang="en-GB" b="1" dirty="0">
                <a:latin typeface="Calibri" panose="020F0502020204030204" pitchFamily="34" charset="0"/>
                <a:ea typeface="Calibri" panose="020F0502020204030204" pitchFamily="34" charset="0"/>
                <a:cs typeface="Times New Roman" panose="02020603050405020304" pitchFamily="18" charset="0"/>
              </a:rPr>
              <a:t> is the </a:t>
            </a:r>
            <a:r>
              <a:rPr lang="en-GB"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amount</a:t>
            </a:r>
            <a:r>
              <a:rPr lang="en-GB" b="1" dirty="0">
                <a:latin typeface="Calibri" panose="020F0502020204030204" pitchFamily="34" charset="0"/>
                <a:ea typeface="Calibri" panose="020F0502020204030204" pitchFamily="34" charset="0"/>
                <a:cs typeface="Times New Roman" panose="02020603050405020304" pitchFamily="18" charset="0"/>
              </a:rPr>
              <a:t> of money that </a:t>
            </a:r>
            <a:r>
              <a:rPr lang="en-GB"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citizens</a:t>
            </a:r>
            <a:r>
              <a:rPr lang="en-GB" b="1" dirty="0">
                <a:latin typeface="Calibri" panose="020F0502020204030204" pitchFamily="34" charset="0"/>
                <a:ea typeface="Calibri" panose="020F0502020204030204" pitchFamily="34" charset="0"/>
                <a:cs typeface="Times New Roman" panose="02020603050405020304" pitchFamily="18" charset="0"/>
              </a:rPr>
              <a:t> and </a:t>
            </a:r>
            <a:r>
              <a:rPr lang="en-GB"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businesses</a:t>
            </a:r>
            <a:r>
              <a:rPr lang="en-GB" b="1" dirty="0">
                <a:latin typeface="Calibri" panose="020F0502020204030204" pitchFamily="34" charset="0"/>
                <a:ea typeface="Calibri" panose="020F0502020204030204" pitchFamily="34" charset="0"/>
                <a:cs typeface="Times New Roman" panose="02020603050405020304" pitchFamily="18" charset="0"/>
              </a:rPr>
              <a:t> are required to </a:t>
            </a:r>
            <a:r>
              <a:rPr lang="en-GB"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pay</a:t>
            </a:r>
            <a:r>
              <a:rPr lang="en-GB" b="1" dirty="0">
                <a:latin typeface="Calibri" panose="020F0502020204030204" pitchFamily="34" charset="0"/>
                <a:ea typeface="Calibri" panose="020F0502020204030204" pitchFamily="34" charset="0"/>
                <a:cs typeface="Times New Roman" panose="02020603050405020304" pitchFamily="18" charset="0"/>
              </a:rPr>
              <a:t> to the state, for their </a:t>
            </a:r>
            <a:r>
              <a:rPr lang="en-GB"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income</a:t>
            </a:r>
            <a:r>
              <a:rPr lang="en-GB" b="1" dirty="0">
                <a:latin typeface="Calibri" panose="020F0502020204030204" pitchFamily="34" charset="0"/>
                <a:ea typeface="Calibri" panose="020F0502020204030204" pitchFamily="34" charset="0"/>
                <a:cs typeface="Times New Roman" panose="02020603050405020304" pitchFamily="18" charset="0"/>
              </a:rPr>
              <a:t> and </a:t>
            </a:r>
            <a:r>
              <a:rPr lang="en-GB"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property</a:t>
            </a:r>
            <a:r>
              <a:rPr lang="en-GB" b="1" dirty="0">
                <a:latin typeface="Calibri" panose="020F0502020204030204" pitchFamily="34" charset="0"/>
                <a:ea typeface="Calibri" panose="020F0502020204030204" pitchFamily="34" charset="0"/>
                <a:cs typeface="Times New Roman" panose="02020603050405020304" pitchFamily="18" charset="0"/>
              </a:rPr>
              <a:t> or for the </a:t>
            </a:r>
            <a:r>
              <a:rPr lang="en-GB"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activity</a:t>
            </a:r>
            <a:r>
              <a:rPr lang="en-GB" b="1" dirty="0">
                <a:latin typeface="Calibri" panose="020F0502020204030204" pitchFamily="34" charset="0"/>
                <a:ea typeface="Calibri" panose="020F0502020204030204" pitchFamily="34" charset="0"/>
                <a:cs typeface="Times New Roman" panose="02020603050405020304" pitchFamily="18" charset="0"/>
              </a:rPr>
              <a:t> they carry out</a:t>
            </a:r>
            <a:r>
              <a:rPr lang="en-GB" dirty="0">
                <a:latin typeface="Calibri" panose="020F0502020204030204" pitchFamily="34" charset="0"/>
                <a:ea typeface="Calibri" panose="020F0502020204030204" pitchFamily="34" charset="0"/>
                <a:cs typeface="Times New Roman" panose="02020603050405020304" pitchFamily="18" charset="0"/>
              </a:rPr>
              <a:t>.</a:t>
            </a:r>
          </a:p>
          <a:p>
            <a:pPr algn="just"/>
            <a:endParaRPr lang="el-GR" sz="2000" dirty="0"/>
          </a:p>
        </p:txBody>
      </p:sp>
      <p:pic>
        <p:nvPicPr>
          <p:cNvPr id="9" name="Picture 9" descr="C:\Users\user\Desktop\GEOGRAPHY PICS\leftAnimatedArrow.gif"/>
          <p:cNvPicPr>
            <a:picLocks noChangeAspect="1" noChangeArrowheads="1" noCrop="1"/>
          </p:cNvPicPr>
          <p:nvPr/>
        </p:nvPicPr>
        <p:blipFill>
          <a:blip r:embed="rId8"/>
          <a:srcRect/>
          <a:stretch>
            <a:fillRect/>
          </a:stretch>
        </p:blipFill>
        <p:spPr bwMode="auto">
          <a:xfrm>
            <a:off x="2166910" y="1643050"/>
            <a:ext cx="375990" cy="357190"/>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med">
        <p14:prism/>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2095472" y="0"/>
            <a:ext cx="8072494" cy="446276"/>
          </a:xfrm>
          <a:prstGeom prst="rect">
            <a:avLst/>
          </a:prstGeom>
        </p:spPr>
        <p:txBody>
          <a:bodyPr wrap="square">
            <a:spAutoFit/>
          </a:bodyPr>
          <a:lstStyle/>
          <a:p>
            <a:pPr algn="ctr"/>
            <a:r>
              <a:rPr lang="en-GB" sz="2300" b="1" dirty="0">
                <a:solidFill>
                  <a:srgbClr val="FF0000"/>
                </a:solidFill>
              </a:rPr>
              <a:t>FREE, RESPONSIBLE &amp; ACTIVE CITIZEN</a:t>
            </a:r>
            <a:endParaRPr lang="el-GR" sz="2300" b="1" dirty="0">
              <a:solidFill>
                <a:srgbClr val="FF0000"/>
              </a:solidFill>
            </a:endParaRPr>
          </a:p>
        </p:txBody>
      </p:sp>
      <p:sp>
        <p:nvSpPr>
          <p:cNvPr id="5" name="4 - Ορθογώνιο"/>
          <p:cNvSpPr/>
          <p:nvPr/>
        </p:nvSpPr>
        <p:spPr>
          <a:xfrm>
            <a:off x="1524000" y="357166"/>
            <a:ext cx="9144000" cy="415498"/>
          </a:xfrm>
          <a:prstGeom prst="rect">
            <a:avLst/>
          </a:prstGeom>
        </p:spPr>
        <p:txBody>
          <a:bodyPr wrap="square">
            <a:spAutoFit/>
          </a:bodyPr>
          <a:lstStyle/>
          <a:p>
            <a:pPr algn="ctr"/>
            <a:r>
              <a:rPr lang="el-GR" sz="2100" b="1" dirty="0">
                <a:solidFill>
                  <a:srgbClr val="0000FF"/>
                </a:solidFill>
              </a:rPr>
              <a:t>1.2. </a:t>
            </a:r>
            <a:r>
              <a:rPr lang="en-GB" sz="2100" b="1" dirty="0">
                <a:solidFill>
                  <a:srgbClr val="0000FF"/>
                </a:solidFill>
              </a:rPr>
              <a:t>Tax compliance</a:t>
            </a:r>
            <a:endParaRPr lang="el-GR" sz="2100" b="1" dirty="0">
              <a:solidFill>
                <a:srgbClr val="0000FF"/>
              </a:solidFill>
            </a:endParaRPr>
          </a:p>
        </p:txBody>
      </p:sp>
      <p:pic>
        <p:nvPicPr>
          <p:cNvPr id="1032" name="Picture 8" descr="D:\ΕIKONIKΕΣ EΠΙΧΕΙΡΗΣΕΙΣ\GENERAL PICS\business operations\shutterstock_93603346_w640.jpeg"/>
          <p:cNvPicPr>
            <a:picLocks noChangeAspect="1" noChangeArrowheads="1"/>
          </p:cNvPicPr>
          <p:nvPr/>
        </p:nvPicPr>
        <p:blipFill>
          <a:blip r:embed="rId2" cstate="print"/>
          <a:srcRect/>
          <a:stretch>
            <a:fillRect/>
          </a:stretch>
        </p:blipFill>
        <p:spPr bwMode="auto">
          <a:xfrm>
            <a:off x="1524000" y="1"/>
            <a:ext cx="1142976" cy="1428720"/>
          </a:xfrm>
          <a:prstGeom prst="rect">
            <a:avLst/>
          </a:prstGeom>
          <a:noFill/>
        </p:spPr>
      </p:pic>
      <p:graphicFrame>
        <p:nvGraphicFramePr>
          <p:cNvPr id="8" name="7 - Διάγραμμα"/>
          <p:cNvGraphicFramePr/>
          <p:nvPr/>
        </p:nvGraphicFramePr>
        <p:xfrm>
          <a:off x="1809720" y="3143248"/>
          <a:ext cx="8572560" cy="34290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10 - Ορθογώνιο"/>
          <p:cNvSpPr/>
          <p:nvPr/>
        </p:nvSpPr>
        <p:spPr>
          <a:xfrm>
            <a:off x="2666976" y="1500174"/>
            <a:ext cx="7072362" cy="1261884"/>
          </a:xfrm>
          <a:prstGeom prst="rect">
            <a:avLst/>
          </a:prstGeom>
          <a:ln w="73025">
            <a:solidFill>
              <a:srgbClr val="00CCFF"/>
            </a:solidFill>
          </a:ln>
          <a:effectLst>
            <a:glow rad="101600">
              <a:schemeClr val="accent5">
                <a:satMod val="175000"/>
                <a:alpha val="40000"/>
              </a:schemeClr>
            </a:glow>
          </a:effectLst>
          <a:scene3d>
            <a:camera prst="orthographicFront"/>
            <a:lightRig rig="threePt" dir="t"/>
          </a:scene3d>
          <a:sp3d>
            <a:bevelT prst="relaxedInset"/>
          </a:sp3d>
        </p:spPr>
        <p:txBody>
          <a:bodyPr wrap="square">
            <a:spAutoFit/>
          </a:bodyPr>
          <a:lstStyle/>
          <a:p>
            <a:pPr algn="just" fontAlgn="base">
              <a:spcBef>
                <a:spcPct val="0"/>
              </a:spcBef>
              <a:spcAft>
                <a:spcPct val="0"/>
              </a:spcAft>
            </a:pPr>
            <a:r>
              <a:rPr lang="en-GB" b="1" dirty="0">
                <a:latin typeface="Calibri" panose="020F0502020204030204" pitchFamily="34" charset="0"/>
                <a:ea typeface="Calibri" panose="020F0502020204030204" pitchFamily="34" charset="0"/>
                <a:cs typeface="Times New Roman" panose="02020603050405020304" pitchFamily="18" charset="0"/>
              </a:rPr>
              <a:t>In Greece, the problem lies in the </a:t>
            </a:r>
            <a:r>
              <a:rPr lang="en-GB"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lack of tax compliance</a:t>
            </a:r>
            <a:r>
              <a:rPr lang="en-GB" b="1" dirty="0">
                <a:latin typeface="Calibri" panose="020F0502020204030204" pitchFamily="34" charset="0"/>
                <a:ea typeface="Calibri" panose="020F0502020204030204" pitchFamily="34" charset="0"/>
                <a:cs typeface="Times New Roman" panose="02020603050405020304" pitchFamily="18" charset="0"/>
              </a:rPr>
              <a:t>, that is, the denial or the attempt of citizens and businesses to conceal their income &amp; property in order to evade taxes.</a:t>
            </a:r>
          </a:p>
          <a:p>
            <a:pPr lvl="0" algn="just" fontAlgn="base">
              <a:spcBef>
                <a:spcPct val="0"/>
              </a:spcBef>
              <a:spcAft>
                <a:spcPct val="0"/>
              </a:spcAft>
            </a:pPr>
            <a:endParaRPr lang="el-GR" sz="2000" dirty="0">
              <a:latin typeface="Arial" pitchFamily="34" charset="0"/>
              <a:cs typeface="Arial" pitchFamily="34" charset="0"/>
            </a:endParaRPr>
          </a:p>
        </p:txBody>
      </p:sp>
    </p:spTree>
  </p:cSld>
  <p:clrMapOvr>
    <a:masterClrMapping/>
  </p:clrMapOvr>
  <p:transition spd="med">
    <p:comb/>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2095472" y="0"/>
            <a:ext cx="8072494" cy="446276"/>
          </a:xfrm>
          <a:prstGeom prst="rect">
            <a:avLst/>
          </a:prstGeom>
        </p:spPr>
        <p:txBody>
          <a:bodyPr wrap="square">
            <a:spAutoFit/>
          </a:bodyPr>
          <a:lstStyle/>
          <a:p>
            <a:pPr algn="ctr"/>
            <a:r>
              <a:rPr lang="en-GB" sz="2300" b="1" dirty="0">
                <a:solidFill>
                  <a:srgbClr val="FF0000"/>
                </a:solidFill>
              </a:rPr>
              <a:t>FREE, RESPONSIBLE &amp; ACTIVE CITIZEN</a:t>
            </a:r>
            <a:endParaRPr lang="el-GR" sz="2300" b="1" dirty="0">
              <a:solidFill>
                <a:srgbClr val="FF0000"/>
              </a:solidFill>
            </a:endParaRPr>
          </a:p>
        </p:txBody>
      </p:sp>
      <p:sp>
        <p:nvSpPr>
          <p:cNvPr id="5" name="4 - Ορθογώνιο"/>
          <p:cNvSpPr/>
          <p:nvPr/>
        </p:nvSpPr>
        <p:spPr>
          <a:xfrm>
            <a:off x="1524000" y="357166"/>
            <a:ext cx="9144000" cy="415498"/>
          </a:xfrm>
          <a:prstGeom prst="rect">
            <a:avLst/>
          </a:prstGeom>
        </p:spPr>
        <p:txBody>
          <a:bodyPr wrap="square">
            <a:spAutoFit/>
          </a:bodyPr>
          <a:lstStyle/>
          <a:p>
            <a:pPr algn="ctr"/>
            <a:r>
              <a:rPr lang="el-GR" sz="2100" b="1" dirty="0">
                <a:solidFill>
                  <a:srgbClr val="0000FF"/>
                </a:solidFill>
              </a:rPr>
              <a:t>1.2. </a:t>
            </a:r>
            <a:r>
              <a:rPr lang="en-GB" sz="2100" b="1" dirty="0">
                <a:solidFill>
                  <a:srgbClr val="0000FF"/>
                </a:solidFill>
              </a:rPr>
              <a:t>Tax compliance</a:t>
            </a:r>
            <a:endParaRPr lang="el-GR" sz="2100" b="1" dirty="0">
              <a:solidFill>
                <a:srgbClr val="0000FF"/>
              </a:solidFill>
            </a:endParaRPr>
          </a:p>
        </p:txBody>
      </p:sp>
      <p:pic>
        <p:nvPicPr>
          <p:cNvPr id="1032" name="Picture 8" descr="D:\ΕIKONIKΕΣ EΠΙΧΕΙΡΗΣΕΙΣ\GENERAL PICS\business operations\shutterstock_93603346_w640.jpeg"/>
          <p:cNvPicPr>
            <a:picLocks noChangeAspect="1" noChangeArrowheads="1"/>
          </p:cNvPicPr>
          <p:nvPr/>
        </p:nvPicPr>
        <p:blipFill>
          <a:blip r:embed="rId2" cstate="print"/>
          <a:srcRect/>
          <a:stretch>
            <a:fillRect/>
          </a:stretch>
        </p:blipFill>
        <p:spPr bwMode="auto">
          <a:xfrm>
            <a:off x="1524000" y="1"/>
            <a:ext cx="1142976" cy="1428720"/>
          </a:xfrm>
          <a:prstGeom prst="rect">
            <a:avLst/>
          </a:prstGeom>
          <a:noFill/>
        </p:spPr>
      </p:pic>
      <p:graphicFrame>
        <p:nvGraphicFramePr>
          <p:cNvPr id="7" name="6 - Διάγραμμα"/>
          <p:cNvGraphicFramePr/>
          <p:nvPr/>
        </p:nvGraphicFramePr>
        <p:xfrm>
          <a:off x="1809720" y="1428736"/>
          <a:ext cx="8643998" cy="52149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2095472" y="0"/>
            <a:ext cx="8072494" cy="446276"/>
          </a:xfrm>
          <a:prstGeom prst="rect">
            <a:avLst/>
          </a:prstGeom>
        </p:spPr>
        <p:txBody>
          <a:bodyPr wrap="square">
            <a:spAutoFit/>
          </a:bodyPr>
          <a:lstStyle/>
          <a:p>
            <a:pPr algn="ctr"/>
            <a:r>
              <a:rPr lang="en-GB" sz="2300" b="1" dirty="0">
                <a:solidFill>
                  <a:srgbClr val="FF0000"/>
                </a:solidFill>
              </a:rPr>
              <a:t>FREE, RESPONSIBLE &amp; ACTIVE CITIZEN</a:t>
            </a:r>
            <a:endParaRPr lang="el-GR" sz="2300" b="1" dirty="0">
              <a:solidFill>
                <a:srgbClr val="FF0000"/>
              </a:solidFill>
            </a:endParaRPr>
          </a:p>
        </p:txBody>
      </p:sp>
      <p:sp>
        <p:nvSpPr>
          <p:cNvPr id="5" name="4 - Ορθογώνιο"/>
          <p:cNvSpPr/>
          <p:nvPr/>
        </p:nvSpPr>
        <p:spPr>
          <a:xfrm>
            <a:off x="1524000" y="357166"/>
            <a:ext cx="9144000" cy="738664"/>
          </a:xfrm>
          <a:prstGeom prst="rect">
            <a:avLst/>
          </a:prstGeom>
        </p:spPr>
        <p:txBody>
          <a:bodyPr wrap="square">
            <a:spAutoFit/>
          </a:bodyPr>
          <a:lstStyle/>
          <a:p>
            <a:pPr algn="ctr"/>
            <a:r>
              <a:rPr lang="el-GR" sz="2100" b="1" dirty="0">
                <a:solidFill>
                  <a:srgbClr val="0000FF"/>
                </a:solidFill>
              </a:rPr>
              <a:t>1.2. </a:t>
            </a:r>
            <a:r>
              <a:rPr lang="en-GB" sz="2100" b="1" dirty="0">
                <a:solidFill>
                  <a:srgbClr val="0000FF"/>
                </a:solidFill>
              </a:rPr>
              <a:t>Tax compliance</a:t>
            </a:r>
            <a:endParaRPr lang="el-GR" sz="2100" b="1" dirty="0">
              <a:solidFill>
                <a:srgbClr val="0000FF"/>
              </a:solidFill>
            </a:endParaRPr>
          </a:p>
          <a:p>
            <a:pPr algn="ctr"/>
            <a:r>
              <a:rPr lang="el-GR" sz="2000" b="1" dirty="0">
                <a:solidFill>
                  <a:srgbClr val="00B050"/>
                </a:solidFill>
              </a:rPr>
              <a:t>1.2.1. </a:t>
            </a:r>
            <a:r>
              <a:rPr lang="en-GB" sz="2000" b="1" dirty="0">
                <a:solidFill>
                  <a:srgbClr val="00B050"/>
                </a:solidFill>
              </a:rPr>
              <a:t>Tax havens</a:t>
            </a:r>
            <a:endParaRPr lang="el-GR" sz="2000" b="1" dirty="0">
              <a:solidFill>
                <a:srgbClr val="00B050"/>
              </a:solidFill>
            </a:endParaRPr>
          </a:p>
        </p:txBody>
      </p:sp>
      <p:pic>
        <p:nvPicPr>
          <p:cNvPr id="1032" name="Picture 8" descr="D:\ΕIKONIKΕΣ EΠΙΧΕΙΡΗΣΕΙΣ\GENERAL PICS\business operations\shutterstock_93603346_w640.jpeg"/>
          <p:cNvPicPr>
            <a:picLocks noChangeAspect="1" noChangeArrowheads="1"/>
          </p:cNvPicPr>
          <p:nvPr/>
        </p:nvPicPr>
        <p:blipFill>
          <a:blip r:embed="rId2" cstate="print"/>
          <a:srcRect/>
          <a:stretch>
            <a:fillRect/>
          </a:stretch>
        </p:blipFill>
        <p:spPr bwMode="auto">
          <a:xfrm>
            <a:off x="1524000" y="1"/>
            <a:ext cx="1142976" cy="1428720"/>
          </a:xfrm>
          <a:prstGeom prst="rect">
            <a:avLst/>
          </a:prstGeom>
          <a:noFill/>
        </p:spPr>
      </p:pic>
      <p:pic>
        <p:nvPicPr>
          <p:cNvPr id="3" name="Picture 2">
            <a:extLst>
              <a:ext uri="{FF2B5EF4-FFF2-40B4-BE49-F238E27FC236}">
                <a16:creationId xmlns:a16="http://schemas.microsoft.com/office/drawing/2014/main" id="{B6234D96-D8B5-46B0-A99C-62640FBCAA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16574" y="1428721"/>
            <a:ext cx="7358852" cy="5243182"/>
          </a:xfrm>
          <a:prstGeom prst="rect">
            <a:avLst/>
          </a:prstGeom>
        </p:spPr>
      </p:pic>
    </p:spTree>
    <p:extLst>
      <p:ext uri="{BB962C8B-B14F-4D97-AF65-F5344CB8AC3E}">
        <p14:creationId xmlns:p14="http://schemas.microsoft.com/office/powerpoint/2010/main" val="297384173"/>
      </p:ext>
    </p:extLst>
  </p:cSld>
  <p:clrMapOvr>
    <a:masterClrMapping/>
  </p:clrMapOvr>
  <mc:AlternateContent xmlns:mc="http://schemas.openxmlformats.org/markup-compatibility/2006" xmlns:p14="http://schemas.microsoft.com/office/powerpoint/2010/main">
    <mc:Choice Requires="p14">
      <p:transition spd="med">
        <p14:doors dir="vert"/>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2095472" y="0"/>
            <a:ext cx="8072494" cy="446276"/>
          </a:xfrm>
          <a:prstGeom prst="rect">
            <a:avLst/>
          </a:prstGeom>
        </p:spPr>
        <p:txBody>
          <a:bodyPr wrap="square">
            <a:spAutoFit/>
          </a:bodyPr>
          <a:lstStyle/>
          <a:p>
            <a:pPr algn="ctr"/>
            <a:r>
              <a:rPr lang="en-GB" sz="2300" b="1" dirty="0">
                <a:solidFill>
                  <a:srgbClr val="FF0000"/>
                </a:solidFill>
              </a:rPr>
              <a:t>FREE, RESPONSIBLE &amp; ACTIVE CITIZEN</a:t>
            </a:r>
            <a:endParaRPr lang="el-GR" sz="2300" b="1" dirty="0">
              <a:solidFill>
                <a:srgbClr val="FF0000"/>
              </a:solidFill>
            </a:endParaRPr>
          </a:p>
        </p:txBody>
      </p:sp>
      <p:sp>
        <p:nvSpPr>
          <p:cNvPr id="5" name="4 - Ορθογώνιο"/>
          <p:cNvSpPr/>
          <p:nvPr/>
        </p:nvSpPr>
        <p:spPr>
          <a:xfrm>
            <a:off x="1524000" y="357166"/>
            <a:ext cx="9144000" cy="738664"/>
          </a:xfrm>
          <a:prstGeom prst="rect">
            <a:avLst/>
          </a:prstGeom>
        </p:spPr>
        <p:txBody>
          <a:bodyPr wrap="square">
            <a:spAutoFit/>
          </a:bodyPr>
          <a:lstStyle/>
          <a:p>
            <a:pPr algn="ctr"/>
            <a:r>
              <a:rPr lang="el-GR" sz="2100" b="1" dirty="0">
                <a:solidFill>
                  <a:srgbClr val="0000FF"/>
                </a:solidFill>
              </a:rPr>
              <a:t>1.2. </a:t>
            </a:r>
            <a:r>
              <a:rPr lang="en-GB" sz="2100" b="1" dirty="0">
                <a:solidFill>
                  <a:srgbClr val="0000FF"/>
                </a:solidFill>
              </a:rPr>
              <a:t>Tax compliance</a:t>
            </a:r>
            <a:endParaRPr lang="el-GR" sz="2100" b="1" dirty="0">
              <a:solidFill>
                <a:srgbClr val="0000FF"/>
              </a:solidFill>
            </a:endParaRPr>
          </a:p>
          <a:p>
            <a:pPr algn="ctr"/>
            <a:r>
              <a:rPr lang="el-GR" sz="2000" b="1" dirty="0">
                <a:solidFill>
                  <a:srgbClr val="00B050"/>
                </a:solidFill>
              </a:rPr>
              <a:t>1.2.1. </a:t>
            </a:r>
            <a:r>
              <a:rPr lang="en-GB" sz="2000" b="1" dirty="0">
                <a:solidFill>
                  <a:srgbClr val="00B050"/>
                </a:solidFill>
              </a:rPr>
              <a:t>Tax havens</a:t>
            </a:r>
            <a:endParaRPr lang="el-GR" sz="2000" b="1" dirty="0">
              <a:solidFill>
                <a:srgbClr val="00B050"/>
              </a:solidFill>
            </a:endParaRPr>
          </a:p>
        </p:txBody>
      </p:sp>
      <p:pic>
        <p:nvPicPr>
          <p:cNvPr id="1032" name="Picture 8" descr="D:\ΕIKONIKΕΣ EΠΙΧΕΙΡΗΣΕΙΣ\GENERAL PICS\business operations\shutterstock_93603346_w640.jpeg"/>
          <p:cNvPicPr>
            <a:picLocks noChangeAspect="1" noChangeArrowheads="1"/>
          </p:cNvPicPr>
          <p:nvPr/>
        </p:nvPicPr>
        <p:blipFill>
          <a:blip r:embed="rId2" cstate="print"/>
          <a:srcRect/>
          <a:stretch>
            <a:fillRect/>
          </a:stretch>
        </p:blipFill>
        <p:spPr bwMode="auto">
          <a:xfrm>
            <a:off x="1524000" y="1"/>
            <a:ext cx="1142976" cy="1428720"/>
          </a:xfrm>
          <a:prstGeom prst="rect">
            <a:avLst/>
          </a:prstGeom>
          <a:noFill/>
        </p:spPr>
      </p:pic>
      <p:pic>
        <p:nvPicPr>
          <p:cNvPr id="6" name="Picture 5">
            <a:extLst>
              <a:ext uri="{FF2B5EF4-FFF2-40B4-BE49-F238E27FC236}">
                <a16:creationId xmlns:a16="http://schemas.microsoft.com/office/drawing/2014/main" id="{C8A3659A-DA4F-4057-8639-3902CDBAFF5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9657" y="1472072"/>
            <a:ext cx="6002959" cy="4985494"/>
          </a:xfrm>
          <a:prstGeom prst="rect">
            <a:avLst/>
          </a:prstGeom>
        </p:spPr>
      </p:pic>
    </p:spTree>
    <p:extLst>
      <p:ext uri="{BB962C8B-B14F-4D97-AF65-F5344CB8AC3E}">
        <p14:creationId xmlns:p14="http://schemas.microsoft.com/office/powerpoint/2010/main" val="3428248175"/>
      </p:ext>
    </p:extLst>
  </p:cSld>
  <p:clrMapOvr>
    <a:masterClrMapping/>
  </p:clrMapOvr>
  <mc:AlternateContent xmlns:mc="http://schemas.openxmlformats.org/markup-compatibility/2006" xmlns:p14="http://schemas.microsoft.com/office/powerpoint/2010/main">
    <mc:Choice Requires="p14">
      <p:transition spd="med">
        <p14:flash/>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2095472" y="0"/>
            <a:ext cx="8072494" cy="446276"/>
          </a:xfrm>
          <a:prstGeom prst="rect">
            <a:avLst/>
          </a:prstGeom>
        </p:spPr>
        <p:txBody>
          <a:bodyPr wrap="square">
            <a:spAutoFit/>
          </a:bodyPr>
          <a:lstStyle/>
          <a:p>
            <a:pPr algn="ctr"/>
            <a:r>
              <a:rPr lang="en-GB" sz="2300" b="1" dirty="0">
                <a:solidFill>
                  <a:srgbClr val="FF0000"/>
                </a:solidFill>
              </a:rPr>
              <a:t>FREE, RESPONSIBLE &amp; ACTIVE CITIZEN</a:t>
            </a:r>
            <a:endParaRPr lang="el-GR" sz="2300" b="1" dirty="0">
              <a:solidFill>
                <a:srgbClr val="FF0000"/>
              </a:solidFill>
            </a:endParaRPr>
          </a:p>
        </p:txBody>
      </p:sp>
      <p:sp>
        <p:nvSpPr>
          <p:cNvPr id="5" name="4 - Ορθογώνιο"/>
          <p:cNvSpPr/>
          <p:nvPr/>
        </p:nvSpPr>
        <p:spPr>
          <a:xfrm>
            <a:off x="1524000" y="357166"/>
            <a:ext cx="9144000" cy="1046440"/>
          </a:xfrm>
          <a:prstGeom prst="rect">
            <a:avLst/>
          </a:prstGeom>
        </p:spPr>
        <p:txBody>
          <a:bodyPr wrap="square">
            <a:spAutoFit/>
          </a:bodyPr>
          <a:lstStyle/>
          <a:p>
            <a:pPr algn="ctr"/>
            <a:r>
              <a:rPr lang="el-GR" sz="2100" b="1" dirty="0">
                <a:solidFill>
                  <a:srgbClr val="0000FF"/>
                </a:solidFill>
              </a:rPr>
              <a:t>1.2. </a:t>
            </a:r>
            <a:r>
              <a:rPr lang="en-GB" sz="2100" b="1" dirty="0">
                <a:solidFill>
                  <a:srgbClr val="0000FF"/>
                </a:solidFill>
              </a:rPr>
              <a:t>Tax compliance</a:t>
            </a:r>
            <a:endParaRPr lang="el-GR" sz="2100" b="1" dirty="0">
              <a:solidFill>
                <a:srgbClr val="0000FF"/>
              </a:solidFill>
            </a:endParaRPr>
          </a:p>
          <a:p>
            <a:pPr algn="ctr"/>
            <a:r>
              <a:rPr lang="el-GR" sz="2000" b="1" dirty="0">
                <a:solidFill>
                  <a:srgbClr val="00B050"/>
                </a:solidFill>
              </a:rPr>
              <a:t>1.2.2. </a:t>
            </a:r>
            <a:r>
              <a:rPr lang="en-GB" sz="2000" b="1" dirty="0">
                <a:solidFill>
                  <a:srgbClr val="00B050"/>
                </a:solidFill>
              </a:rPr>
              <a:t>Tax evasion</a:t>
            </a:r>
            <a:endParaRPr lang="el-GR" sz="2000" b="1" dirty="0">
              <a:solidFill>
                <a:srgbClr val="00B050"/>
              </a:solidFill>
            </a:endParaRPr>
          </a:p>
          <a:p>
            <a:pPr algn="ctr"/>
            <a:endParaRPr lang="el-GR" sz="2100" b="1" dirty="0">
              <a:solidFill>
                <a:srgbClr val="0000FF"/>
              </a:solidFill>
            </a:endParaRPr>
          </a:p>
        </p:txBody>
      </p:sp>
      <p:pic>
        <p:nvPicPr>
          <p:cNvPr id="1032" name="Picture 8" descr="D:\ΕIKONIKΕΣ EΠΙΧΕΙΡΗΣΕΙΣ\GENERAL PICS\business operations\shutterstock_93603346_w640.jpeg"/>
          <p:cNvPicPr>
            <a:picLocks noChangeAspect="1" noChangeArrowheads="1"/>
          </p:cNvPicPr>
          <p:nvPr/>
        </p:nvPicPr>
        <p:blipFill>
          <a:blip r:embed="rId2" cstate="print"/>
          <a:srcRect/>
          <a:stretch>
            <a:fillRect/>
          </a:stretch>
        </p:blipFill>
        <p:spPr bwMode="auto">
          <a:xfrm>
            <a:off x="1524000" y="1"/>
            <a:ext cx="1142976" cy="1428720"/>
          </a:xfrm>
          <a:prstGeom prst="rect">
            <a:avLst/>
          </a:prstGeom>
          <a:noFill/>
        </p:spPr>
      </p:pic>
      <p:graphicFrame>
        <p:nvGraphicFramePr>
          <p:cNvPr id="10" name="9 - Διάγραμμα"/>
          <p:cNvGraphicFramePr/>
          <p:nvPr/>
        </p:nvGraphicFramePr>
        <p:xfrm>
          <a:off x="1738282" y="3071810"/>
          <a:ext cx="8715436" cy="35004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11 - Στρογγυλεμένο ορθογώνιο"/>
          <p:cNvSpPr/>
          <p:nvPr/>
        </p:nvSpPr>
        <p:spPr>
          <a:xfrm>
            <a:off x="2809852" y="1357298"/>
            <a:ext cx="6786610" cy="1428760"/>
          </a:xfrm>
          <a:prstGeom prst="roundRect">
            <a:avLst/>
          </a:prstGeom>
          <a:noFill/>
          <a:ln w="79375">
            <a:solidFill>
              <a:srgbClr val="FF33CC"/>
            </a:solid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12 - Ορθογώνιο"/>
          <p:cNvSpPr/>
          <p:nvPr/>
        </p:nvSpPr>
        <p:spPr>
          <a:xfrm>
            <a:off x="2952728" y="1500175"/>
            <a:ext cx="6572296" cy="1169551"/>
          </a:xfrm>
          <a:prstGeom prst="rect">
            <a:avLst/>
          </a:prstGeom>
        </p:spPr>
        <p:txBody>
          <a:bodyPr wrap="square">
            <a:spAutoFit/>
          </a:bodyPr>
          <a:lstStyle/>
          <a:p>
            <a:pPr algn="just" fontAlgn="base">
              <a:spcBef>
                <a:spcPct val="0"/>
              </a:spcBef>
              <a:spcAft>
                <a:spcPct val="0"/>
              </a:spcAft>
            </a:pPr>
            <a:r>
              <a:rPr lang="el-GR" b="1" dirty="0">
                <a:latin typeface="Calibri" pitchFamily="34" charset="0"/>
                <a:ea typeface="Times New Roman" pitchFamily="18" charset="0"/>
                <a:cs typeface="Times New Roman" pitchFamily="18" charset="0"/>
              </a:rPr>
              <a:t>→ </a:t>
            </a:r>
            <a:r>
              <a:rPr lang="en-GB"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Tax evasion </a:t>
            </a:r>
            <a:r>
              <a:rPr lang="en-GB" b="1" dirty="0">
                <a:latin typeface="Calibri" panose="020F0502020204030204" pitchFamily="34" charset="0"/>
                <a:ea typeface="Calibri" panose="020F0502020204030204" pitchFamily="34" charset="0"/>
                <a:cs typeface="Times New Roman" panose="02020603050405020304" pitchFamily="18" charset="0"/>
              </a:rPr>
              <a:t>is a </a:t>
            </a:r>
            <a:r>
              <a:rPr lang="en-GB"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deeply anti-social act</a:t>
            </a:r>
            <a:r>
              <a:rPr lang="en-GB" b="1" dirty="0">
                <a:latin typeface="Calibri" panose="020F0502020204030204" pitchFamily="34" charset="0"/>
                <a:ea typeface="Calibri" panose="020F0502020204030204" pitchFamily="34" charset="0"/>
                <a:cs typeface="Times New Roman" panose="02020603050405020304" pitchFamily="18" charset="0"/>
              </a:rPr>
              <a:t>.</a:t>
            </a:r>
            <a:endParaRPr lang="en-GB" b="1" dirty="0">
              <a:latin typeface="Calibri" pitchFamily="34" charset="0"/>
              <a:ea typeface="Times New Roman" pitchFamily="18" charset="0"/>
              <a:cs typeface="Times New Roman" pitchFamily="18" charset="0"/>
            </a:endParaRPr>
          </a:p>
          <a:p>
            <a:pPr algn="just" fontAlgn="base">
              <a:spcBef>
                <a:spcPct val="0"/>
              </a:spcBef>
              <a:spcAft>
                <a:spcPct val="0"/>
              </a:spcAft>
            </a:pPr>
            <a:r>
              <a:rPr lang="el-GR" b="1" dirty="0">
                <a:latin typeface="Calibri" pitchFamily="34" charset="0"/>
                <a:ea typeface="Times New Roman" pitchFamily="18" charset="0"/>
                <a:cs typeface="Times New Roman" pitchFamily="18" charset="0"/>
              </a:rPr>
              <a:t>→</a:t>
            </a:r>
            <a:r>
              <a:rPr lang="el-GR" b="1" i="1" dirty="0">
                <a:solidFill>
                  <a:srgbClr val="FF0000"/>
                </a:solidFill>
                <a:latin typeface="Calibri" pitchFamily="34" charset="0"/>
                <a:ea typeface="Times New Roman" pitchFamily="18" charset="0"/>
                <a:cs typeface="Times New Roman" pitchFamily="18" charset="0"/>
              </a:rPr>
              <a:t> </a:t>
            </a:r>
            <a:r>
              <a:rPr lang="en-GB" b="1" dirty="0">
                <a:latin typeface="Calibri" panose="020F0502020204030204" pitchFamily="34" charset="0"/>
                <a:ea typeface="Calibri" panose="020F0502020204030204" pitchFamily="34" charset="0"/>
                <a:cs typeface="Times New Roman" panose="02020603050405020304" pitchFamily="18" charset="0"/>
              </a:rPr>
              <a:t>It </a:t>
            </a:r>
            <a:r>
              <a:rPr lang="en-GB"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deprives </a:t>
            </a:r>
            <a:r>
              <a:rPr lang="en-GB" b="1" dirty="0">
                <a:latin typeface="Calibri" panose="020F0502020204030204" pitchFamily="34" charset="0"/>
                <a:ea typeface="Calibri" panose="020F0502020204030204" pitchFamily="34" charset="0"/>
                <a:cs typeface="Times New Roman" panose="02020603050405020304" pitchFamily="18" charset="0"/>
              </a:rPr>
              <a:t>the state of </a:t>
            </a:r>
            <a:r>
              <a:rPr lang="en-GB"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valuable resources</a:t>
            </a:r>
            <a:r>
              <a:rPr lang="en-GB" b="1" dirty="0">
                <a:latin typeface="Calibri" panose="020F0502020204030204" pitchFamily="34" charset="0"/>
                <a:ea typeface="Calibri" panose="020F0502020204030204" pitchFamily="34" charset="0"/>
                <a:cs typeface="Times New Roman" panose="02020603050405020304" pitchFamily="18" charset="0"/>
              </a:rPr>
              <a:t>, with which </a:t>
            </a:r>
            <a:r>
              <a:rPr lang="en-GB"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social policy </a:t>
            </a:r>
            <a:r>
              <a:rPr lang="en-GB" b="1" dirty="0">
                <a:latin typeface="Calibri" panose="020F0502020204030204" pitchFamily="34" charset="0"/>
                <a:ea typeface="Calibri" panose="020F0502020204030204" pitchFamily="34" charset="0"/>
                <a:cs typeface="Times New Roman" panose="02020603050405020304" pitchFamily="18" charset="0"/>
              </a:rPr>
              <a:t>can be implemented (hospitals, schools, public roads, etc.).</a:t>
            </a:r>
          </a:p>
          <a:p>
            <a:pPr lvl="0" algn="just" fontAlgn="base">
              <a:spcBef>
                <a:spcPct val="0"/>
              </a:spcBef>
              <a:spcAft>
                <a:spcPct val="0"/>
              </a:spcAft>
            </a:pPr>
            <a:endParaRPr lang="el-GR" sz="1600" dirty="0">
              <a:latin typeface="Arial" pitchFamily="34" charset="0"/>
              <a:cs typeface="Arial" pitchFamily="34" charset="0"/>
            </a:endParaRPr>
          </a:p>
        </p:txBody>
      </p:sp>
    </p:spTree>
  </p:cSld>
  <p:clrMapOvr>
    <a:masterClrMapping/>
  </p:clrMapOvr>
  <mc:AlternateContent xmlns:mc="http://schemas.openxmlformats.org/markup-compatibility/2006" xmlns:p15="http://schemas.microsoft.com/office/powerpoint/2012/main">
    <mc:Choice Requires="p15">
      <p:transition spd="med">
        <p15:prstTrans prst="peelOff"/>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2095472" y="0"/>
            <a:ext cx="8072494" cy="446276"/>
          </a:xfrm>
          <a:prstGeom prst="rect">
            <a:avLst/>
          </a:prstGeom>
        </p:spPr>
        <p:txBody>
          <a:bodyPr wrap="square">
            <a:spAutoFit/>
          </a:bodyPr>
          <a:lstStyle/>
          <a:p>
            <a:pPr algn="ctr"/>
            <a:r>
              <a:rPr lang="en-GB" sz="2300" b="1" dirty="0">
                <a:solidFill>
                  <a:srgbClr val="FF0000"/>
                </a:solidFill>
              </a:rPr>
              <a:t>FREE, RESPONSIBLE &amp; ACTIVE CITIZEN</a:t>
            </a:r>
            <a:endParaRPr lang="el-GR" sz="2300" b="1" dirty="0">
              <a:solidFill>
                <a:srgbClr val="FF0000"/>
              </a:solidFill>
            </a:endParaRPr>
          </a:p>
        </p:txBody>
      </p:sp>
      <p:sp>
        <p:nvSpPr>
          <p:cNvPr id="5" name="4 - Ορθογώνιο"/>
          <p:cNvSpPr/>
          <p:nvPr/>
        </p:nvSpPr>
        <p:spPr>
          <a:xfrm>
            <a:off x="1524000" y="357166"/>
            <a:ext cx="9144000" cy="1046440"/>
          </a:xfrm>
          <a:prstGeom prst="rect">
            <a:avLst/>
          </a:prstGeom>
        </p:spPr>
        <p:txBody>
          <a:bodyPr wrap="square">
            <a:spAutoFit/>
          </a:bodyPr>
          <a:lstStyle/>
          <a:p>
            <a:pPr algn="ctr"/>
            <a:r>
              <a:rPr lang="el-GR" sz="2100" b="1" dirty="0">
                <a:solidFill>
                  <a:srgbClr val="0000FF"/>
                </a:solidFill>
              </a:rPr>
              <a:t>1.2. </a:t>
            </a:r>
            <a:r>
              <a:rPr lang="en-GB" sz="2100" b="1" dirty="0">
                <a:solidFill>
                  <a:srgbClr val="0000FF"/>
                </a:solidFill>
              </a:rPr>
              <a:t>Tax compliance</a:t>
            </a:r>
            <a:endParaRPr lang="el-GR" sz="2100" b="1" dirty="0">
              <a:solidFill>
                <a:srgbClr val="0000FF"/>
              </a:solidFill>
            </a:endParaRPr>
          </a:p>
          <a:p>
            <a:pPr algn="ctr"/>
            <a:r>
              <a:rPr lang="el-GR" sz="2000" b="1" dirty="0">
                <a:solidFill>
                  <a:srgbClr val="00B050"/>
                </a:solidFill>
              </a:rPr>
              <a:t>1.2.2. </a:t>
            </a:r>
            <a:r>
              <a:rPr lang="en-GB" sz="2000" b="1" dirty="0">
                <a:solidFill>
                  <a:srgbClr val="00B050"/>
                </a:solidFill>
              </a:rPr>
              <a:t>Tax evasion</a:t>
            </a:r>
            <a:endParaRPr lang="el-GR" sz="2000" b="1" dirty="0">
              <a:solidFill>
                <a:srgbClr val="00B050"/>
              </a:solidFill>
            </a:endParaRPr>
          </a:p>
          <a:p>
            <a:pPr algn="ctr"/>
            <a:endParaRPr lang="el-GR" sz="2100" b="1" dirty="0">
              <a:solidFill>
                <a:srgbClr val="0000FF"/>
              </a:solidFill>
            </a:endParaRPr>
          </a:p>
        </p:txBody>
      </p:sp>
      <p:pic>
        <p:nvPicPr>
          <p:cNvPr id="1032" name="Picture 8" descr="D:\ΕIKONIKΕΣ EΠΙΧΕΙΡΗΣΕΙΣ\GENERAL PICS\business operations\shutterstock_93603346_w640.jpeg"/>
          <p:cNvPicPr>
            <a:picLocks noChangeAspect="1" noChangeArrowheads="1"/>
          </p:cNvPicPr>
          <p:nvPr/>
        </p:nvPicPr>
        <p:blipFill>
          <a:blip r:embed="rId2" cstate="print"/>
          <a:srcRect/>
          <a:stretch>
            <a:fillRect/>
          </a:stretch>
        </p:blipFill>
        <p:spPr bwMode="auto">
          <a:xfrm>
            <a:off x="1524000" y="1"/>
            <a:ext cx="1142976" cy="1428720"/>
          </a:xfrm>
          <a:prstGeom prst="rect">
            <a:avLst/>
          </a:prstGeom>
          <a:noFill/>
        </p:spPr>
      </p:pic>
      <p:graphicFrame>
        <p:nvGraphicFramePr>
          <p:cNvPr id="8" name="7 - Διάγραμμα"/>
          <p:cNvGraphicFramePr/>
          <p:nvPr/>
        </p:nvGraphicFramePr>
        <p:xfrm>
          <a:off x="1881158" y="1500174"/>
          <a:ext cx="8429684" cy="50720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xmlns:p15="http://schemas.microsoft.com/office/powerpoint/2012/main">
    <mc:Choice Requires="p15">
      <p:transition spd="med">
        <p15:prstTrans prst="peelOff" invX="1"/>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2095472" y="0"/>
            <a:ext cx="8072494" cy="446276"/>
          </a:xfrm>
          <a:prstGeom prst="rect">
            <a:avLst/>
          </a:prstGeom>
        </p:spPr>
        <p:txBody>
          <a:bodyPr wrap="square">
            <a:spAutoFit/>
          </a:bodyPr>
          <a:lstStyle/>
          <a:p>
            <a:pPr algn="ctr"/>
            <a:r>
              <a:rPr lang="en-GB" sz="2300" b="1" dirty="0">
                <a:solidFill>
                  <a:srgbClr val="FF0000"/>
                </a:solidFill>
              </a:rPr>
              <a:t>FREE, RESPONSIBLE &amp; ACTIVE CITIZEN</a:t>
            </a:r>
            <a:endParaRPr lang="el-GR" sz="2300" b="1" dirty="0">
              <a:solidFill>
                <a:srgbClr val="FF0000"/>
              </a:solidFill>
            </a:endParaRPr>
          </a:p>
        </p:txBody>
      </p:sp>
      <p:sp>
        <p:nvSpPr>
          <p:cNvPr id="5" name="4 - Ορθογώνιο"/>
          <p:cNvSpPr/>
          <p:nvPr/>
        </p:nvSpPr>
        <p:spPr>
          <a:xfrm>
            <a:off x="1524000" y="357166"/>
            <a:ext cx="9144000" cy="1046440"/>
          </a:xfrm>
          <a:prstGeom prst="rect">
            <a:avLst/>
          </a:prstGeom>
        </p:spPr>
        <p:txBody>
          <a:bodyPr wrap="square">
            <a:spAutoFit/>
          </a:bodyPr>
          <a:lstStyle/>
          <a:p>
            <a:pPr algn="ctr"/>
            <a:r>
              <a:rPr lang="el-GR" sz="2100" b="1" dirty="0">
                <a:solidFill>
                  <a:srgbClr val="0000FF"/>
                </a:solidFill>
              </a:rPr>
              <a:t>1.2. </a:t>
            </a:r>
            <a:r>
              <a:rPr lang="en-GB" sz="2100" b="1" dirty="0">
                <a:solidFill>
                  <a:srgbClr val="0000FF"/>
                </a:solidFill>
              </a:rPr>
              <a:t>Tax compliance</a:t>
            </a:r>
            <a:endParaRPr lang="el-GR" sz="2100" b="1" dirty="0">
              <a:solidFill>
                <a:srgbClr val="0000FF"/>
              </a:solidFill>
            </a:endParaRPr>
          </a:p>
          <a:p>
            <a:pPr algn="ctr"/>
            <a:r>
              <a:rPr lang="el-GR" sz="2000" b="1" dirty="0">
                <a:solidFill>
                  <a:srgbClr val="00B050"/>
                </a:solidFill>
              </a:rPr>
              <a:t>1.2.2. </a:t>
            </a:r>
            <a:r>
              <a:rPr lang="en-GB" sz="2000" b="1" dirty="0">
                <a:solidFill>
                  <a:srgbClr val="00B050"/>
                </a:solidFill>
              </a:rPr>
              <a:t>Tax evasion</a:t>
            </a:r>
            <a:endParaRPr lang="el-GR" sz="2000" b="1" dirty="0">
              <a:solidFill>
                <a:srgbClr val="00B050"/>
              </a:solidFill>
            </a:endParaRPr>
          </a:p>
          <a:p>
            <a:pPr algn="ctr"/>
            <a:endParaRPr lang="el-GR" sz="2100" b="1" dirty="0">
              <a:solidFill>
                <a:srgbClr val="0000FF"/>
              </a:solidFill>
            </a:endParaRPr>
          </a:p>
        </p:txBody>
      </p:sp>
      <p:pic>
        <p:nvPicPr>
          <p:cNvPr id="1032" name="Picture 8" descr="D:\ΕIKONIKΕΣ EΠΙΧΕΙΡΗΣΕΙΣ\GENERAL PICS\business operations\shutterstock_93603346_w640.jpeg"/>
          <p:cNvPicPr>
            <a:picLocks noChangeAspect="1" noChangeArrowheads="1"/>
          </p:cNvPicPr>
          <p:nvPr/>
        </p:nvPicPr>
        <p:blipFill>
          <a:blip r:embed="rId2" cstate="print"/>
          <a:srcRect/>
          <a:stretch>
            <a:fillRect/>
          </a:stretch>
        </p:blipFill>
        <p:spPr bwMode="auto">
          <a:xfrm>
            <a:off x="1524000" y="1"/>
            <a:ext cx="1142976" cy="1428720"/>
          </a:xfrm>
          <a:prstGeom prst="rect">
            <a:avLst/>
          </a:prstGeom>
          <a:noFill/>
        </p:spPr>
      </p:pic>
      <p:graphicFrame>
        <p:nvGraphicFramePr>
          <p:cNvPr id="6" name="5 - Διάγραμμα"/>
          <p:cNvGraphicFramePr/>
          <p:nvPr/>
        </p:nvGraphicFramePr>
        <p:xfrm>
          <a:off x="1809720" y="1714488"/>
          <a:ext cx="8643998" cy="45005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xmlns:p14="http://schemas.microsoft.com/office/powerpoint/2010/main">
    <mc:Choice Requires="p14">
      <p:transition spd="med">
        <p14:warp dir="in"/>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2095472" y="0"/>
            <a:ext cx="8072494" cy="446276"/>
          </a:xfrm>
          <a:prstGeom prst="rect">
            <a:avLst/>
          </a:prstGeom>
        </p:spPr>
        <p:txBody>
          <a:bodyPr wrap="square">
            <a:spAutoFit/>
          </a:bodyPr>
          <a:lstStyle/>
          <a:p>
            <a:pPr algn="ctr"/>
            <a:r>
              <a:rPr lang="en-GB" sz="2300" b="1" dirty="0">
                <a:solidFill>
                  <a:srgbClr val="FF0000"/>
                </a:solidFill>
              </a:rPr>
              <a:t>FREE, RESPONSIBLE &amp; ACTIVE CITIZEN</a:t>
            </a:r>
            <a:endParaRPr lang="el-GR" sz="2300" b="1" dirty="0">
              <a:solidFill>
                <a:srgbClr val="FF0000"/>
              </a:solidFill>
            </a:endParaRPr>
          </a:p>
        </p:txBody>
      </p:sp>
      <p:sp>
        <p:nvSpPr>
          <p:cNvPr id="5" name="4 - Ορθογώνιο"/>
          <p:cNvSpPr/>
          <p:nvPr/>
        </p:nvSpPr>
        <p:spPr>
          <a:xfrm>
            <a:off x="1524000" y="357166"/>
            <a:ext cx="9144000" cy="1046440"/>
          </a:xfrm>
          <a:prstGeom prst="rect">
            <a:avLst/>
          </a:prstGeom>
        </p:spPr>
        <p:txBody>
          <a:bodyPr wrap="square">
            <a:spAutoFit/>
          </a:bodyPr>
          <a:lstStyle/>
          <a:p>
            <a:pPr algn="ctr"/>
            <a:r>
              <a:rPr lang="el-GR" sz="2100" b="1" dirty="0">
                <a:solidFill>
                  <a:srgbClr val="0000FF"/>
                </a:solidFill>
              </a:rPr>
              <a:t>1.2. </a:t>
            </a:r>
            <a:r>
              <a:rPr lang="en-GB" sz="2100" b="1" dirty="0">
                <a:solidFill>
                  <a:srgbClr val="0000FF"/>
                </a:solidFill>
              </a:rPr>
              <a:t>Tax compliance</a:t>
            </a:r>
            <a:endParaRPr lang="el-GR" sz="2100" b="1" dirty="0">
              <a:solidFill>
                <a:srgbClr val="0000FF"/>
              </a:solidFill>
            </a:endParaRPr>
          </a:p>
          <a:p>
            <a:pPr algn="ctr"/>
            <a:r>
              <a:rPr lang="el-GR" sz="2000" b="1" dirty="0">
                <a:solidFill>
                  <a:srgbClr val="00B050"/>
                </a:solidFill>
              </a:rPr>
              <a:t>1.2.2. </a:t>
            </a:r>
            <a:r>
              <a:rPr lang="en-GB" sz="2000" b="1" dirty="0">
                <a:solidFill>
                  <a:srgbClr val="00B050"/>
                </a:solidFill>
              </a:rPr>
              <a:t>Tax evasion</a:t>
            </a:r>
            <a:endParaRPr lang="el-GR" sz="2000" b="1" dirty="0">
              <a:solidFill>
                <a:srgbClr val="00B050"/>
              </a:solidFill>
            </a:endParaRPr>
          </a:p>
          <a:p>
            <a:pPr algn="ctr"/>
            <a:endParaRPr lang="el-GR" sz="2100" b="1" dirty="0">
              <a:solidFill>
                <a:srgbClr val="0000FF"/>
              </a:solidFill>
            </a:endParaRPr>
          </a:p>
        </p:txBody>
      </p:sp>
      <p:pic>
        <p:nvPicPr>
          <p:cNvPr id="1032" name="Picture 8" descr="D:\ΕIKONIKΕΣ EΠΙΧΕΙΡΗΣΕΙΣ\GENERAL PICS\business operations\shutterstock_93603346_w640.jpeg"/>
          <p:cNvPicPr>
            <a:picLocks noChangeAspect="1" noChangeArrowheads="1"/>
          </p:cNvPicPr>
          <p:nvPr/>
        </p:nvPicPr>
        <p:blipFill>
          <a:blip r:embed="rId2" cstate="print"/>
          <a:srcRect/>
          <a:stretch>
            <a:fillRect/>
          </a:stretch>
        </p:blipFill>
        <p:spPr bwMode="auto">
          <a:xfrm>
            <a:off x="1524000" y="1"/>
            <a:ext cx="1142976" cy="1428720"/>
          </a:xfrm>
          <a:prstGeom prst="rect">
            <a:avLst/>
          </a:prstGeom>
          <a:noFill/>
        </p:spPr>
      </p:pic>
      <p:pic>
        <p:nvPicPr>
          <p:cNvPr id="3" name="Picture 2">
            <a:extLst>
              <a:ext uri="{FF2B5EF4-FFF2-40B4-BE49-F238E27FC236}">
                <a16:creationId xmlns:a16="http://schemas.microsoft.com/office/drawing/2014/main" id="{896BA9EC-A934-4EE5-8DC2-1C6AC994D9B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03527" y="1124744"/>
            <a:ext cx="3456384" cy="5580620"/>
          </a:xfrm>
          <a:prstGeom prst="rect">
            <a:avLst/>
          </a:prstGeom>
        </p:spPr>
      </p:pic>
    </p:spTree>
    <p:extLst>
      <p:ext uri="{BB962C8B-B14F-4D97-AF65-F5344CB8AC3E}">
        <p14:creationId xmlns:p14="http://schemas.microsoft.com/office/powerpoint/2010/main" val="3778787725"/>
      </p:ext>
    </p:extLst>
  </p:cSld>
  <p:clrMapOvr>
    <a:masterClrMapping/>
  </p:clrMapOvr>
  <mc:AlternateContent xmlns:mc="http://schemas.openxmlformats.org/markup-compatibility/2006" xmlns:p14="http://schemas.microsoft.com/office/powerpoint/2010/main">
    <mc:Choice Requires="p14">
      <p:transition spd="med">
        <p14:warp/>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527</Words>
  <Application>Microsoft Office PowerPoint</Application>
  <PresentationFormat>Widescreen</PresentationFormat>
  <Paragraphs>56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5573</dc:creator>
  <cp:lastModifiedBy>5573</cp:lastModifiedBy>
  <cp:revision>1</cp:revision>
  <dcterms:created xsi:type="dcterms:W3CDTF">2021-04-27T11:19:23Z</dcterms:created>
  <dcterms:modified xsi:type="dcterms:W3CDTF">2021-04-27T11:19:49Z</dcterms:modified>
</cp:coreProperties>
</file>