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59" r:id="rId5"/>
    <p:sldId id="261" r:id="rId6"/>
    <p:sldId id="264" r:id="rId7"/>
    <p:sldId id="265" r:id="rId8"/>
    <p:sldId id="266" r:id="rId9"/>
    <p:sldId id="263"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0CB52-D209-45D1-BC09-1DBA276FCCAF}" v="1" dt="2022-06-20T16:23:29.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opatra Kalogerakou" userId="9a13bf3d7431439f" providerId="LiveId" clId="{5840CB52-D209-45D1-BC09-1DBA276FCCAF}"/>
    <pc:docChg chg="modSld">
      <pc:chgData name="Cleopatra Kalogerakou" userId="9a13bf3d7431439f" providerId="LiveId" clId="{5840CB52-D209-45D1-BC09-1DBA276FCCAF}" dt="2022-06-20T16:23:29.214" v="0" actId="20577"/>
      <pc:docMkLst>
        <pc:docMk/>
      </pc:docMkLst>
      <pc:sldChg chg="modSp">
        <pc:chgData name="Cleopatra Kalogerakou" userId="9a13bf3d7431439f" providerId="LiveId" clId="{5840CB52-D209-45D1-BC09-1DBA276FCCAF}" dt="2022-06-20T16:23:29.214" v="0" actId="20577"/>
        <pc:sldMkLst>
          <pc:docMk/>
          <pc:sldMk cId="3638053647" sldId="263"/>
        </pc:sldMkLst>
        <pc:graphicFrameChg chg="mod">
          <ac:chgData name="Cleopatra Kalogerakou" userId="9a13bf3d7431439f" providerId="LiveId" clId="{5840CB52-D209-45D1-BC09-1DBA276FCCAF}" dt="2022-06-20T16:23:29.214" v="0" actId="20577"/>
          <ac:graphicFrameMkLst>
            <pc:docMk/>
            <pc:sldMk cId="3638053647" sldId="263"/>
            <ac:graphicFrameMk id="8" creationId="{58567D30-9398-6168-DFBF-904FC7E67ACD}"/>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1" Type="http://schemas.openxmlformats.org/officeDocument/2006/relationships/image" Target="../media/image6.jpg"/></Relationships>
</file>

<file path=ppt/diagrams/_rels/data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E3945-4867-4EC4-AC6A-2FE01817AE52}" type="doc">
      <dgm:prSet loTypeId="urn:microsoft.com/office/officeart/2005/8/layout/pyramid2" loCatId="pyramid" qsTypeId="urn:microsoft.com/office/officeart/2005/8/quickstyle/3d1" qsCatId="3D" csTypeId="urn:microsoft.com/office/officeart/2005/8/colors/accent1_2" csCatId="accent1" phldr="1"/>
      <dgm:spPr/>
      <dgm:t>
        <a:bodyPr/>
        <a:lstStyle/>
        <a:p>
          <a:endParaRPr lang="el-GR"/>
        </a:p>
      </dgm:t>
    </dgm:pt>
    <dgm:pt modelId="{95372802-5C2A-4921-BC67-CC1A314AA4C3}">
      <dgm:prSet custT="1"/>
      <dgm:spPr>
        <a:solidFill>
          <a:srgbClr val="00FFFF">
            <a:alpha val="89804"/>
          </a:srgbClr>
        </a:solidFill>
      </dgm:spPr>
      <dgm:t>
        <a:bodyPr/>
        <a:lstStyle/>
        <a:p>
          <a:pPr algn="ctr"/>
          <a:r>
            <a:rPr lang="el-GR" sz="1300" b="1" dirty="0">
              <a:latin typeface="+mn-lt"/>
              <a:cs typeface="Calibri"/>
            </a:rPr>
            <a:t>● </a:t>
          </a:r>
          <a:r>
            <a:rPr lang="en-GB" sz="1300" b="1" dirty="0"/>
            <a:t>The term sustainability denotes the harmonious coexistence of people and their environment.</a:t>
          </a:r>
          <a:r>
            <a:rPr lang="el-GR" sz="1300" b="1" dirty="0"/>
            <a:t> </a:t>
          </a:r>
          <a:endParaRPr lang="el-GR" sz="1300" b="1" dirty="0">
            <a:solidFill>
              <a:schemeClr val="tx1"/>
            </a:solidFill>
            <a:latin typeface="+mn-lt"/>
          </a:endParaRPr>
        </a:p>
      </dgm:t>
    </dgm:pt>
    <dgm:pt modelId="{D73B1CC3-958A-45F5-B392-D11FA4B31244}" type="sibTrans" cxnId="{8E216426-FBC4-429C-AB28-195C80DF867D}">
      <dgm:prSet/>
      <dgm:spPr/>
      <dgm:t>
        <a:bodyPr/>
        <a:lstStyle/>
        <a:p>
          <a:endParaRPr lang="el-GR"/>
        </a:p>
      </dgm:t>
    </dgm:pt>
    <dgm:pt modelId="{001DED95-0B32-43B3-BB4F-15A1B7CF4AE6}" type="parTrans" cxnId="{8E216426-FBC4-429C-AB28-195C80DF867D}">
      <dgm:prSet/>
      <dgm:spPr/>
      <dgm:t>
        <a:bodyPr/>
        <a:lstStyle/>
        <a:p>
          <a:endParaRPr lang="el-GR"/>
        </a:p>
      </dgm:t>
    </dgm:pt>
    <dgm:pt modelId="{C94CD29C-D0AC-4E98-A0C6-5481411572B0}">
      <dgm:prSet phldrT="[Κείμενο]" custT="1"/>
      <dgm:spPr>
        <a:solidFill>
          <a:srgbClr val="CCFF33">
            <a:alpha val="89804"/>
          </a:srgbClr>
        </a:solidFill>
      </dgm:spPr>
      <dgm:t>
        <a:bodyPr/>
        <a:lstStyle/>
        <a:p>
          <a:pPr algn="ctr"/>
          <a:r>
            <a:rPr lang="en-GB" sz="1600" b="1" dirty="0">
              <a:solidFill>
                <a:schemeClr val="tx1"/>
              </a:solidFill>
              <a:latin typeface="+mn-lt"/>
            </a:rPr>
            <a:t>What is sustainability?</a:t>
          </a:r>
          <a:endParaRPr lang="el-GR" sz="1600" b="1" dirty="0">
            <a:solidFill>
              <a:schemeClr val="tx1"/>
            </a:solidFill>
            <a:latin typeface="+mn-lt"/>
          </a:endParaRPr>
        </a:p>
      </dgm:t>
    </dgm:pt>
    <dgm:pt modelId="{CBB0EFF8-8A43-48BE-8312-D0A9017628FB}" type="sibTrans" cxnId="{E28B859F-BE05-44A6-83F2-C6269CF67FF1}">
      <dgm:prSet/>
      <dgm:spPr/>
      <dgm:t>
        <a:bodyPr/>
        <a:lstStyle/>
        <a:p>
          <a:endParaRPr lang="el-GR"/>
        </a:p>
      </dgm:t>
    </dgm:pt>
    <dgm:pt modelId="{E42E830E-FB5D-413C-B838-65FD1A5D37FB}" type="parTrans" cxnId="{E28B859F-BE05-44A6-83F2-C6269CF67FF1}">
      <dgm:prSet/>
      <dgm:spPr/>
      <dgm:t>
        <a:bodyPr/>
        <a:lstStyle/>
        <a:p>
          <a:endParaRPr lang="el-GR"/>
        </a:p>
      </dgm:t>
    </dgm:pt>
    <dgm:pt modelId="{158A2A5D-9831-4B43-B374-AF58D00FB085}">
      <dgm:prSet custT="1"/>
      <dgm:spPr>
        <a:solidFill>
          <a:srgbClr val="00FFFF">
            <a:alpha val="90000"/>
          </a:srgbClr>
        </a:solidFill>
      </dgm:spPr>
      <dgm:t>
        <a:bodyPr/>
        <a:lstStyle/>
        <a:p>
          <a:pPr algn="ctr"/>
          <a:r>
            <a:rPr lang="el-GR" sz="1300" b="1" i="1" dirty="0">
              <a:latin typeface="+mn-lt"/>
              <a:cs typeface="Calibri"/>
            </a:rPr>
            <a:t>● </a:t>
          </a:r>
          <a:r>
            <a:rPr lang="en-GB" sz="1300" b="1" dirty="0"/>
            <a:t>Nutrition plays a direct</a:t>
          </a:r>
          <a:r>
            <a:rPr lang="el-GR" sz="1300" b="1" dirty="0"/>
            <a:t> </a:t>
          </a:r>
          <a:r>
            <a:rPr lang="en-GB" sz="1300" b="1" dirty="0"/>
            <a:t>role  in this context, because our food choices can affect the environment. At the same time, the environment influences our choices and significantly determines the availability and quality of food.</a:t>
          </a:r>
          <a:endParaRPr lang="el-GR" sz="1300" b="1" dirty="0">
            <a:solidFill>
              <a:schemeClr val="tx1"/>
            </a:solidFill>
            <a:latin typeface="+mn-lt"/>
          </a:endParaRPr>
        </a:p>
      </dgm:t>
    </dgm:pt>
    <dgm:pt modelId="{61CE27BB-5CAB-4B8B-9631-AE3275F3FB74}" type="parTrans" cxnId="{2F724BB7-C1EF-4087-8849-08C1BBA3AE24}">
      <dgm:prSet/>
      <dgm:spPr/>
      <dgm:t>
        <a:bodyPr/>
        <a:lstStyle/>
        <a:p>
          <a:endParaRPr lang="el-GR"/>
        </a:p>
      </dgm:t>
    </dgm:pt>
    <dgm:pt modelId="{927A4B3A-BAD5-4699-AD17-D89A31EC3C85}" type="sibTrans" cxnId="{2F724BB7-C1EF-4087-8849-08C1BBA3AE24}">
      <dgm:prSet/>
      <dgm:spPr/>
      <dgm:t>
        <a:bodyPr/>
        <a:lstStyle/>
        <a:p>
          <a:endParaRPr lang="el-GR"/>
        </a:p>
      </dgm:t>
    </dgm:pt>
    <dgm:pt modelId="{449753BE-F61D-4A37-A28D-F1125D55E54B}">
      <dgm:prSet custT="1"/>
      <dgm:spPr>
        <a:solidFill>
          <a:srgbClr val="CCFF33">
            <a:alpha val="90000"/>
          </a:srgbClr>
        </a:solidFill>
      </dgm:spPr>
      <dgm:t>
        <a:bodyPr/>
        <a:lstStyle/>
        <a:p>
          <a:pPr algn="ctr"/>
          <a:r>
            <a:rPr lang="el-GR" sz="1300" b="1" dirty="0">
              <a:latin typeface="+mn-lt"/>
              <a:cs typeface="Calibri"/>
            </a:rPr>
            <a:t>● </a:t>
          </a:r>
          <a:r>
            <a:rPr lang="en-GB" sz="1300" b="1" dirty="0"/>
            <a:t>It presupposes the exploitation of natural resources at such a rate as to avoid environmental degradation and combines human actions and choices in the present, with the aim of preserving life in the future.</a:t>
          </a:r>
          <a:endParaRPr lang="el-GR" sz="1300" b="1" dirty="0">
            <a:latin typeface="+mn-lt"/>
          </a:endParaRPr>
        </a:p>
      </dgm:t>
    </dgm:pt>
    <dgm:pt modelId="{2BBCD14B-8320-40E8-BE9F-557BE8427144}" type="sibTrans" cxnId="{9C77DADF-B287-4020-9309-AC13645D3E8C}">
      <dgm:prSet/>
      <dgm:spPr/>
      <dgm:t>
        <a:bodyPr/>
        <a:lstStyle/>
        <a:p>
          <a:endParaRPr lang="el-GR"/>
        </a:p>
      </dgm:t>
    </dgm:pt>
    <dgm:pt modelId="{14A06711-10C5-4A9A-B659-982E856A5A82}" type="parTrans" cxnId="{9C77DADF-B287-4020-9309-AC13645D3E8C}">
      <dgm:prSet/>
      <dgm:spPr/>
      <dgm:t>
        <a:bodyPr/>
        <a:lstStyle/>
        <a:p>
          <a:endParaRPr lang="el-GR"/>
        </a:p>
      </dgm:t>
    </dgm:pt>
    <dgm:pt modelId="{CDB828CB-2EAE-490A-941B-9F1FD0D42CE6}" type="pres">
      <dgm:prSet presAssocID="{511E3945-4867-4EC4-AC6A-2FE01817AE52}" presName="compositeShape" presStyleCnt="0">
        <dgm:presLayoutVars>
          <dgm:dir/>
          <dgm:resizeHandles/>
        </dgm:presLayoutVars>
      </dgm:prSet>
      <dgm:spPr/>
    </dgm:pt>
    <dgm:pt modelId="{AD044D40-4BB5-4A9B-8F46-A07F9077C097}" type="pres">
      <dgm:prSet presAssocID="{511E3945-4867-4EC4-AC6A-2FE01817AE52}" presName="pyramid" presStyleLbl="node1" presStyleIdx="0" presStyleCnt="1" custLinFactNeighborX="-283"/>
      <dgm:spPr>
        <a:blipFill rotWithShape="0">
          <a:blip xmlns:r="http://schemas.openxmlformats.org/officeDocument/2006/relationships" r:embed="rId1"/>
          <a:stretch>
            <a:fillRect/>
          </a:stretch>
        </a:blipFill>
      </dgm:spPr>
    </dgm:pt>
    <dgm:pt modelId="{3AC146FD-0C88-41A4-BDAD-6CBE64101345}" type="pres">
      <dgm:prSet presAssocID="{511E3945-4867-4EC4-AC6A-2FE01817AE52}" presName="theList" presStyleCnt="0"/>
      <dgm:spPr/>
    </dgm:pt>
    <dgm:pt modelId="{91332356-3F68-41D6-9E46-8F90730659FA}" type="pres">
      <dgm:prSet presAssocID="{C94CD29C-D0AC-4E98-A0C6-5481411572B0}" presName="aNode" presStyleLbl="fgAcc1" presStyleIdx="0" presStyleCnt="4" custScaleX="128517">
        <dgm:presLayoutVars>
          <dgm:bulletEnabled val="1"/>
        </dgm:presLayoutVars>
      </dgm:prSet>
      <dgm:spPr/>
    </dgm:pt>
    <dgm:pt modelId="{25EC8019-1B18-45DF-B966-9A7A34B39360}" type="pres">
      <dgm:prSet presAssocID="{C94CD29C-D0AC-4E98-A0C6-5481411572B0}" presName="aSpace" presStyleCnt="0"/>
      <dgm:spPr/>
    </dgm:pt>
    <dgm:pt modelId="{3C85615E-D6A0-465A-A756-3BDB105BA268}" type="pres">
      <dgm:prSet presAssocID="{95372802-5C2A-4921-BC67-CC1A314AA4C3}" presName="aNode" presStyleLbl="fgAcc1" presStyleIdx="1" presStyleCnt="4" custScaleX="130048" custLinFactNeighborX="226" custLinFactNeighborY="-26696">
        <dgm:presLayoutVars>
          <dgm:bulletEnabled val="1"/>
        </dgm:presLayoutVars>
      </dgm:prSet>
      <dgm:spPr/>
    </dgm:pt>
    <dgm:pt modelId="{1B7EF3EA-4199-4AD6-A3BF-0C7456B3AC3B}" type="pres">
      <dgm:prSet presAssocID="{95372802-5C2A-4921-BC67-CC1A314AA4C3}" presName="aSpace" presStyleCnt="0"/>
      <dgm:spPr/>
    </dgm:pt>
    <dgm:pt modelId="{F739F1E8-24BF-445B-9039-0002B0B6B3A3}" type="pres">
      <dgm:prSet presAssocID="{449753BE-F61D-4A37-A28D-F1125D55E54B}" presName="aNode" presStyleLbl="fgAcc1" presStyleIdx="2" presStyleCnt="4" custScaleX="133527">
        <dgm:presLayoutVars>
          <dgm:bulletEnabled val="1"/>
        </dgm:presLayoutVars>
      </dgm:prSet>
      <dgm:spPr/>
    </dgm:pt>
    <dgm:pt modelId="{497B2F5A-72B2-451D-9A25-A766E6DCC753}" type="pres">
      <dgm:prSet presAssocID="{449753BE-F61D-4A37-A28D-F1125D55E54B}" presName="aSpace" presStyleCnt="0"/>
      <dgm:spPr/>
    </dgm:pt>
    <dgm:pt modelId="{68E4904F-CC4A-4973-949D-426297008831}" type="pres">
      <dgm:prSet presAssocID="{158A2A5D-9831-4B43-B374-AF58D00FB085}" presName="aNode" presStyleLbl="fgAcc1" presStyleIdx="3" presStyleCnt="4" custScaleX="135267">
        <dgm:presLayoutVars>
          <dgm:bulletEnabled val="1"/>
        </dgm:presLayoutVars>
      </dgm:prSet>
      <dgm:spPr/>
    </dgm:pt>
    <dgm:pt modelId="{6CD720EB-F937-4751-900D-B9EEF9195412}" type="pres">
      <dgm:prSet presAssocID="{158A2A5D-9831-4B43-B374-AF58D00FB085}" presName="aSpace" presStyleCnt="0"/>
      <dgm:spPr/>
    </dgm:pt>
  </dgm:ptLst>
  <dgm:cxnLst>
    <dgm:cxn modelId="{8E216426-FBC4-429C-AB28-195C80DF867D}" srcId="{511E3945-4867-4EC4-AC6A-2FE01817AE52}" destId="{95372802-5C2A-4921-BC67-CC1A314AA4C3}" srcOrd="1" destOrd="0" parTransId="{001DED95-0B32-43B3-BB4F-15A1B7CF4AE6}" sibTransId="{D73B1CC3-958A-45F5-B392-D11FA4B31244}"/>
    <dgm:cxn modelId="{7D6CEC39-20E4-497F-9026-F9E014481CC1}" type="presOf" srcId="{511E3945-4867-4EC4-AC6A-2FE01817AE52}" destId="{CDB828CB-2EAE-490A-941B-9F1FD0D42CE6}" srcOrd="0" destOrd="0" presId="urn:microsoft.com/office/officeart/2005/8/layout/pyramid2"/>
    <dgm:cxn modelId="{5EF82640-AD5E-4DB1-BA63-EA361C5D9AC9}" type="presOf" srcId="{C94CD29C-D0AC-4E98-A0C6-5481411572B0}" destId="{91332356-3F68-41D6-9E46-8F90730659FA}" srcOrd="0" destOrd="0" presId="urn:microsoft.com/office/officeart/2005/8/layout/pyramid2"/>
    <dgm:cxn modelId="{E28B859F-BE05-44A6-83F2-C6269CF67FF1}" srcId="{511E3945-4867-4EC4-AC6A-2FE01817AE52}" destId="{C94CD29C-D0AC-4E98-A0C6-5481411572B0}" srcOrd="0" destOrd="0" parTransId="{E42E830E-FB5D-413C-B838-65FD1A5D37FB}" sibTransId="{CBB0EFF8-8A43-48BE-8312-D0A9017628FB}"/>
    <dgm:cxn modelId="{34C7B8A1-072D-400C-9290-9E7BEA1C3707}" type="presOf" srcId="{95372802-5C2A-4921-BC67-CC1A314AA4C3}" destId="{3C85615E-D6A0-465A-A756-3BDB105BA268}" srcOrd="0" destOrd="0" presId="urn:microsoft.com/office/officeart/2005/8/layout/pyramid2"/>
    <dgm:cxn modelId="{2F724BB7-C1EF-4087-8849-08C1BBA3AE24}" srcId="{511E3945-4867-4EC4-AC6A-2FE01817AE52}" destId="{158A2A5D-9831-4B43-B374-AF58D00FB085}" srcOrd="3" destOrd="0" parTransId="{61CE27BB-5CAB-4B8B-9631-AE3275F3FB74}" sibTransId="{927A4B3A-BAD5-4699-AD17-D89A31EC3C85}"/>
    <dgm:cxn modelId="{13BAB2BC-02AF-4C4D-AD55-148E972A3D7D}" type="presOf" srcId="{449753BE-F61D-4A37-A28D-F1125D55E54B}" destId="{F739F1E8-24BF-445B-9039-0002B0B6B3A3}" srcOrd="0" destOrd="0" presId="urn:microsoft.com/office/officeart/2005/8/layout/pyramid2"/>
    <dgm:cxn modelId="{9C77DADF-B287-4020-9309-AC13645D3E8C}" srcId="{511E3945-4867-4EC4-AC6A-2FE01817AE52}" destId="{449753BE-F61D-4A37-A28D-F1125D55E54B}" srcOrd="2" destOrd="0" parTransId="{14A06711-10C5-4A9A-B659-982E856A5A82}" sibTransId="{2BBCD14B-8320-40E8-BE9F-557BE8427144}"/>
    <dgm:cxn modelId="{9B30AFFA-B109-4233-A53F-D84B2143AA27}" type="presOf" srcId="{158A2A5D-9831-4B43-B374-AF58D00FB085}" destId="{68E4904F-CC4A-4973-949D-426297008831}" srcOrd="0" destOrd="0" presId="urn:microsoft.com/office/officeart/2005/8/layout/pyramid2"/>
    <dgm:cxn modelId="{EE4A2024-0A95-4C48-825B-B75D8FE66413}" type="presParOf" srcId="{CDB828CB-2EAE-490A-941B-9F1FD0D42CE6}" destId="{AD044D40-4BB5-4A9B-8F46-A07F9077C097}" srcOrd="0" destOrd="0" presId="urn:microsoft.com/office/officeart/2005/8/layout/pyramid2"/>
    <dgm:cxn modelId="{3A0E3898-77AD-4F4A-B388-5D9AD2D0D957}" type="presParOf" srcId="{CDB828CB-2EAE-490A-941B-9F1FD0D42CE6}" destId="{3AC146FD-0C88-41A4-BDAD-6CBE64101345}" srcOrd="1" destOrd="0" presId="urn:microsoft.com/office/officeart/2005/8/layout/pyramid2"/>
    <dgm:cxn modelId="{4AA224EB-E304-4B8F-AC94-4B9F875B2C2A}" type="presParOf" srcId="{3AC146FD-0C88-41A4-BDAD-6CBE64101345}" destId="{91332356-3F68-41D6-9E46-8F90730659FA}" srcOrd="0" destOrd="0" presId="urn:microsoft.com/office/officeart/2005/8/layout/pyramid2"/>
    <dgm:cxn modelId="{F5906309-183F-4295-932E-200C0B7B3CFF}" type="presParOf" srcId="{3AC146FD-0C88-41A4-BDAD-6CBE64101345}" destId="{25EC8019-1B18-45DF-B966-9A7A34B39360}" srcOrd="1" destOrd="0" presId="urn:microsoft.com/office/officeart/2005/8/layout/pyramid2"/>
    <dgm:cxn modelId="{264500C8-1044-4420-AB8F-59DD39E7C438}" type="presParOf" srcId="{3AC146FD-0C88-41A4-BDAD-6CBE64101345}" destId="{3C85615E-D6A0-465A-A756-3BDB105BA268}" srcOrd="2" destOrd="0" presId="urn:microsoft.com/office/officeart/2005/8/layout/pyramid2"/>
    <dgm:cxn modelId="{2B936453-7CFF-4082-9E52-0DF7BF541387}" type="presParOf" srcId="{3AC146FD-0C88-41A4-BDAD-6CBE64101345}" destId="{1B7EF3EA-4199-4AD6-A3BF-0C7456B3AC3B}" srcOrd="3" destOrd="0" presId="urn:microsoft.com/office/officeart/2005/8/layout/pyramid2"/>
    <dgm:cxn modelId="{F9D9FF0E-E987-47F2-BB13-0FD685CE6FC0}" type="presParOf" srcId="{3AC146FD-0C88-41A4-BDAD-6CBE64101345}" destId="{F739F1E8-24BF-445B-9039-0002B0B6B3A3}" srcOrd="4" destOrd="0" presId="urn:microsoft.com/office/officeart/2005/8/layout/pyramid2"/>
    <dgm:cxn modelId="{8ED79D28-6384-4272-9B31-16BA4BF10EF4}" type="presParOf" srcId="{3AC146FD-0C88-41A4-BDAD-6CBE64101345}" destId="{497B2F5A-72B2-451D-9A25-A766E6DCC753}" srcOrd="5" destOrd="0" presId="urn:microsoft.com/office/officeart/2005/8/layout/pyramid2"/>
    <dgm:cxn modelId="{F51870EB-B2C3-4465-B8EA-876267DF3942}" type="presParOf" srcId="{3AC146FD-0C88-41A4-BDAD-6CBE64101345}" destId="{68E4904F-CC4A-4973-949D-426297008831}" srcOrd="6" destOrd="0" presId="urn:microsoft.com/office/officeart/2005/8/layout/pyramid2"/>
    <dgm:cxn modelId="{9E96E9F7-B7D4-4703-BC5D-1523A9C13BE7}" type="presParOf" srcId="{3AC146FD-0C88-41A4-BDAD-6CBE64101345}" destId="{6CD720EB-F937-4751-900D-B9EEF919541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34CC8-1C39-4630-ABE9-4B584A4F531F}" type="doc">
      <dgm:prSet loTypeId="urn:microsoft.com/office/officeart/2005/8/layout/bProcess3" loCatId="process" qsTypeId="urn:microsoft.com/office/officeart/2005/8/quickstyle/3d5" qsCatId="3D" csTypeId="urn:microsoft.com/office/officeart/2005/8/colors/accent1_2" csCatId="accent1" phldr="1"/>
      <dgm:spPr/>
      <dgm:t>
        <a:bodyPr/>
        <a:lstStyle/>
        <a:p>
          <a:endParaRPr lang="el-GR"/>
        </a:p>
      </dgm:t>
    </dgm:pt>
    <dgm:pt modelId="{63BD5A9B-E41D-47B3-B68A-A0FD44D84EF2}">
      <dgm:prSet phldrT="[Κείμενο]" custT="1"/>
      <dgm:spPr>
        <a:blipFill rotWithShape="0">
          <a:blip xmlns:r="http://schemas.openxmlformats.org/officeDocument/2006/relationships" r:embed="rId1"/>
          <a:stretch>
            <a:fillRect/>
          </a:stretch>
        </a:blipFill>
      </dgm:spPr>
      <dgm:t>
        <a:bodyPr/>
        <a:lstStyle/>
        <a:p>
          <a:r>
            <a:rPr lang="en-GB" sz="1800" b="1" i="0" dirty="0">
              <a:solidFill>
                <a:schemeClr val="tx1"/>
              </a:solidFill>
              <a:effectLst/>
            </a:rPr>
            <a:t>What is sustainable diet?</a:t>
          </a:r>
          <a:endParaRPr lang="el-GR" sz="1800" b="1" dirty="0">
            <a:solidFill>
              <a:schemeClr val="tx1"/>
            </a:solidFill>
          </a:endParaRPr>
        </a:p>
      </dgm:t>
    </dgm:pt>
    <dgm:pt modelId="{F9B293DA-F3BC-4B07-B84C-131B10E208AB}" type="parTrans" cxnId="{5734F7F9-901A-4D31-B39C-46CAB7BA6A34}">
      <dgm:prSet/>
      <dgm:spPr/>
      <dgm:t>
        <a:bodyPr/>
        <a:lstStyle/>
        <a:p>
          <a:endParaRPr lang="el-GR"/>
        </a:p>
      </dgm:t>
    </dgm:pt>
    <dgm:pt modelId="{89154AA9-35B1-4C5A-A8D9-98332953F8AC}" type="sibTrans" cxnId="{5734F7F9-901A-4D31-B39C-46CAB7BA6A34}">
      <dgm:prSet/>
      <dgm:spPr/>
      <dgm:t>
        <a:bodyPr/>
        <a:lstStyle/>
        <a:p>
          <a:endParaRPr lang="el-GR"/>
        </a:p>
      </dgm:t>
    </dgm:pt>
    <dgm:pt modelId="{7685A606-9333-42AA-8A44-8A288996AD51}">
      <dgm:prSet phldrT="[Κείμενο]" custT="1"/>
      <dgm:spPr>
        <a:solidFill>
          <a:srgbClr val="CC66FF"/>
        </a:solidFill>
      </dgm:spPr>
      <dgm:t>
        <a:bodyPr/>
        <a:lstStyle/>
        <a:p>
          <a:pPr algn="ctr"/>
          <a:r>
            <a:rPr lang="el-GR" sz="1400" b="1" dirty="0">
              <a:solidFill>
                <a:schemeClr val="tx1"/>
              </a:solidFill>
              <a:latin typeface="+mn-lt"/>
              <a:cs typeface="Calibri" panose="020F0502020204030204" pitchFamily="34" charset="0"/>
            </a:rPr>
            <a:t>→</a:t>
          </a:r>
          <a:r>
            <a:rPr lang="en-GB" sz="1400" b="1" dirty="0">
              <a:solidFill>
                <a:schemeClr val="tx1"/>
              </a:solidFill>
            </a:rPr>
            <a:t>The need to meet the basic nutritional requirements of the planet reduced the attention that should be given to the sustainability of the environment and the adoption of more ecological nutritional models.</a:t>
          </a:r>
          <a:r>
            <a:rPr lang="el-GR" sz="1400" b="1" dirty="0">
              <a:solidFill>
                <a:schemeClr val="tx1"/>
              </a:solidFill>
            </a:rPr>
            <a:t> </a:t>
          </a:r>
          <a:endParaRPr lang="el-GR" sz="1400" b="1" dirty="0">
            <a:solidFill>
              <a:schemeClr val="tx1"/>
            </a:solidFill>
            <a:latin typeface="+mn-lt"/>
          </a:endParaRPr>
        </a:p>
      </dgm:t>
    </dgm:pt>
    <dgm:pt modelId="{4F1FD8D9-C617-4665-8903-EA099F8EA95D}" type="parTrans" cxnId="{E8EDF6CB-4CDE-43D2-9B74-58F9027556A5}">
      <dgm:prSet/>
      <dgm:spPr/>
      <dgm:t>
        <a:bodyPr/>
        <a:lstStyle/>
        <a:p>
          <a:endParaRPr lang="el-GR"/>
        </a:p>
      </dgm:t>
    </dgm:pt>
    <dgm:pt modelId="{8221CF8D-3507-4350-906F-FE47FD9C3A4B}" type="sibTrans" cxnId="{E8EDF6CB-4CDE-43D2-9B74-58F9027556A5}">
      <dgm:prSet/>
      <dgm:spPr/>
      <dgm:t>
        <a:bodyPr/>
        <a:lstStyle/>
        <a:p>
          <a:endParaRPr lang="el-GR"/>
        </a:p>
      </dgm:t>
    </dgm:pt>
    <dgm:pt modelId="{E8B2C04B-4ED0-4BBE-8620-D92543F01591}">
      <dgm:prSet custT="1"/>
      <dgm:spPr>
        <a:solidFill>
          <a:srgbClr val="FF0000"/>
        </a:solidFill>
      </dgm:spPr>
      <dgm:t>
        <a:bodyPr/>
        <a:lstStyle/>
        <a:p>
          <a:pPr algn="ctr"/>
          <a:r>
            <a:rPr lang="el-GR" sz="1400" b="1" dirty="0">
              <a:solidFill>
                <a:schemeClr val="tx1"/>
              </a:solidFill>
              <a:latin typeface="+mn-lt"/>
              <a:cs typeface="Calibri" panose="020F0502020204030204" pitchFamily="34" charset="0"/>
            </a:rPr>
            <a:t>→ </a:t>
          </a:r>
          <a:r>
            <a:rPr lang="en-GB" sz="1400" b="1" dirty="0">
              <a:solidFill>
                <a:schemeClr val="tx1"/>
              </a:solidFill>
            </a:rPr>
            <a:t>A sustainable diet is defined as a diet that contributes to the achievement of consumer health, while protecting natural resources.</a:t>
          </a:r>
          <a:endParaRPr lang="en-US" sz="1400" b="1" dirty="0">
            <a:solidFill>
              <a:schemeClr val="tx1"/>
            </a:solidFill>
            <a:latin typeface="+mn-lt"/>
          </a:endParaRPr>
        </a:p>
      </dgm:t>
    </dgm:pt>
    <dgm:pt modelId="{51355E9A-4E8E-490C-B251-A7595B0661A4}" type="parTrans" cxnId="{F6A3F537-8A83-4F43-B695-B5FAABE40CF7}">
      <dgm:prSet/>
      <dgm:spPr/>
      <dgm:t>
        <a:bodyPr/>
        <a:lstStyle/>
        <a:p>
          <a:endParaRPr lang="en-US"/>
        </a:p>
      </dgm:t>
    </dgm:pt>
    <dgm:pt modelId="{9BBF2CC7-F662-40D7-8AE8-08C6E9E18795}" type="sibTrans" cxnId="{F6A3F537-8A83-4F43-B695-B5FAABE40CF7}">
      <dgm:prSet/>
      <dgm:spPr/>
      <dgm:t>
        <a:bodyPr/>
        <a:lstStyle/>
        <a:p>
          <a:endParaRPr lang="en-US"/>
        </a:p>
      </dgm:t>
    </dgm:pt>
    <dgm:pt modelId="{802D2C8B-0B42-4B0D-9A93-778A7EA788F4}">
      <dgm:prSet custT="1"/>
      <dgm:spPr>
        <a:solidFill>
          <a:srgbClr val="FFFF00"/>
        </a:solidFill>
      </dgm:spPr>
      <dgm:t>
        <a:bodyPr/>
        <a:lstStyle/>
        <a:p>
          <a:pPr algn="ctr"/>
          <a:r>
            <a:rPr lang="el-GR" sz="1400" b="1" dirty="0">
              <a:solidFill>
                <a:schemeClr val="tx1"/>
              </a:solidFill>
              <a:latin typeface="+mn-lt"/>
              <a:cs typeface="Calibri" panose="020F0502020204030204" pitchFamily="34" charset="0"/>
            </a:rPr>
            <a:t>→ </a:t>
          </a:r>
          <a:r>
            <a:rPr lang="en-GB" sz="1400" b="1" dirty="0">
              <a:solidFill>
                <a:schemeClr val="tx1"/>
              </a:solidFill>
            </a:rPr>
            <a:t>At the same time, a large proportion of the world's population lives in conditions of food insecurity, including older adults and young people.</a:t>
          </a:r>
          <a:endParaRPr lang="en-US" sz="1400" b="1" dirty="0">
            <a:solidFill>
              <a:schemeClr val="tx1"/>
            </a:solidFill>
            <a:latin typeface="+mn-lt"/>
          </a:endParaRPr>
        </a:p>
      </dgm:t>
    </dgm:pt>
    <dgm:pt modelId="{3BD42D0C-23DA-4089-9770-4ACAD7A03727}" type="parTrans" cxnId="{2B7919BB-2D55-4675-B0FF-5D0CC6DA42C3}">
      <dgm:prSet/>
      <dgm:spPr/>
      <dgm:t>
        <a:bodyPr/>
        <a:lstStyle/>
        <a:p>
          <a:endParaRPr lang="en-US"/>
        </a:p>
      </dgm:t>
    </dgm:pt>
    <dgm:pt modelId="{B2834C6C-2A3D-476D-9CFE-80790CC20D6E}" type="sibTrans" cxnId="{2B7919BB-2D55-4675-B0FF-5D0CC6DA42C3}">
      <dgm:prSet/>
      <dgm:spPr/>
      <dgm:t>
        <a:bodyPr/>
        <a:lstStyle/>
        <a:p>
          <a:endParaRPr lang="en-US"/>
        </a:p>
      </dgm:t>
    </dgm:pt>
    <dgm:pt modelId="{6E4928E8-958F-4B86-A66D-78F31415485A}">
      <dgm:prSet custT="1"/>
      <dgm:spPr>
        <a:solidFill>
          <a:srgbClr val="66FF33"/>
        </a:solidFill>
      </dgm:spPr>
      <dgm:t>
        <a:bodyPr/>
        <a:lstStyle/>
        <a:p>
          <a:pPr algn="ctr"/>
          <a:r>
            <a:rPr lang="el-GR" sz="1400" b="1" dirty="0">
              <a:solidFill>
                <a:schemeClr val="tx1"/>
              </a:solidFill>
              <a:latin typeface="+mn-lt"/>
              <a:cs typeface="Calibri" panose="020F0502020204030204" pitchFamily="34" charset="0"/>
            </a:rPr>
            <a:t>→</a:t>
          </a:r>
          <a:r>
            <a:rPr lang="en-GB" sz="1400" b="1" dirty="0">
              <a:solidFill>
                <a:schemeClr val="tx1"/>
              </a:solidFill>
            </a:rPr>
            <a:t> Despite technological innovations and advances in science, agriculture, livestock and fisheries have not yet been able to meet the nutritional requirements of the entire planet.</a:t>
          </a:r>
          <a:endParaRPr lang="en-US" sz="1400" b="1" dirty="0">
            <a:solidFill>
              <a:schemeClr val="tx1"/>
            </a:solidFill>
            <a:latin typeface="+mn-lt"/>
          </a:endParaRPr>
        </a:p>
      </dgm:t>
    </dgm:pt>
    <dgm:pt modelId="{A5F12095-0A5C-499C-9A55-724D7CA9885A}" type="sibTrans" cxnId="{83A0AE8F-FB86-43AB-83CE-C2BCC6A54536}">
      <dgm:prSet/>
      <dgm:spPr/>
      <dgm:t>
        <a:bodyPr/>
        <a:lstStyle/>
        <a:p>
          <a:endParaRPr lang="en-US"/>
        </a:p>
      </dgm:t>
    </dgm:pt>
    <dgm:pt modelId="{490D0CC3-8844-419E-919F-848CC806DFC1}" type="parTrans" cxnId="{83A0AE8F-FB86-43AB-83CE-C2BCC6A54536}">
      <dgm:prSet/>
      <dgm:spPr/>
      <dgm:t>
        <a:bodyPr/>
        <a:lstStyle/>
        <a:p>
          <a:endParaRPr lang="en-US"/>
        </a:p>
      </dgm:t>
    </dgm:pt>
    <dgm:pt modelId="{BC8C4E3A-1277-4D7C-AD58-3DD21306F5B5}">
      <dgm:prSet custT="1"/>
      <dgm:spPr>
        <a:solidFill>
          <a:srgbClr val="00CCFF"/>
        </a:solidFill>
      </dgm:spPr>
      <dgm:t>
        <a:bodyPr/>
        <a:lstStyle/>
        <a:p>
          <a:pPr algn="ctr"/>
          <a:r>
            <a:rPr lang="el-GR" sz="1400" b="1" dirty="0">
              <a:solidFill>
                <a:schemeClr val="tx1"/>
              </a:solidFill>
              <a:latin typeface="+mn-lt"/>
              <a:cs typeface="Calibri" panose="020F0502020204030204" pitchFamily="34" charset="0"/>
            </a:rPr>
            <a:t>→ </a:t>
          </a:r>
          <a:r>
            <a:rPr lang="en-GB" sz="1400" b="1" dirty="0">
              <a:solidFill>
                <a:schemeClr val="tx1"/>
              </a:solidFill>
            </a:rPr>
            <a:t>According to the United Nations, in 2020, 720 million people were living in starvation and 928 million were severely malnourished, and that number is expected to increase significantly in the post-COVID-19 era.</a:t>
          </a:r>
          <a:r>
            <a:rPr lang="el-GR" sz="1400" b="1" dirty="0">
              <a:solidFill>
                <a:schemeClr val="tx1"/>
              </a:solidFill>
            </a:rPr>
            <a:t> </a:t>
          </a:r>
          <a:endParaRPr lang="en-US" sz="1400" b="1" dirty="0">
            <a:solidFill>
              <a:schemeClr val="tx1"/>
            </a:solidFill>
            <a:latin typeface="+mn-lt"/>
          </a:endParaRPr>
        </a:p>
      </dgm:t>
    </dgm:pt>
    <dgm:pt modelId="{2B7B2533-6080-4C95-913E-AE20CECEDA76}" type="sibTrans" cxnId="{BAF4FB7F-7526-4B28-86FB-0BD893796517}">
      <dgm:prSet/>
      <dgm:spPr/>
      <dgm:t>
        <a:bodyPr/>
        <a:lstStyle/>
        <a:p>
          <a:endParaRPr lang="en-US"/>
        </a:p>
      </dgm:t>
    </dgm:pt>
    <dgm:pt modelId="{1690057C-35D4-4854-8AFE-1817362A7D3F}" type="parTrans" cxnId="{BAF4FB7F-7526-4B28-86FB-0BD893796517}">
      <dgm:prSet/>
      <dgm:spPr/>
      <dgm:t>
        <a:bodyPr/>
        <a:lstStyle/>
        <a:p>
          <a:endParaRPr lang="en-US"/>
        </a:p>
      </dgm:t>
    </dgm:pt>
    <dgm:pt modelId="{138805BC-2261-4DAF-B770-7C931607AF4F}" type="pres">
      <dgm:prSet presAssocID="{36934CC8-1C39-4630-ABE9-4B584A4F531F}" presName="Name0" presStyleCnt="0">
        <dgm:presLayoutVars>
          <dgm:dir/>
          <dgm:resizeHandles val="exact"/>
        </dgm:presLayoutVars>
      </dgm:prSet>
      <dgm:spPr/>
    </dgm:pt>
    <dgm:pt modelId="{E4FFFAD2-6170-44C6-8AE9-749036810FC5}" type="pres">
      <dgm:prSet presAssocID="{63BD5A9B-E41D-47B3-B68A-A0FD44D84EF2}" presName="node" presStyleLbl="node1" presStyleIdx="0" presStyleCnt="6">
        <dgm:presLayoutVars>
          <dgm:bulletEnabled val="1"/>
        </dgm:presLayoutVars>
      </dgm:prSet>
      <dgm:spPr/>
    </dgm:pt>
    <dgm:pt modelId="{C062F69D-8F1D-475B-9EBA-79463D114A7C}" type="pres">
      <dgm:prSet presAssocID="{89154AA9-35B1-4C5A-A8D9-98332953F8AC}" presName="sibTrans" presStyleLbl="sibTrans1D1" presStyleIdx="0" presStyleCnt="5"/>
      <dgm:spPr/>
    </dgm:pt>
    <dgm:pt modelId="{07E4F029-24F7-4403-8307-D8A71885F858}" type="pres">
      <dgm:prSet presAssocID="{89154AA9-35B1-4C5A-A8D9-98332953F8AC}" presName="connectorText" presStyleLbl="sibTrans1D1" presStyleIdx="0" presStyleCnt="5"/>
      <dgm:spPr/>
    </dgm:pt>
    <dgm:pt modelId="{2ABB8995-F37C-438F-BE2D-96A038956899}" type="pres">
      <dgm:prSet presAssocID="{E8B2C04B-4ED0-4BBE-8620-D92543F01591}" presName="node" presStyleLbl="node1" presStyleIdx="1" presStyleCnt="6">
        <dgm:presLayoutVars>
          <dgm:bulletEnabled val="1"/>
        </dgm:presLayoutVars>
      </dgm:prSet>
      <dgm:spPr/>
    </dgm:pt>
    <dgm:pt modelId="{805D9EEF-332B-40AC-89A5-F8AA0D412A0E}" type="pres">
      <dgm:prSet presAssocID="{9BBF2CC7-F662-40D7-8AE8-08C6E9E18795}" presName="sibTrans" presStyleLbl="sibTrans1D1" presStyleIdx="1" presStyleCnt="5"/>
      <dgm:spPr/>
    </dgm:pt>
    <dgm:pt modelId="{2C76A55F-CB55-475B-9275-B0A5F0CE229A}" type="pres">
      <dgm:prSet presAssocID="{9BBF2CC7-F662-40D7-8AE8-08C6E9E18795}" presName="connectorText" presStyleLbl="sibTrans1D1" presStyleIdx="1" presStyleCnt="5"/>
      <dgm:spPr/>
    </dgm:pt>
    <dgm:pt modelId="{67EC1989-8C33-4982-BA28-F800EA07284F}" type="pres">
      <dgm:prSet presAssocID="{6E4928E8-958F-4B86-A66D-78F31415485A}" presName="node" presStyleLbl="node1" presStyleIdx="2" presStyleCnt="6">
        <dgm:presLayoutVars>
          <dgm:bulletEnabled val="1"/>
        </dgm:presLayoutVars>
      </dgm:prSet>
      <dgm:spPr/>
    </dgm:pt>
    <dgm:pt modelId="{ECE4A8AF-249A-4D1E-80A7-AB7931B74A2C}" type="pres">
      <dgm:prSet presAssocID="{A5F12095-0A5C-499C-9A55-724D7CA9885A}" presName="sibTrans" presStyleLbl="sibTrans1D1" presStyleIdx="2" presStyleCnt="5"/>
      <dgm:spPr/>
    </dgm:pt>
    <dgm:pt modelId="{BC36A86D-A0F5-4AED-9B51-286FB6505BC6}" type="pres">
      <dgm:prSet presAssocID="{A5F12095-0A5C-499C-9A55-724D7CA9885A}" presName="connectorText" presStyleLbl="sibTrans1D1" presStyleIdx="2" presStyleCnt="5"/>
      <dgm:spPr/>
    </dgm:pt>
    <dgm:pt modelId="{81979C68-129E-488C-A0F8-0AFABC97D4F0}" type="pres">
      <dgm:prSet presAssocID="{BC8C4E3A-1277-4D7C-AD58-3DD21306F5B5}" presName="node" presStyleLbl="node1" presStyleIdx="3" presStyleCnt="6">
        <dgm:presLayoutVars>
          <dgm:bulletEnabled val="1"/>
        </dgm:presLayoutVars>
      </dgm:prSet>
      <dgm:spPr/>
    </dgm:pt>
    <dgm:pt modelId="{DA0E6795-91AB-4E6D-A03B-16E25E07528C}" type="pres">
      <dgm:prSet presAssocID="{2B7B2533-6080-4C95-913E-AE20CECEDA76}" presName="sibTrans" presStyleLbl="sibTrans1D1" presStyleIdx="3" presStyleCnt="5"/>
      <dgm:spPr/>
    </dgm:pt>
    <dgm:pt modelId="{B0B58133-CC68-4B7C-9043-8720207DC3CC}" type="pres">
      <dgm:prSet presAssocID="{2B7B2533-6080-4C95-913E-AE20CECEDA76}" presName="connectorText" presStyleLbl="sibTrans1D1" presStyleIdx="3" presStyleCnt="5"/>
      <dgm:spPr/>
    </dgm:pt>
    <dgm:pt modelId="{0B3B8D94-8C0F-496F-95B4-E07AD1655FC1}" type="pres">
      <dgm:prSet presAssocID="{802D2C8B-0B42-4B0D-9A93-778A7EA788F4}" presName="node" presStyleLbl="node1" presStyleIdx="4" presStyleCnt="6">
        <dgm:presLayoutVars>
          <dgm:bulletEnabled val="1"/>
        </dgm:presLayoutVars>
      </dgm:prSet>
      <dgm:spPr/>
    </dgm:pt>
    <dgm:pt modelId="{4F8A07D1-2364-41CE-B808-CD1D7D92D6E3}" type="pres">
      <dgm:prSet presAssocID="{B2834C6C-2A3D-476D-9CFE-80790CC20D6E}" presName="sibTrans" presStyleLbl="sibTrans1D1" presStyleIdx="4" presStyleCnt="5"/>
      <dgm:spPr/>
    </dgm:pt>
    <dgm:pt modelId="{DC9B73B1-6359-4CD1-AE17-32F279DF84B7}" type="pres">
      <dgm:prSet presAssocID="{B2834C6C-2A3D-476D-9CFE-80790CC20D6E}" presName="connectorText" presStyleLbl="sibTrans1D1" presStyleIdx="4" presStyleCnt="5"/>
      <dgm:spPr/>
    </dgm:pt>
    <dgm:pt modelId="{196C7F81-0C13-4AD1-8A8C-DF050972606D}" type="pres">
      <dgm:prSet presAssocID="{7685A606-9333-42AA-8A44-8A288996AD51}" presName="node" presStyleLbl="node1" presStyleIdx="5" presStyleCnt="6">
        <dgm:presLayoutVars>
          <dgm:bulletEnabled val="1"/>
        </dgm:presLayoutVars>
      </dgm:prSet>
      <dgm:spPr/>
    </dgm:pt>
  </dgm:ptLst>
  <dgm:cxnLst>
    <dgm:cxn modelId="{CA4BBD06-2A87-45A5-BD22-E3F2C949D81D}" type="presOf" srcId="{A5F12095-0A5C-499C-9A55-724D7CA9885A}" destId="{ECE4A8AF-249A-4D1E-80A7-AB7931B74A2C}" srcOrd="0" destOrd="0" presId="urn:microsoft.com/office/officeart/2005/8/layout/bProcess3"/>
    <dgm:cxn modelId="{06C97D20-8BD2-4DF7-BDF0-71A344B34379}" type="presOf" srcId="{B2834C6C-2A3D-476D-9CFE-80790CC20D6E}" destId="{4F8A07D1-2364-41CE-B808-CD1D7D92D6E3}" srcOrd="0" destOrd="0" presId="urn:microsoft.com/office/officeart/2005/8/layout/bProcess3"/>
    <dgm:cxn modelId="{93955E25-1251-42F3-9071-96E4B7C12D01}" type="presOf" srcId="{B2834C6C-2A3D-476D-9CFE-80790CC20D6E}" destId="{DC9B73B1-6359-4CD1-AE17-32F279DF84B7}" srcOrd="1" destOrd="0" presId="urn:microsoft.com/office/officeart/2005/8/layout/bProcess3"/>
    <dgm:cxn modelId="{D512CC2B-8A73-4FC5-AC38-24EC66E229BD}" type="presOf" srcId="{7685A606-9333-42AA-8A44-8A288996AD51}" destId="{196C7F81-0C13-4AD1-8A8C-DF050972606D}" srcOrd="0" destOrd="0" presId="urn:microsoft.com/office/officeart/2005/8/layout/bProcess3"/>
    <dgm:cxn modelId="{E3C7B431-032F-4E6F-8A39-A76F0ED1ACF0}" type="presOf" srcId="{2B7B2533-6080-4C95-913E-AE20CECEDA76}" destId="{B0B58133-CC68-4B7C-9043-8720207DC3CC}" srcOrd="1" destOrd="0" presId="urn:microsoft.com/office/officeart/2005/8/layout/bProcess3"/>
    <dgm:cxn modelId="{F6A3F537-8A83-4F43-B695-B5FAABE40CF7}" srcId="{36934CC8-1C39-4630-ABE9-4B584A4F531F}" destId="{E8B2C04B-4ED0-4BBE-8620-D92543F01591}" srcOrd="1" destOrd="0" parTransId="{51355E9A-4E8E-490C-B251-A7595B0661A4}" sibTransId="{9BBF2CC7-F662-40D7-8AE8-08C6E9E18795}"/>
    <dgm:cxn modelId="{81853549-CBA7-4C6E-ACDD-95DCBC8C5707}" type="presOf" srcId="{63BD5A9B-E41D-47B3-B68A-A0FD44D84EF2}" destId="{E4FFFAD2-6170-44C6-8AE9-749036810FC5}" srcOrd="0" destOrd="0" presId="urn:microsoft.com/office/officeart/2005/8/layout/bProcess3"/>
    <dgm:cxn modelId="{962AE94F-854C-4D6A-A7F9-C5BF08DCFB8C}" type="presOf" srcId="{BC8C4E3A-1277-4D7C-AD58-3DD21306F5B5}" destId="{81979C68-129E-488C-A0F8-0AFABC97D4F0}" srcOrd="0" destOrd="0" presId="urn:microsoft.com/office/officeart/2005/8/layout/bProcess3"/>
    <dgm:cxn modelId="{CE924874-C0A5-40EF-8F52-D155A9436385}" type="presOf" srcId="{2B7B2533-6080-4C95-913E-AE20CECEDA76}" destId="{DA0E6795-91AB-4E6D-A03B-16E25E07528C}" srcOrd="0" destOrd="0" presId="urn:microsoft.com/office/officeart/2005/8/layout/bProcess3"/>
    <dgm:cxn modelId="{E63ECD56-41D9-4DDC-BB44-2D50059A3CAD}" type="presOf" srcId="{9BBF2CC7-F662-40D7-8AE8-08C6E9E18795}" destId="{2C76A55F-CB55-475B-9275-B0A5F0CE229A}" srcOrd="1" destOrd="0" presId="urn:microsoft.com/office/officeart/2005/8/layout/bProcess3"/>
    <dgm:cxn modelId="{6114087C-EF19-44E3-8CE6-3E464A8D6675}" type="presOf" srcId="{9BBF2CC7-F662-40D7-8AE8-08C6E9E18795}" destId="{805D9EEF-332B-40AC-89A5-F8AA0D412A0E}" srcOrd="0" destOrd="0" presId="urn:microsoft.com/office/officeart/2005/8/layout/bProcess3"/>
    <dgm:cxn modelId="{64EDB57D-D16C-4426-ACC0-2DAF4828C40C}" type="presOf" srcId="{89154AA9-35B1-4C5A-A8D9-98332953F8AC}" destId="{07E4F029-24F7-4403-8307-D8A71885F858}" srcOrd="1" destOrd="0" presId="urn:microsoft.com/office/officeart/2005/8/layout/bProcess3"/>
    <dgm:cxn modelId="{BAF4FB7F-7526-4B28-86FB-0BD893796517}" srcId="{36934CC8-1C39-4630-ABE9-4B584A4F531F}" destId="{BC8C4E3A-1277-4D7C-AD58-3DD21306F5B5}" srcOrd="3" destOrd="0" parTransId="{1690057C-35D4-4854-8AFE-1817362A7D3F}" sibTransId="{2B7B2533-6080-4C95-913E-AE20CECEDA76}"/>
    <dgm:cxn modelId="{9B04CA84-A6C4-4CDB-8216-D3ADF630EBB1}" type="presOf" srcId="{6E4928E8-958F-4B86-A66D-78F31415485A}" destId="{67EC1989-8C33-4982-BA28-F800EA07284F}" srcOrd="0" destOrd="0" presId="urn:microsoft.com/office/officeart/2005/8/layout/bProcess3"/>
    <dgm:cxn modelId="{83A0AE8F-FB86-43AB-83CE-C2BCC6A54536}" srcId="{36934CC8-1C39-4630-ABE9-4B584A4F531F}" destId="{6E4928E8-958F-4B86-A66D-78F31415485A}" srcOrd="2" destOrd="0" parTransId="{490D0CC3-8844-419E-919F-848CC806DFC1}" sibTransId="{A5F12095-0A5C-499C-9A55-724D7CA9885A}"/>
    <dgm:cxn modelId="{06D44792-781A-4120-A662-1414687947D3}" type="presOf" srcId="{89154AA9-35B1-4C5A-A8D9-98332953F8AC}" destId="{C062F69D-8F1D-475B-9EBA-79463D114A7C}" srcOrd="0" destOrd="0" presId="urn:microsoft.com/office/officeart/2005/8/layout/bProcess3"/>
    <dgm:cxn modelId="{F716CA98-B6F9-4D15-8F32-85F43FF95B3B}" type="presOf" srcId="{802D2C8B-0B42-4B0D-9A93-778A7EA788F4}" destId="{0B3B8D94-8C0F-496F-95B4-E07AD1655FC1}" srcOrd="0" destOrd="0" presId="urn:microsoft.com/office/officeart/2005/8/layout/bProcess3"/>
    <dgm:cxn modelId="{35DEA0B0-274C-4BD8-8703-8A081DA966C3}" type="presOf" srcId="{36934CC8-1C39-4630-ABE9-4B584A4F531F}" destId="{138805BC-2261-4DAF-B770-7C931607AF4F}" srcOrd="0" destOrd="0" presId="urn:microsoft.com/office/officeart/2005/8/layout/bProcess3"/>
    <dgm:cxn modelId="{2B7919BB-2D55-4675-B0FF-5D0CC6DA42C3}" srcId="{36934CC8-1C39-4630-ABE9-4B584A4F531F}" destId="{802D2C8B-0B42-4B0D-9A93-778A7EA788F4}" srcOrd="4" destOrd="0" parTransId="{3BD42D0C-23DA-4089-9770-4ACAD7A03727}" sibTransId="{B2834C6C-2A3D-476D-9CFE-80790CC20D6E}"/>
    <dgm:cxn modelId="{E8EDF6CB-4CDE-43D2-9B74-58F9027556A5}" srcId="{36934CC8-1C39-4630-ABE9-4B584A4F531F}" destId="{7685A606-9333-42AA-8A44-8A288996AD51}" srcOrd="5" destOrd="0" parTransId="{4F1FD8D9-C617-4665-8903-EA099F8EA95D}" sibTransId="{8221CF8D-3507-4350-906F-FE47FD9C3A4B}"/>
    <dgm:cxn modelId="{E73A03CE-0B90-4D24-819D-EC9B5D58C65F}" type="presOf" srcId="{A5F12095-0A5C-499C-9A55-724D7CA9885A}" destId="{BC36A86D-A0F5-4AED-9B51-286FB6505BC6}" srcOrd="1" destOrd="0" presId="urn:microsoft.com/office/officeart/2005/8/layout/bProcess3"/>
    <dgm:cxn modelId="{FCC7B3F4-8309-48BB-AC90-C51E934719A7}" type="presOf" srcId="{E8B2C04B-4ED0-4BBE-8620-D92543F01591}" destId="{2ABB8995-F37C-438F-BE2D-96A038956899}" srcOrd="0" destOrd="0" presId="urn:microsoft.com/office/officeart/2005/8/layout/bProcess3"/>
    <dgm:cxn modelId="{5734F7F9-901A-4D31-B39C-46CAB7BA6A34}" srcId="{36934CC8-1C39-4630-ABE9-4B584A4F531F}" destId="{63BD5A9B-E41D-47B3-B68A-A0FD44D84EF2}" srcOrd="0" destOrd="0" parTransId="{F9B293DA-F3BC-4B07-B84C-131B10E208AB}" sibTransId="{89154AA9-35B1-4C5A-A8D9-98332953F8AC}"/>
    <dgm:cxn modelId="{C0CC3556-834C-410E-A751-85BCF67B8B32}" type="presParOf" srcId="{138805BC-2261-4DAF-B770-7C931607AF4F}" destId="{E4FFFAD2-6170-44C6-8AE9-749036810FC5}" srcOrd="0" destOrd="0" presId="urn:microsoft.com/office/officeart/2005/8/layout/bProcess3"/>
    <dgm:cxn modelId="{DD37E473-78AB-4821-A892-6A0380862F05}" type="presParOf" srcId="{138805BC-2261-4DAF-B770-7C931607AF4F}" destId="{C062F69D-8F1D-475B-9EBA-79463D114A7C}" srcOrd="1" destOrd="0" presId="urn:microsoft.com/office/officeart/2005/8/layout/bProcess3"/>
    <dgm:cxn modelId="{1C5E84A4-F078-4136-801E-70EC60FC688C}" type="presParOf" srcId="{C062F69D-8F1D-475B-9EBA-79463D114A7C}" destId="{07E4F029-24F7-4403-8307-D8A71885F858}" srcOrd="0" destOrd="0" presId="urn:microsoft.com/office/officeart/2005/8/layout/bProcess3"/>
    <dgm:cxn modelId="{0F30D310-5F3F-4C9E-A76D-2EA72CD4A55F}" type="presParOf" srcId="{138805BC-2261-4DAF-B770-7C931607AF4F}" destId="{2ABB8995-F37C-438F-BE2D-96A038956899}" srcOrd="2" destOrd="0" presId="urn:microsoft.com/office/officeart/2005/8/layout/bProcess3"/>
    <dgm:cxn modelId="{4C6D934A-9A69-4288-9C64-B05292F39D17}" type="presParOf" srcId="{138805BC-2261-4DAF-B770-7C931607AF4F}" destId="{805D9EEF-332B-40AC-89A5-F8AA0D412A0E}" srcOrd="3" destOrd="0" presId="urn:microsoft.com/office/officeart/2005/8/layout/bProcess3"/>
    <dgm:cxn modelId="{D3929622-CBFE-4306-8120-51F1B400706F}" type="presParOf" srcId="{805D9EEF-332B-40AC-89A5-F8AA0D412A0E}" destId="{2C76A55F-CB55-475B-9275-B0A5F0CE229A}" srcOrd="0" destOrd="0" presId="urn:microsoft.com/office/officeart/2005/8/layout/bProcess3"/>
    <dgm:cxn modelId="{0C05243A-107B-415F-81E4-6E430749C4BE}" type="presParOf" srcId="{138805BC-2261-4DAF-B770-7C931607AF4F}" destId="{67EC1989-8C33-4982-BA28-F800EA07284F}" srcOrd="4" destOrd="0" presId="urn:microsoft.com/office/officeart/2005/8/layout/bProcess3"/>
    <dgm:cxn modelId="{0B536556-CB18-4744-88D3-0A0EF702C917}" type="presParOf" srcId="{138805BC-2261-4DAF-B770-7C931607AF4F}" destId="{ECE4A8AF-249A-4D1E-80A7-AB7931B74A2C}" srcOrd="5" destOrd="0" presId="urn:microsoft.com/office/officeart/2005/8/layout/bProcess3"/>
    <dgm:cxn modelId="{035D3A87-1FF0-42B4-9772-15A314B1388A}" type="presParOf" srcId="{ECE4A8AF-249A-4D1E-80A7-AB7931B74A2C}" destId="{BC36A86D-A0F5-4AED-9B51-286FB6505BC6}" srcOrd="0" destOrd="0" presId="urn:microsoft.com/office/officeart/2005/8/layout/bProcess3"/>
    <dgm:cxn modelId="{B397B423-CC7F-4AC9-988D-C82E734D1CAE}" type="presParOf" srcId="{138805BC-2261-4DAF-B770-7C931607AF4F}" destId="{81979C68-129E-488C-A0F8-0AFABC97D4F0}" srcOrd="6" destOrd="0" presId="urn:microsoft.com/office/officeart/2005/8/layout/bProcess3"/>
    <dgm:cxn modelId="{C563CBE9-597E-42D0-ACCD-9FDE9CC11556}" type="presParOf" srcId="{138805BC-2261-4DAF-B770-7C931607AF4F}" destId="{DA0E6795-91AB-4E6D-A03B-16E25E07528C}" srcOrd="7" destOrd="0" presId="urn:microsoft.com/office/officeart/2005/8/layout/bProcess3"/>
    <dgm:cxn modelId="{EDE62D1C-6C2D-407B-9CF9-AB77AFB9D496}" type="presParOf" srcId="{DA0E6795-91AB-4E6D-A03B-16E25E07528C}" destId="{B0B58133-CC68-4B7C-9043-8720207DC3CC}" srcOrd="0" destOrd="0" presId="urn:microsoft.com/office/officeart/2005/8/layout/bProcess3"/>
    <dgm:cxn modelId="{A7AF0F7D-EE74-401C-B7EF-0656139320BB}" type="presParOf" srcId="{138805BC-2261-4DAF-B770-7C931607AF4F}" destId="{0B3B8D94-8C0F-496F-95B4-E07AD1655FC1}" srcOrd="8" destOrd="0" presId="urn:microsoft.com/office/officeart/2005/8/layout/bProcess3"/>
    <dgm:cxn modelId="{9531B7C1-1E90-410B-9836-50B73061DF0C}" type="presParOf" srcId="{138805BC-2261-4DAF-B770-7C931607AF4F}" destId="{4F8A07D1-2364-41CE-B808-CD1D7D92D6E3}" srcOrd="9" destOrd="0" presId="urn:microsoft.com/office/officeart/2005/8/layout/bProcess3"/>
    <dgm:cxn modelId="{896FEA3F-BF3D-4942-9F08-A6F0C899E588}" type="presParOf" srcId="{4F8A07D1-2364-41CE-B808-CD1D7D92D6E3}" destId="{DC9B73B1-6359-4CD1-AE17-32F279DF84B7}" srcOrd="0" destOrd="0" presId="urn:microsoft.com/office/officeart/2005/8/layout/bProcess3"/>
    <dgm:cxn modelId="{BB8075AF-3170-40E8-9896-955AC16D522D}" type="presParOf" srcId="{138805BC-2261-4DAF-B770-7C931607AF4F}" destId="{196C7F81-0C13-4AD1-8A8C-DF050972606D}"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A87701-D423-4E3C-AE28-4751275FE1D9}"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l-GR"/>
        </a:p>
      </dgm:t>
    </dgm:pt>
    <dgm:pt modelId="{EEF33A2C-7EA7-4C0A-97FD-E16991A6A940}">
      <dgm:prSet phldrT="[Κείμενο]" custT="1"/>
      <dgm:spPr>
        <a:solidFill>
          <a:srgbClr val="D8FF69"/>
        </a:solidFill>
      </dgm:spPr>
      <dgm:t>
        <a:bodyPr/>
        <a:lstStyle/>
        <a:p>
          <a:r>
            <a:rPr lang="en-GB" sz="1400" b="1" dirty="0">
              <a:solidFill>
                <a:schemeClr val="tx1"/>
              </a:solidFill>
            </a:rPr>
            <a:t>Prevention of malnutrition</a:t>
          </a:r>
          <a:endParaRPr lang="el-GR" sz="1400" b="1" dirty="0">
            <a:solidFill>
              <a:schemeClr val="tx1"/>
            </a:solidFill>
            <a:latin typeface="+mn-lt"/>
          </a:endParaRPr>
        </a:p>
      </dgm:t>
    </dgm:pt>
    <dgm:pt modelId="{FF53DCEC-AD5E-49BF-BB65-EDD69493C103}" type="parTrans" cxnId="{239F490C-A3D9-4128-8960-2A1E88F99BB2}">
      <dgm:prSet/>
      <dgm:spPr>
        <a:solidFill>
          <a:srgbClr val="D8FF69"/>
        </a:solidFill>
      </dgm:spPr>
      <dgm:t>
        <a:bodyPr/>
        <a:lstStyle/>
        <a:p>
          <a:endParaRPr lang="el-GR"/>
        </a:p>
      </dgm:t>
    </dgm:pt>
    <dgm:pt modelId="{B10E8195-595D-4CA4-B28C-CC020D6FFC14}" type="sibTrans" cxnId="{239F490C-A3D9-4128-8960-2A1E88F99BB2}">
      <dgm:prSet/>
      <dgm:spPr/>
      <dgm:t>
        <a:bodyPr/>
        <a:lstStyle/>
        <a:p>
          <a:endParaRPr lang="el-GR"/>
        </a:p>
      </dgm:t>
    </dgm:pt>
    <dgm:pt modelId="{FF849119-4552-4A08-8E6F-FAE1B10D41D7}">
      <dgm:prSet custT="1"/>
      <dgm:spPr>
        <a:solidFill>
          <a:srgbClr val="00B0F0"/>
        </a:solidFill>
      </dgm:spPr>
      <dgm:t>
        <a:bodyPr/>
        <a:lstStyle/>
        <a:p>
          <a:r>
            <a:rPr lang="en-GB" sz="1400" b="1" dirty="0">
              <a:solidFill>
                <a:schemeClr val="tx1"/>
              </a:solidFill>
            </a:rPr>
            <a:t>Ensuring physical &amp; mental well-being at all stages of life for present and future generations</a:t>
          </a:r>
          <a:r>
            <a:rPr lang="el-GR" sz="1400" b="1" dirty="0">
              <a:solidFill>
                <a:schemeClr val="tx1"/>
              </a:solidFill>
            </a:rPr>
            <a:t> </a:t>
          </a:r>
          <a:endParaRPr lang="el-GR" sz="1400" b="1" dirty="0">
            <a:solidFill>
              <a:schemeClr val="tx1"/>
            </a:solidFill>
            <a:latin typeface="+mn-lt"/>
          </a:endParaRPr>
        </a:p>
      </dgm:t>
    </dgm:pt>
    <dgm:pt modelId="{2BB1A8E7-6AC7-4421-A987-4B1547627B1B}" type="parTrans" cxnId="{FDE8B0FD-F361-4122-BCB3-E06E55152856}">
      <dgm:prSet/>
      <dgm:spPr>
        <a:solidFill>
          <a:srgbClr val="00B0F0"/>
        </a:solidFill>
      </dgm:spPr>
      <dgm:t>
        <a:bodyPr/>
        <a:lstStyle/>
        <a:p>
          <a:endParaRPr lang="el-GR"/>
        </a:p>
      </dgm:t>
    </dgm:pt>
    <dgm:pt modelId="{4153E054-59AF-4833-ADD9-5E51842F5465}" type="sibTrans" cxnId="{FDE8B0FD-F361-4122-BCB3-E06E55152856}">
      <dgm:prSet/>
      <dgm:spPr/>
      <dgm:t>
        <a:bodyPr/>
        <a:lstStyle/>
        <a:p>
          <a:endParaRPr lang="el-GR"/>
        </a:p>
      </dgm:t>
    </dgm:pt>
    <dgm:pt modelId="{8FDAB67B-3A31-462A-AD8B-FEC3028D7BB4}">
      <dgm:prSet/>
      <dgm:spPr/>
      <dgm:t>
        <a:bodyPr/>
        <a:lstStyle/>
        <a:p>
          <a:endParaRPr lang="el-GR" sz="1300" b="1" dirty="0">
            <a:solidFill>
              <a:schemeClr val="tx1"/>
            </a:solidFill>
            <a:latin typeface="+mn-lt"/>
          </a:endParaRPr>
        </a:p>
      </dgm:t>
    </dgm:pt>
    <dgm:pt modelId="{09384D17-B88C-4DD6-9582-9AB1A8F894C1}" type="parTrans" cxnId="{A37D8407-CA5C-4927-A4C3-87C4EDCC1E3F}">
      <dgm:prSet/>
      <dgm:spPr/>
      <dgm:t>
        <a:bodyPr/>
        <a:lstStyle/>
        <a:p>
          <a:endParaRPr lang="el-GR"/>
        </a:p>
      </dgm:t>
    </dgm:pt>
    <dgm:pt modelId="{86971FB3-9B9F-4CBD-847F-BD4A0A0D043D}" type="sibTrans" cxnId="{A37D8407-CA5C-4927-A4C3-87C4EDCC1E3F}">
      <dgm:prSet/>
      <dgm:spPr/>
      <dgm:t>
        <a:bodyPr/>
        <a:lstStyle/>
        <a:p>
          <a:endParaRPr lang="el-GR"/>
        </a:p>
      </dgm:t>
    </dgm:pt>
    <dgm:pt modelId="{3FB73092-1979-4DC9-A8C6-07DAF413C2B2}">
      <dgm:prSet/>
      <dgm:spPr/>
      <dgm:t>
        <a:bodyPr/>
        <a:lstStyle/>
        <a:p>
          <a:endParaRPr lang="el-GR" b="1" dirty="0">
            <a:solidFill>
              <a:schemeClr val="tx1"/>
            </a:solidFill>
          </a:endParaRPr>
        </a:p>
      </dgm:t>
    </dgm:pt>
    <dgm:pt modelId="{B17FECD1-FDEC-41E7-9519-12E79B416E7B}" type="parTrans" cxnId="{5FC9C735-EC6A-4AA2-8C2B-790A9A9E446C}">
      <dgm:prSet/>
      <dgm:spPr/>
      <dgm:t>
        <a:bodyPr/>
        <a:lstStyle/>
        <a:p>
          <a:endParaRPr lang="el-GR"/>
        </a:p>
      </dgm:t>
    </dgm:pt>
    <dgm:pt modelId="{4CC8B353-9DF6-46B9-9CA9-69F33323EBF5}" type="sibTrans" cxnId="{5FC9C735-EC6A-4AA2-8C2B-790A9A9E446C}">
      <dgm:prSet/>
      <dgm:spPr/>
      <dgm:t>
        <a:bodyPr/>
        <a:lstStyle/>
        <a:p>
          <a:endParaRPr lang="el-GR"/>
        </a:p>
      </dgm:t>
    </dgm:pt>
    <dgm:pt modelId="{305348A9-333B-409B-BCFD-078C48C2C8FD}">
      <dgm:prSet custT="1"/>
      <dgm:spPr>
        <a:solidFill>
          <a:srgbClr val="9966FF"/>
        </a:solidFill>
      </dgm:spPr>
      <dgm:t>
        <a:bodyPr/>
        <a:lstStyle/>
        <a:p>
          <a:r>
            <a:rPr lang="en-GB" sz="1400" b="1" dirty="0">
              <a:solidFill>
                <a:schemeClr val="tx1"/>
              </a:solidFill>
            </a:rPr>
            <a:t>Achieving everyone’s optimal growth</a:t>
          </a:r>
          <a:endParaRPr lang="el-GR" sz="1400" b="1" dirty="0">
            <a:solidFill>
              <a:schemeClr val="tx1"/>
            </a:solidFill>
            <a:latin typeface="+mn-lt"/>
          </a:endParaRPr>
        </a:p>
      </dgm:t>
    </dgm:pt>
    <dgm:pt modelId="{B4966015-1647-46EA-8F16-36477CD4A26B}" type="parTrans" cxnId="{BDF9F6F7-7900-4705-BAFB-7C97E259925B}">
      <dgm:prSet/>
      <dgm:spPr>
        <a:solidFill>
          <a:srgbClr val="9966FF"/>
        </a:solidFill>
      </dgm:spPr>
      <dgm:t>
        <a:bodyPr/>
        <a:lstStyle/>
        <a:p>
          <a:endParaRPr lang="el-GR"/>
        </a:p>
      </dgm:t>
    </dgm:pt>
    <dgm:pt modelId="{F0E2BA67-58F0-41E1-B68B-42EB4F3413F0}" type="sibTrans" cxnId="{BDF9F6F7-7900-4705-BAFB-7C97E259925B}">
      <dgm:prSet/>
      <dgm:spPr/>
      <dgm:t>
        <a:bodyPr/>
        <a:lstStyle/>
        <a:p>
          <a:endParaRPr lang="el-GR"/>
        </a:p>
      </dgm:t>
    </dgm:pt>
    <dgm:pt modelId="{A33225E4-8A77-427D-8DDC-813E4D9B80A7}">
      <dgm:prSet custT="1"/>
      <dgm:spPr>
        <a:solidFill>
          <a:srgbClr val="00B0F0"/>
        </a:solidFill>
      </dgm:spPr>
      <dgm:t>
        <a:bodyPr/>
        <a:lstStyle/>
        <a:p>
          <a:r>
            <a:rPr lang="en-GB" sz="1400" b="1" dirty="0">
              <a:solidFill>
                <a:schemeClr val="tx1"/>
              </a:solidFill>
            </a:rPr>
            <a:t>Reducing the prevalence of diet-related diseases</a:t>
          </a:r>
          <a:r>
            <a:rPr lang="el-GR" sz="1400" b="1" dirty="0">
              <a:solidFill>
                <a:schemeClr val="tx1"/>
              </a:solidFill>
            </a:rPr>
            <a:t> </a:t>
          </a:r>
          <a:endParaRPr lang="en-US" sz="1400" b="1" dirty="0">
            <a:solidFill>
              <a:schemeClr val="tx1"/>
            </a:solidFill>
            <a:latin typeface="+mn-lt"/>
          </a:endParaRPr>
        </a:p>
      </dgm:t>
    </dgm:pt>
    <dgm:pt modelId="{A639D8D2-DE5F-4571-8946-F545F8CB65F0}" type="parTrans" cxnId="{8F90D7CA-49D5-4DF4-9D7A-C4705C8B6735}">
      <dgm:prSet/>
      <dgm:spPr>
        <a:solidFill>
          <a:srgbClr val="00B0F0"/>
        </a:solidFill>
      </dgm:spPr>
      <dgm:t>
        <a:bodyPr/>
        <a:lstStyle/>
        <a:p>
          <a:endParaRPr lang="en-US"/>
        </a:p>
      </dgm:t>
    </dgm:pt>
    <dgm:pt modelId="{C28C0993-ACFD-4613-B379-6B7CC4586373}" type="sibTrans" cxnId="{8F90D7CA-49D5-4DF4-9D7A-C4705C8B6735}">
      <dgm:prSet/>
      <dgm:spPr/>
      <dgm:t>
        <a:bodyPr/>
        <a:lstStyle/>
        <a:p>
          <a:endParaRPr lang="en-US"/>
        </a:p>
      </dgm:t>
    </dgm:pt>
    <dgm:pt modelId="{B3F448C0-7B68-4F09-B213-662CD5DEF89A}">
      <dgm:prSet custT="1"/>
      <dgm:spPr>
        <a:solidFill>
          <a:srgbClr val="D8FF69"/>
        </a:solidFill>
      </dgm:spPr>
      <dgm:t>
        <a:bodyPr/>
        <a:lstStyle/>
        <a:p>
          <a:r>
            <a:rPr lang="en-GB" sz="1400" b="1" dirty="0">
              <a:solidFill>
                <a:schemeClr val="tx1"/>
              </a:solidFill>
            </a:rPr>
            <a:t>Support and conservation of biodiversity</a:t>
          </a:r>
          <a:endParaRPr lang="en-US" sz="1400" b="1" dirty="0">
            <a:solidFill>
              <a:schemeClr val="tx1"/>
            </a:solidFill>
            <a:latin typeface="+mn-lt"/>
          </a:endParaRPr>
        </a:p>
      </dgm:t>
    </dgm:pt>
    <dgm:pt modelId="{BC43C1A7-7E30-4883-890F-BDCF59C235DE}" type="parTrans" cxnId="{703F7799-9CD0-47C4-B3BF-DCFE24E85FB9}">
      <dgm:prSet/>
      <dgm:spPr>
        <a:solidFill>
          <a:srgbClr val="D8FF69"/>
        </a:solidFill>
      </dgm:spPr>
      <dgm:t>
        <a:bodyPr/>
        <a:lstStyle/>
        <a:p>
          <a:endParaRPr lang="en-US"/>
        </a:p>
      </dgm:t>
    </dgm:pt>
    <dgm:pt modelId="{91BF8AD5-338A-4623-8EAC-FD6F246BE03D}" type="sibTrans" cxnId="{703F7799-9CD0-47C4-B3BF-DCFE24E85FB9}">
      <dgm:prSet/>
      <dgm:spPr/>
      <dgm:t>
        <a:bodyPr/>
        <a:lstStyle/>
        <a:p>
          <a:endParaRPr lang="en-US"/>
        </a:p>
      </dgm:t>
    </dgm:pt>
    <dgm:pt modelId="{B465759D-6412-44AC-B65C-6E3DCAC488F5}">
      <dgm:prSet phldrT="[Κείμενο]" custT="1"/>
      <dgm:spPr>
        <a:blipFill dpi="0" rotWithShape="0">
          <a:blip xmlns:r="http://schemas.openxmlformats.org/officeDocument/2006/relationships" r:embed="rId1">
            <a:alphaModFix amt="74000"/>
          </a:blip>
          <a:srcRect/>
          <a:stretch>
            <a:fillRect/>
          </a:stretch>
        </a:blipFill>
      </dgm:spPr>
      <dgm:t>
        <a:bodyPr/>
        <a:lstStyle/>
        <a:p>
          <a:r>
            <a:rPr lang="en-GB" sz="1500" b="1" dirty="0">
              <a:solidFill>
                <a:schemeClr val="tx1"/>
              </a:solidFill>
            </a:rPr>
            <a:t>According to the Food and Agriculture Organization of the United Nations (FAO), the goals of sustainable food systems are:</a:t>
          </a:r>
          <a:r>
            <a:rPr lang="el-GR" sz="1500" b="1" dirty="0">
              <a:solidFill>
                <a:schemeClr val="tx1"/>
              </a:solidFill>
            </a:rPr>
            <a:t> </a:t>
          </a:r>
          <a:endParaRPr lang="el-GR" sz="1500" b="1" dirty="0">
            <a:solidFill>
              <a:schemeClr val="tx1"/>
            </a:solidFill>
            <a:latin typeface="+mn-lt"/>
          </a:endParaRPr>
        </a:p>
      </dgm:t>
    </dgm:pt>
    <dgm:pt modelId="{EC9A4F71-88E1-4536-B233-AEF81976A1E3}" type="sibTrans" cxnId="{AEEFCF4D-3E42-47AF-B9C0-A89355F45527}">
      <dgm:prSet/>
      <dgm:spPr/>
      <dgm:t>
        <a:bodyPr/>
        <a:lstStyle/>
        <a:p>
          <a:endParaRPr lang="el-GR"/>
        </a:p>
      </dgm:t>
    </dgm:pt>
    <dgm:pt modelId="{B9C39977-CA1E-43BE-87B7-D81C306DAE3D}" type="parTrans" cxnId="{AEEFCF4D-3E42-47AF-B9C0-A89355F45527}">
      <dgm:prSet/>
      <dgm:spPr/>
      <dgm:t>
        <a:bodyPr/>
        <a:lstStyle/>
        <a:p>
          <a:endParaRPr lang="el-GR"/>
        </a:p>
      </dgm:t>
    </dgm:pt>
    <dgm:pt modelId="{0968439B-A7D5-4237-88F2-345E618D0338}" type="pres">
      <dgm:prSet presAssocID="{14A87701-D423-4E3C-AE28-4751275FE1D9}" presName="cycle" presStyleCnt="0">
        <dgm:presLayoutVars>
          <dgm:chMax val="1"/>
          <dgm:dir/>
          <dgm:animLvl val="ctr"/>
          <dgm:resizeHandles val="exact"/>
        </dgm:presLayoutVars>
      </dgm:prSet>
      <dgm:spPr/>
    </dgm:pt>
    <dgm:pt modelId="{4C58503E-A62D-415D-A69C-878399AF578D}" type="pres">
      <dgm:prSet presAssocID="{B465759D-6412-44AC-B65C-6E3DCAC488F5}" presName="centerShape" presStyleLbl="node0" presStyleIdx="0" presStyleCnt="1" custScaleX="166983"/>
      <dgm:spPr/>
    </dgm:pt>
    <dgm:pt modelId="{5AE4C2A1-F480-45B0-933C-CF5AAF299D85}" type="pres">
      <dgm:prSet presAssocID="{FF53DCEC-AD5E-49BF-BB65-EDD69493C103}" presName="parTrans" presStyleLbl="bgSibTrans2D1" presStyleIdx="0" presStyleCnt="5"/>
      <dgm:spPr/>
    </dgm:pt>
    <dgm:pt modelId="{31DC4EDF-3FDC-460E-BCF0-4411DF334416}" type="pres">
      <dgm:prSet presAssocID="{EEF33A2C-7EA7-4C0A-97FD-E16991A6A940}" presName="node" presStyleLbl="node1" presStyleIdx="0" presStyleCnt="5">
        <dgm:presLayoutVars>
          <dgm:bulletEnabled val="1"/>
        </dgm:presLayoutVars>
      </dgm:prSet>
      <dgm:spPr/>
    </dgm:pt>
    <dgm:pt modelId="{1C01907E-0826-470D-BBD3-E1C909C35ABF}" type="pres">
      <dgm:prSet presAssocID="{2BB1A8E7-6AC7-4421-A987-4B1547627B1B}" presName="parTrans" presStyleLbl="bgSibTrans2D1" presStyleIdx="1" presStyleCnt="5"/>
      <dgm:spPr/>
    </dgm:pt>
    <dgm:pt modelId="{AB30FA7A-BF6A-4EFE-85D1-CC1C88C44653}" type="pres">
      <dgm:prSet presAssocID="{FF849119-4552-4A08-8E6F-FAE1B10D41D7}" presName="node" presStyleLbl="node1" presStyleIdx="1" presStyleCnt="5">
        <dgm:presLayoutVars>
          <dgm:bulletEnabled val="1"/>
        </dgm:presLayoutVars>
      </dgm:prSet>
      <dgm:spPr/>
    </dgm:pt>
    <dgm:pt modelId="{00DC0794-6F83-45BC-90EB-90ACA51DB18A}" type="pres">
      <dgm:prSet presAssocID="{B4966015-1647-46EA-8F16-36477CD4A26B}" presName="parTrans" presStyleLbl="bgSibTrans2D1" presStyleIdx="2" presStyleCnt="5"/>
      <dgm:spPr/>
    </dgm:pt>
    <dgm:pt modelId="{914BF399-5746-48EB-A773-7FAD83A0649E}" type="pres">
      <dgm:prSet presAssocID="{305348A9-333B-409B-BCFD-078C48C2C8FD}" presName="node" presStyleLbl="node1" presStyleIdx="2" presStyleCnt="5">
        <dgm:presLayoutVars>
          <dgm:bulletEnabled val="1"/>
        </dgm:presLayoutVars>
      </dgm:prSet>
      <dgm:spPr/>
    </dgm:pt>
    <dgm:pt modelId="{835F2A2D-39D4-472F-A97E-D91DD786B60C}" type="pres">
      <dgm:prSet presAssocID="{A639D8D2-DE5F-4571-8946-F545F8CB65F0}" presName="parTrans" presStyleLbl="bgSibTrans2D1" presStyleIdx="3" presStyleCnt="5"/>
      <dgm:spPr/>
    </dgm:pt>
    <dgm:pt modelId="{6ACA9AEF-AA6B-4FDC-AB26-D24DE064B499}" type="pres">
      <dgm:prSet presAssocID="{A33225E4-8A77-427D-8DDC-813E4D9B80A7}" presName="node" presStyleLbl="node1" presStyleIdx="3" presStyleCnt="5">
        <dgm:presLayoutVars>
          <dgm:bulletEnabled val="1"/>
        </dgm:presLayoutVars>
      </dgm:prSet>
      <dgm:spPr/>
    </dgm:pt>
    <dgm:pt modelId="{F72D4109-2DC7-461F-B6F8-D825B339E0E7}" type="pres">
      <dgm:prSet presAssocID="{BC43C1A7-7E30-4883-890F-BDCF59C235DE}" presName="parTrans" presStyleLbl="bgSibTrans2D1" presStyleIdx="4" presStyleCnt="5"/>
      <dgm:spPr/>
    </dgm:pt>
    <dgm:pt modelId="{BC31194F-A1CB-484E-A03F-F2F7AC99E326}" type="pres">
      <dgm:prSet presAssocID="{B3F448C0-7B68-4F09-B213-662CD5DEF89A}" presName="node" presStyleLbl="node1" presStyleIdx="4" presStyleCnt="5">
        <dgm:presLayoutVars>
          <dgm:bulletEnabled val="1"/>
        </dgm:presLayoutVars>
      </dgm:prSet>
      <dgm:spPr/>
    </dgm:pt>
  </dgm:ptLst>
  <dgm:cxnLst>
    <dgm:cxn modelId="{A37D8407-CA5C-4927-A4C3-87C4EDCC1E3F}" srcId="{14A87701-D423-4E3C-AE28-4751275FE1D9}" destId="{8FDAB67B-3A31-462A-AD8B-FEC3028D7BB4}" srcOrd="1" destOrd="0" parTransId="{09384D17-B88C-4DD6-9582-9AB1A8F894C1}" sibTransId="{86971FB3-9B9F-4CBD-847F-BD4A0A0D043D}"/>
    <dgm:cxn modelId="{239F490C-A3D9-4128-8960-2A1E88F99BB2}" srcId="{B465759D-6412-44AC-B65C-6E3DCAC488F5}" destId="{EEF33A2C-7EA7-4C0A-97FD-E16991A6A940}" srcOrd="0" destOrd="0" parTransId="{FF53DCEC-AD5E-49BF-BB65-EDD69493C103}" sibTransId="{B10E8195-595D-4CA4-B28C-CC020D6FFC14}"/>
    <dgm:cxn modelId="{20BFEE13-4F5A-4BE7-A26B-DBA39459B659}" type="presOf" srcId="{B4966015-1647-46EA-8F16-36477CD4A26B}" destId="{00DC0794-6F83-45BC-90EB-90ACA51DB18A}" srcOrd="0" destOrd="0" presId="urn:microsoft.com/office/officeart/2005/8/layout/radial4"/>
    <dgm:cxn modelId="{FF13DF14-2ACD-4A65-8EA1-CB2E8F540F99}" type="presOf" srcId="{A639D8D2-DE5F-4571-8946-F545F8CB65F0}" destId="{835F2A2D-39D4-472F-A97E-D91DD786B60C}" srcOrd="0" destOrd="0" presId="urn:microsoft.com/office/officeart/2005/8/layout/radial4"/>
    <dgm:cxn modelId="{AC279A1A-1753-4CD6-8465-04ABF177851A}" type="presOf" srcId="{FF53DCEC-AD5E-49BF-BB65-EDD69493C103}" destId="{5AE4C2A1-F480-45B0-933C-CF5AAF299D85}" srcOrd="0" destOrd="0" presId="urn:microsoft.com/office/officeart/2005/8/layout/radial4"/>
    <dgm:cxn modelId="{1F70241B-A9B9-43C4-A98F-5B24D9F32E62}" type="presOf" srcId="{FF849119-4552-4A08-8E6F-FAE1B10D41D7}" destId="{AB30FA7A-BF6A-4EFE-85D1-CC1C88C44653}" srcOrd="0" destOrd="0" presId="urn:microsoft.com/office/officeart/2005/8/layout/radial4"/>
    <dgm:cxn modelId="{3949BE27-1F82-4664-A3F5-5A69E80F77B5}" type="presOf" srcId="{B465759D-6412-44AC-B65C-6E3DCAC488F5}" destId="{4C58503E-A62D-415D-A69C-878399AF578D}" srcOrd="0" destOrd="0" presId="urn:microsoft.com/office/officeart/2005/8/layout/radial4"/>
    <dgm:cxn modelId="{5FC9C735-EC6A-4AA2-8C2B-790A9A9E446C}" srcId="{8FDAB67B-3A31-462A-AD8B-FEC3028D7BB4}" destId="{3FB73092-1979-4DC9-A8C6-07DAF413C2B2}" srcOrd="0" destOrd="0" parTransId="{B17FECD1-FDEC-41E7-9519-12E79B416E7B}" sibTransId="{4CC8B353-9DF6-46B9-9CA9-69F33323EBF5}"/>
    <dgm:cxn modelId="{E553F961-C2B6-46D3-812B-0EE2FF6D8A78}" type="presOf" srcId="{14A87701-D423-4E3C-AE28-4751275FE1D9}" destId="{0968439B-A7D5-4237-88F2-345E618D0338}" srcOrd="0" destOrd="0" presId="urn:microsoft.com/office/officeart/2005/8/layout/radial4"/>
    <dgm:cxn modelId="{7D8EE562-EDC3-4E18-BD33-5D14C501AFF2}" type="presOf" srcId="{305348A9-333B-409B-BCFD-078C48C2C8FD}" destId="{914BF399-5746-48EB-A773-7FAD83A0649E}" srcOrd="0" destOrd="0" presId="urn:microsoft.com/office/officeart/2005/8/layout/radial4"/>
    <dgm:cxn modelId="{AF308F4C-EE66-453E-ABDA-67695387DB35}" type="presOf" srcId="{A33225E4-8A77-427D-8DDC-813E4D9B80A7}" destId="{6ACA9AEF-AA6B-4FDC-AB26-D24DE064B499}" srcOrd="0" destOrd="0" presId="urn:microsoft.com/office/officeart/2005/8/layout/radial4"/>
    <dgm:cxn modelId="{AEEFCF4D-3E42-47AF-B9C0-A89355F45527}" srcId="{14A87701-D423-4E3C-AE28-4751275FE1D9}" destId="{B465759D-6412-44AC-B65C-6E3DCAC488F5}" srcOrd="0" destOrd="0" parTransId="{B9C39977-CA1E-43BE-87B7-D81C306DAE3D}" sibTransId="{EC9A4F71-88E1-4536-B233-AEF81976A1E3}"/>
    <dgm:cxn modelId="{958B7576-D125-4A8E-987E-54346CA747C8}" type="presOf" srcId="{2BB1A8E7-6AC7-4421-A987-4B1547627B1B}" destId="{1C01907E-0826-470D-BBD3-E1C909C35ABF}" srcOrd="0" destOrd="0" presId="urn:microsoft.com/office/officeart/2005/8/layout/radial4"/>
    <dgm:cxn modelId="{030BEC8D-B521-4F8E-BC4E-19D1796D744B}" type="presOf" srcId="{EEF33A2C-7EA7-4C0A-97FD-E16991A6A940}" destId="{31DC4EDF-3FDC-460E-BCF0-4411DF334416}" srcOrd="0" destOrd="0" presId="urn:microsoft.com/office/officeart/2005/8/layout/radial4"/>
    <dgm:cxn modelId="{703F7799-9CD0-47C4-B3BF-DCFE24E85FB9}" srcId="{B465759D-6412-44AC-B65C-6E3DCAC488F5}" destId="{B3F448C0-7B68-4F09-B213-662CD5DEF89A}" srcOrd="4" destOrd="0" parTransId="{BC43C1A7-7E30-4883-890F-BDCF59C235DE}" sibTransId="{91BF8AD5-338A-4623-8EAC-FD6F246BE03D}"/>
    <dgm:cxn modelId="{95AB259B-A336-4BB5-9271-ED8118943BEB}" type="presOf" srcId="{BC43C1A7-7E30-4883-890F-BDCF59C235DE}" destId="{F72D4109-2DC7-461F-B6F8-D825B339E0E7}" srcOrd="0" destOrd="0" presId="urn:microsoft.com/office/officeart/2005/8/layout/radial4"/>
    <dgm:cxn modelId="{110797A1-7957-4EA4-80D3-4C26BB18BADC}" type="presOf" srcId="{B3F448C0-7B68-4F09-B213-662CD5DEF89A}" destId="{BC31194F-A1CB-484E-A03F-F2F7AC99E326}" srcOrd="0" destOrd="0" presId="urn:microsoft.com/office/officeart/2005/8/layout/radial4"/>
    <dgm:cxn modelId="{8F90D7CA-49D5-4DF4-9D7A-C4705C8B6735}" srcId="{B465759D-6412-44AC-B65C-6E3DCAC488F5}" destId="{A33225E4-8A77-427D-8DDC-813E4D9B80A7}" srcOrd="3" destOrd="0" parTransId="{A639D8D2-DE5F-4571-8946-F545F8CB65F0}" sibTransId="{C28C0993-ACFD-4613-B379-6B7CC4586373}"/>
    <dgm:cxn modelId="{BDF9F6F7-7900-4705-BAFB-7C97E259925B}" srcId="{B465759D-6412-44AC-B65C-6E3DCAC488F5}" destId="{305348A9-333B-409B-BCFD-078C48C2C8FD}" srcOrd="2" destOrd="0" parTransId="{B4966015-1647-46EA-8F16-36477CD4A26B}" sibTransId="{F0E2BA67-58F0-41E1-B68B-42EB4F3413F0}"/>
    <dgm:cxn modelId="{FDE8B0FD-F361-4122-BCB3-E06E55152856}" srcId="{B465759D-6412-44AC-B65C-6E3DCAC488F5}" destId="{FF849119-4552-4A08-8E6F-FAE1B10D41D7}" srcOrd="1" destOrd="0" parTransId="{2BB1A8E7-6AC7-4421-A987-4B1547627B1B}" sibTransId="{4153E054-59AF-4833-ADD9-5E51842F5465}"/>
    <dgm:cxn modelId="{6E944F32-FBB8-4616-857F-FD328B9269C7}" type="presParOf" srcId="{0968439B-A7D5-4237-88F2-345E618D0338}" destId="{4C58503E-A62D-415D-A69C-878399AF578D}" srcOrd="0" destOrd="0" presId="urn:microsoft.com/office/officeart/2005/8/layout/radial4"/>
    <dgm:cxn modelId="{E9BC7873-E908-4E14-B69B-B3F71AF5670F}" type="presParOf" srcId="{0968439B-A7D5-4237-88F2-345E618D0338}" destId="{5AE4C2A1-F480-45B0-933C-CF5AAF299D85}" srcOrd="1" destOrd="0" presId="urn:microsoft.com/office/officeart/2005/8/layout/radial4"/>
    <dgm:cxn modelId="{F5ED63FC-08AB-4176-9B50-01E4D6BDB538}" type="presParOf" srcId="{0968439B-A7D5-4237-88F2-345E618D0338}" destId="{31DC4EDF-3FDC-460E-BCF0-4411DF334416}" srcOrd="2" destOrd="0" presId="urn:microsoft.com/office/officeart/2005/8/layout/radial4"/>
    <dgm:cxn modelId="{5E8E454A-1583-4946-B75E-874642933BEE}" type="presParOf" srcId="{0968439B-A7D5-4237-88F2-345E618D0338}" destId="{1C01907E-0826-470D-BBD3-E1C909C35ABF}" srcOrd="3" destOrd="0" presId="urn:microsoft.com/office/officeart/2005/8/layout/radial4"/>
    <dgm:cxn modelId="{91225430-20D9-41B1-BC6C-DB6334403F41}" type="presParOf" srcId="{0968439B-A7D5-4237-88F2-345E618D0338}" destId="{AB30FA7A-BF6A-4EFE-85D1-CC1C88C44653}" srcOrd="4" destOrd="0" presId="urn:microsoft.com/office/officeart/2005/8/layout/radial4"/>
    <dgm:cxn modelId="{6C4C6EFB-6BF8-4DE5-83D9-9F55F39C0A39}" type="presParOf" srcId="{0968439B-A7D5-4237-88F2-345E618D0338}" destId="{00DC0794-6F83-45BC-90EB-90ACA51DB18A}" srcOrd="5" destOrd="0" presId="urn:microsoft.com/office/officeart/2005/8/layout/radial4"/>
    <dgm:cxn modelId="{5D01F4FE-B8D3-4C18-96B4-5866091CECF2}" type="presParOf" srcId="{0968439B-A7D5-4237-88F2-345E618D0338}" destId="{914BF399-5746-48EB-A773-7FAD83A0649E}" srcOrd="6" destOrd="0" presId="urn:microsoft.com/office/officeart/2005/8/layout/radial4"/>
    <dgm:cxn modelId="{4DFA1E2E-5FCF-48CA-82DC-51E5424F5F51}" type="presParOf" srcId="{0968439B-A7D5-4237-88F2-345E618D0338}" destId="{835F2A2D-39D4-472F-A97E-D91DD786B60C}" srcOrd="7" destOrd="0" presId="urn:microsoft.com/office/officeart/2005/8/layout/radial4"/>
    <dgm:cxn modelId="{F85C50A9-89E7-4174-A198-6A76A3460D19}" type="presParOf" srcId="{0968439B-A7D5-4237-88F2-345E618D0338}" destId="{6ACA9AEF-AA6B-4FDC-AB26-D24DE064B499}" srcOrd="8" destOrd="0" presId="urn:microsoft.com/office/officeart/2005/8/layout/radial4"/>
    <dgm:cxn modelId="{723007D4-50C2-4BAE-83BF-40CE30442C73}" type="presParOf" srcId="{0968439B-A7D5-4237-88F2-345E618D0338}" destId="{F72D4109-2DC7-461F-B6F8-D825B339E0E7}" srcOrd="9" destOrd="0" presId="urn:microsoft.com/office/officeart/2005/8/layout/radial4"/>
    <dgm:cxn modelId="{618B42FC-61CF-4072-A39F-8115CFA427CC}" type="presParOf" srcId="{0968439B-A7D5-4237-88F2-345E618D0338}" destId="{BC31194F-A1CB-484E-A03F-F2F7AC99E326}" srcOrd="10"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pt>
    <dgm:pt modelId="{F0E8B295-B6C6-4477-AD44-96F905DDBB4A}">
      <dgm:prSet phldrT="[Κείμενο]" custT="1"/>
      <dgm:spPr>
        <a:solidFill>
          <a:srgbClr val="CC66FF"/>
        </a:solidFill>
      </dgm:spPr>
      <dgm:t>
        <a:bodyPr/>
        <a:lstStyle/>
        <a:p>
          <a:r>
            <a:rPr lang="en-GB" sz="1200" b="1" dirty="0">
              <a:solidFill>
                <a:schemeClr val="tx1"/>
              </a:solidFill>
            </a:rPr>
            <a:t>The environmental impact of food production is not negligible.
It is estimated that food production and waste account for 1/3 of the man-made greenhouse gases (GHG)  released worldwide.</a:t>
          </a:r>
          <a:endParaRPr lang="el-GR" sz="1200" b="1" dirty="0">
            <a:solidFill>
              <a:schemeClr val="tx1"/>
            </a:solidFill>
          </a:endParaRPr>
        </a:p>
      </dgm:t>
    </dgm:pt>
    <dgm:pt modelId="{8096AE20-DC35-4F0A-B61A-B89B38907BA4}" type="parTrans" cxnId="{8E3CBF71-637C-49E4-8CD6-DBA4FA26EC70}">
      <dgm:prSet/>
      <dgm:spPr/>
      <dgm:t>
        <a:bodyPr/>
        <a:lstStyle/>
        <a:p>
          <a:endParaRPr lang="el-GR"/>
        </a:p>
      </dgm:t>
    </dgm:pt>
    <dgm:pt modelId="{9ED94B21-8760-44B5-B7DC-B58301AAFADA}" type="sibTrans" cxnId="{8E3CBF71-637C-49E4-8CD6-DBA4FA26EC70}">
      <dgm:prSet/>
      <dgm:spPr/>
      <dgm:t>
        <a:bodyPr/>
        <a:lstStyle/>
        <a:p>
          <a:endParaRPr lang="el-GR"/>
        </a:p>
      </dgm:t>
    </dgm:pt>
    <dgm:pt modelId="{4B3E93E7-8DC7-463D-A182-71F6ADEE730E}">
      <dgm:prSet phldrT="[Κείμενο]" custT="1"/>
      <dgm:spPr>
        <a:solidFill>
          <a:srgbClr val="CCFF33"/>
        </a:solidFill>
      </dgm:spPr>
      <dgm:t>
        <a:bodyPr/>
        <a:lstStyle/>
        <a:p>
          <a:r>
            <a:rPr lang="el-GR" sz="1200" b="1" dirty="0">
              <a:solidFill>
                <a:schemeClr val="tx1"/>
              </a:solidFill>
            </a:rPr>
            <a:t>→</a:t>
          </a:r>
          <a:r>
            <a:rPr lang="en-US" sz="1200" b="1" dirty="0">
              <a:solidFill>
                <a:schemeClr val="tx1"/>
              </a:solidFill>
            </a:rPr>
            <a:t> F</a:t>
          </a:r>
          <a:r>
            <a:rPr lang="en-GB" sz="1200" b="1" dirty="0" err="1">
              <a:solidFill>
                <a:schemeClr val="tx1"/>
              </a:solidFill>
            </a:rPr>
            <a:t>isheries</a:t>
          </a:r>
          <a:r>
            <a:rPr lang="en-GB" sz="1200" b="1" dirty="0">
              <a:solidFill>
                <a:schemeClr val="tx1"/>
              </a:solidFill>
            </a:rPr>
            <a:t>, agriculture and livestock together generate 1/4 of GHG emissions, while using about 70% of the resources of fresh, running water, much energy and land.</a:t>
          </a:r>
          <a:r>
            <a:rPr lang="el-GR" sz="1200" b="1" dirty="0">
              <a:solidFill>
                <a:schemeClr val="tx1"/>
              </a:solidFill>
            </a:rPr>
            <a:t> </a:t>
          </a: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09622D34-C1E6-4776-8C78-BCD6980C6402}">
      <dgm:prSet custT="1"/>
      <dgm:spPr>
        <a:solidFill>
          <a:srgbClr val="00CCFF"/>
        </a:solidFill>
      </dgm:spPr>
      <dgm:t>
        <a:bodyPr/>
        <a:lstStyle/>
        <a:p>
          <a:r>
            <a:rPr lang="el-GR" sz="1200" b="1" dirty="0">
              <a:solidFill>
                <a:schemeClr val="tx1"/>
              </a:solidFill>
            </a:rPr>
            <a:t>→</a:t>
          </a:r>
          <a:r>
            <a:rPr lang="en-US" sz="1200" b="1" dirty="0">
              <a:solidFill>
                <a:schemeClr val="tx1"/>
              </a:solidFill>
            </a:rPr>
            <a:t> </a:t>
          </a:r>
          <a:r>
            <a:rPr lang="en-GB" sz="1200" b="1" dirty="0">
              <a:solidFill>
                <a:schemeClr val="tx1"/>
              </a:solidFill>
            </a:rPr>
            <a:t>Securing the planet's resources presupposes significant changes in our diet, leading to the adoption of a greener system (with an emphasis on plant-based foods), reducing food waste, improving the production chain and adopting more environmentally friendly daily practices.</a:t>
          </a:r>
          <a:endParaRPr lang="el-GR" sz="1200" b="1" dirty="0">
            <a:solidFill>
              <a:schemeClr val="tx1"/>
            </a:solidFill>
          </a:endParaRPr>
        </a:p>
      </dgm:t>
    </dgm:pt>
    <dgm:pt modelId="{CA6271C7-1223-4B56-BDE8-E83B2C9F9A54}" type="parTrans" cxnId="{8CB877AF-4F62-4CE2-AC12-03590441F7D3}">
      <dgm:prSet/>
      <dgm:spPr/>
      <dgm:t>
        <a:bodyPr/>
        <a:lstStyle/>
        <a:p>
          <a:endParaRPr lang="el-GR"/>
        </a:p>
      </dgm:t>
    </dgm:pt>
    <dgm:pt modelId="{C4B568A0-A8C8-4B3B-A6BC-2F133C7143F0}" type="sibTrans" cxnId="{8CB877AF-4F62-4CE2-AC12-03590441F7D3}">
      <dgm:prSet/>
      <dgm:spPr/>
      <dgm:t>
        <a:bodyPr/>
        <a:lstStyle/>
        <a:p>
          <a:endParaRPr lang="el-GR"/>
        </a:p>
      </dgm:t>
    </dgm:pt>
    <dgm:pt modelId="{CFEAF69F-B665-4C5F-853A-82AFFC7D7480}">
      <dgm:prSet phldrT="[Κείμενο]" custT="1"/>
      <dgm:spPr>
        <a:solidFill>
          <a:srgbClr val="FF0000"/>
        </a:solidFill>
      </dgm:spPr>
      <dgm:t>
        <a:bodyPr/>
        <a:lstStyle/>
        <a:p>
          <a:r>
            <a:rPr lang="el-GR" sz="1200" b="1" dirty="0">
              <a:solidFill>
                <a:schemeClr val="tx1"/>
              </a:solidFill>
            </a:rPr>
            <a:t>→</a:t>
          </a:r>
          <a:r>
            <a:rPr lang="en-US" sz="1200" b="1" dirty="0">
              <a:solidFill>
                <a:schemeClr val="tx1"/>
              </a:solidFill>
            </a:rPr>
            <a:t> </a:t>
          </a:r>
          <a:r>
            <a:rPr lang="en-GB" sz="1200" b="1" dirty="0">
              <a:solidFill>
                <a:schemeClr val="tx1"/>
              </a:solidFill>
            </a:rPr>
            <a:t>The use of antibiotics, </a:t>
          </a:r>
          <a:r>
            <a:rPr lang="en-GB" sz="1200" b="1" dirty="0" err="1">
              <a:solidFill>
                <a:schemeClr val="tx1"/>
              </a:solidFill>
            </a:rPr>
            <a:t>antiparasitics</a:t>
          </a:r>
          <a:r>
            <a:rPr lang="en-GB" sz="1200" b="1" dirty="0">
              <a:solidFill>
                <a:schemeClr val="tx1"/>
              </a:solidFill>
            </a:rPr>
            <a:t>, fertilizers and other chemicals to improve production also leads to water and soil contamination, biodiversity reduction and soil erosion.</a:t>
          </a:r>
          <a:endParaRPr lang="el-GR" sz="1200" b="1" dirty="0">
            <a:solidFill>
              <a:schemeClr val="tx1"/>
            </a:solidFill>
          </a:endParaRPr>
        </a:p>
      </dgm:t>
    </dgm:pt>
    <dgm:pt modelId="{8AC5DDAE-7A61-49A3-986C-90CD2B8A47E6}" type="sibTrans" cxnId="{B1543A46-2B7B-4F92-BFC5-97427702BF35}">
      <dgm:prSet/>
      <dgm:spPr/>
      <dgm:t>
        <a:bodyPr/>
        <a:lstStyle/>
        <a:p>
          <a:endParaRPr lang="el-GR"/>
        </a:p>
      </dgm:t>
    </dgm:pt>
    <dgm:pt modelId="{FDC07881-52D1-459D-BAAE-6FDA4EC3DB59}" type="parTrans" cxnId="{B1543A46-2B7B-4F92-BFC5-97427702BF35}">
      <dgm:prSet/>
      <dgm:spPr/>
      <dgm:t>
        <a:bodyPr/>
        <a:lstStyle/>
        <a:p>
          <a:endParaRPr lang="el-GR"/>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D480D1E1-C3D3-4019-96F9-63BEE56A6827}" type="pres">
      <dgm:prSet presAssocID="{F0E8B295-B6C6-4477-AD44-96F905DDBB4A}" presName="textNode" presStyleLbl="node1" presStyleIdx="0" presStyleCnt="4">
        <dgm:presLayoutVars>
          <dgm:bulletEnabled val="1"/>
        </dgm:presLayoutVars>
      </dgm:prSet>
      <dgm:spPr/>
    </dgm:pt>
    <dgm:pt modelId="{D687337E-B51B-4107-BA13-A4667B650919}" type="pres">
      <dgm:prSet presAssocID="{9ED94B21-8760-44B5-B7DC-B58301AAFADA}" presName="sibTrans" presStyleCnt="0"/>
      <dgm:spPr/>
    </dgm:pt>
    <dgm:pt modelId="{B3552347-0B06-40FF-9176-A1EAE0ADA9A0}" type="pres">
      <dgm:prSet presAssocID="{4B3E93E7-8DC7-463D-A182-71F6ADEE730E}" presName="textNode" presStyleLbl="node1" presStyleIdx="1" presStyleCnt="4">
        <dgm:presLayoutVars>
          <dgm:bulletEnabled val="1"/>
        </dgm:presLayoutVars>
      </dgm:prSet>
      <dgm:spPr/>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2" presStyleCnt="4">
        <dgm:presLayoutVars>
          <dgm:bulletEnabled val="1"/>
        </dgm:presLayoutVars>
      </dgm:prSet>
      <dgm:spPr/>
    </dgm:pt>
    <dgm:pt modelId="{39DB4F34-8856-4A6C-9CE0-D80F6E528E74}" type="pres">
      <dgm:prSet presAssocID="{8AC5DDAE-7A61-49A3-986C-90CD2B8A47E6}" presName="sibTrans" presStyleCnt="0"/>
      <dgm:spPr/>
    </dgm:pt>
    <dgm:pt modelId="{321C15CB-FC93-44D9-8845-C82954F2037A}" type="pres">
      <dgm:prSet presAssocID="{09622D34-C1E6-4776-8C78-BCD6980C6402}" presName="textNode" presStyleLbl="node1" presStyleIdx="3" presStyleCnt="4">
        <dgm:presLayoutVars>
          <dgm:bulletEnabled val="1"/>
        </dgm:presLayoutVars>
      </dgm:prSet>
      <dgm:spPr/>
    </dgm:pt>
  </dgm:ptLst>
  <dgm:cxnLst>
    <dgm:cxn modelId="{B1543A46-2B7B-4F92-BFC5-97427702BF35}" srcId="{B04613D1-0B0C-4361-919D-6C43E94C3E7B}" destId="{CFEAF69F-B665-4C5F-853A-82AFFC7D7480}" srcOrd="2" destOrd="0" parTransId="{FDC07881-52D1-459D-BAAE-6FDA4EC3DB59}" sibTransId="{8AC5DDAE-7A61-49A3-986C-90CD2B8A47E6}"/>
    <dgm:cxn modelId="{8E3CBF71-637C-49E4-8CD6-DBA4FA26EC70}" srcId="{B04613D1-0B0C-4361-919D-6C43E94C3E7B}" destId="{F0E8B295-B6C6-4477-AD44-96F905DDBB4A}" srcOrd="0" destOrd="0" parTransId="{8096AE20-DC35-4F0A-B61A-B89B38907BA4}" sibTransId="{9ED94B21-8760-44B5-B7DC-B58301AAFADA}"/>
    <dgm:cxn modelId="{18281458-03B7-468F-B3E6-987542DF0FCF}" type="presOf" srcId="{B04613D1-0B0C-4361-919D-6C43E94C3E7B}" destId="{13EF7A24-E651-45C6-895C-E7927400C870}" srcOrd="0" destOrd="0" presId="urn:microsoft.com/office/officeart/2005/8/layout/hProcess9"/>
    <dgm:cxn modelId="{98E39E7A-5A96-40E5-A7F1-071AB015DA41}" type="presOf" srcId="{09622D34-C1E6-4776-8C78-BCD6980C6402}" destId="{321C15CB-FC93-44D9-8845-C82954F2037A}" srcOrd="0" destOrd="0" presId="urn:microsoft.com/office/officeart/2005/8/layout/hProcess9"/>
    <dgm:cxn modelId="{5F353CA1-8C17-4BED-9197-ECC6AD2E5405}" type="presOf" srcId="{4B3E93E7-8DC7-463D-A182-71F6ADEE730E}" destId="{B3552347-0B06-40FF-9176-A1EAE0ADA9A0}" srcOrd="0" destOrd="0" presId="urn:microsoft.com/office/officeart/2005/8/layout/hProcess9"/>
    <dgm:cxn modelId="{8CB877AF-4F62-4CE2-AC12-03590441F7D3}" srcId="{B04613D1-0B0C-4361-919D-6C43E94C3E7B}" destId="{09622D34-C1E6-4776-8C78-BCD6980C6402}" srcOrd="3" destOrd="0" parTransId="{CA6271C7-1223-4B56-BDE8-E83B2C9F9A54}" sibTransId="{C4B568A0-A8C8-4B3B-A6BC-2F133C7143F0}"/>
    <dgm:cxn modelId="{270C13CA-8DCF-43A3-959B-C8AF93FAF408}" srcId="{B04613D1-0B0C-4361-919D-6C43E94C3E7B}" destId="{4B3E93E7-8DC7-463D-A182-71F6ADEE730E}" srcOrd="1" destOrd="0" parTransId="{05F6D1E4-DB76-4D15-88D1-536E3A99AEC4}" sibTransId="{B1E60DE2-59F6-431C-849E-D1821B18378C}"/>
    <dgm:cxn modelId="{21BD65CC-C929-455A-911A-83EDE672AB29}" type="presOf" srcId="{F0E8B295-B6C6-4477-AD44-96F905DDBB4A}" destId="{D480D1E1-C3D3-4019-96F9-63BEE56A6827}" srcOrd="0" destOrd="0" presId="urn:microsoft.com/office/officeart/2005/8/layout/hProcess9"/>
    <dgm:cxn modelId="{E40BC4F6-08E4-477E-A793-0F1DF28CC545}" type="presOf" srcId="{CFEAF69F-B665-4C5F-853A-82AFFC7D7480}" destId="{BB3AC852-D93B-4408-8207-A09F52885948}" srcOrd="0" destOrd="0" presId="urn:microsoft.com/office/officeart/2005/8/layout/hProcess9"/>
    <dgm:cxn modelId="{A8342CC3-005D-4CB3-A21F-36ECEFA28C62}" type="presParOf" srcId="{13EF7A24-E651-45C6-895C-E7927400C870}" destId="{997FC1AA-7F5A-49FD-B0F6-586FFE2F5B92}" srcOrd="0" destOrd="0" presId="urn:microsoft.com/office/officeart/2005/8/layout/hProcess9"/>
    <dgm:cxn modelId="{C7E41CC4-C9EE-42EB-B4CD-AEEC10BB2448}" type="presParOf" srcId="{13EF7A24-E651-45C6-895C-E7927400C870}" destId="{8D6EA01F-43B3-4B43-962B-A9B4A11192A9}" srcOrd="1" destOrd="0" presId="urn:microsoft.com/office/officeart/2005/8/layout/hProcess9"/>
    <dgm:cxn modelId="{49F65BE4-8ED4-4847-AE70-80A8F4D5DC9E}" type="presParOf" srcId="{8D6EA01F-43B3-4B43-962B-A9B4A11192A9}" destId="{D480D1E1-C3D3-4019-96F9-63BEE56A6827}" srcOrd="0" destOrd="0" presId="urn:microsoft.com/office/officeart/2005/8/layout/hProcess9"/>
    <dgm:cxn modelId="{0A486CE6-2E1C-4B3B-A0C4-FFA0AC0C641F}" type="presParOf" srcId="{8D6EA01F-43B3-4B43-962B-A9B4A11192A9}" destId="{D687337E-B51B-4107-BA13-A4667B650919}" srcOrd="1" destOrd="0" presId="urn:microsoft.com/office/officeart/2005/8/layout/hProcess9"/>
    <dgm:cxn modelId="{71AB63C5-556F-48BF-8D2B-B0F49B835913}" type="presParOf" srcId="{8D6EA01F-43B3-4B43-962B-A9B4A11192A9}" destId="{B3552347-0B06-40FF-9176-A1EAE0ADA9A0}" srcOrd="2" destOrd="0" presId="urn:microsoft.com/office/officeart/2005/8/layout/hProcess9"/>
    <dgm:cxn modelId="{DBD76B64-3A2E-4EA2-9AE9-5527A54B4F2C}" type="presParOf" srcId="{8D6EA01F-43B3-4B43-962B-A9B4A11192A9}" destId="{AB5DEEF8-7884-4AE5-B492-7F87B589D50E}" srcOrd="3" destOrd="0" presId="urn:microsoft.com/office/officeart/2005/8/layout/hProcess9"/>
    <dgm:cxn modelId="{15AA3A57-6BAD-4936-98CB-25F83B8A3864}" type="presParOf" srcId="{8D6EA01F-43B3-4B43-962B-A9B4A11192A9}" destId="{BB3AC852-D93B-4408-8207-A09F52885948}" srcOrd="4" destOrd="0" presId="urn:microsoft.com/office/officeart/2005/8/layout/hProcess9"/>
    <dgm:cxn modelId="{49A90E1B-7648-4A05-8FEA-0E92059668C6}" type="presParOf" srcId="{8D6EA01F-43B3-4B43-962B-A9B4A11192A9}" destId="{39DB4F34-8856-4A6C-9CE0-D80F6E528E74}" srcOrd="5" destOrd="0" presId="urn:microsoft.com/office/officeart/2005/8/layout/hProcess9"/>
    <dgm:cxn modelId="{9B77D2BD-8E43-4AA4-93A1-56A64EAA836B}" type="presParOf" srcId="{8D6EA01F-43B3-4B43-962B-A9B4A11192A9}" destId="{321C15CB-FC93-44D9-8845-C82954F2037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E62E1E-5C07-4040-825F-31E20AF6EE8B}"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l-GR"/>
        </a:p>
      </dgm:t>
    </dgm:pt>
    <dgm:pt modelId="{3DBCA7FF-D828-4760-AB13-1488E2F4CD88}">
      <dgm:prSet phldrT="[Κείμενο]" custT="1"/>
      <dgm:spPr>
        <a:blipFill dpi="0" rotWithShape="0">
          <a:blip xmlns:r="http://schemas.openxmlformats.org/officeDocument/2006/relationships" r:embed="rId1">
            <a:alphaModFix amt="36000"/>
          </a:blip>
          <a:srcRect/>
          <a:stretch>
            <a:fillRect/>
          </a:stretch>
        </a:blipFill>
      </dgm:spPr>
      <dgm:t>
        <a:bodyPr/>
        <a:lstStyle/>
        <a:p>
          <a:pPr algn="just"/>
          <a:r>
            <a:rPr lang="el-GR" sz="1200" b="1" dirty="0">
              <a:solidFill>
                <a:schemeClr val="tx1"/>
              </a:solidFill>
            </a:rPr>
            <a:t>→</a:t>
          </a:r>
          <a:r>
            <a:rPr lang="en-GB" sz="1200" b="1" dirty="0">
              <a:solidFill>
                <a:schemeClr val="tx1"/>
              </a:solidFill>
            </a:rPr>
            <a:t> Therefore, the proposal to adopt a diet that promotes health while protecting environmental resources is the ideal solution to replace unhealthy and environmentally harmful eating habits. In other words, it is a win-win solution, with two-fold benefits for the environment and our health.</a:t>
          </a:r>
          <a:endParaRPr lang="el-GR" sz="1600" b="1" dirty="0">
            <a:solidFill>
              <a:schemeClr val="tx1"/>
            </a:solidFill>
          </a:endParaRPr>
        </a:p>
      </dgm:t>
    </dgm:pt>
    <dgm:pt modelId="{E72D7736-7417-41A2-AF61-81D9F82D163B}" type="sibTrans" cxnId="{A1DBB03C-3C6A-49BE-A2D9-B630ADE8627F}">
      <dgm:prSet/>
      <dgm:spPr>
        <a:solidFill>
          <a:srgbClr val="FF99FF">
            <a:alpha val="90000"/>
          </a:srgbClr>
        </a:solidFill>
      </dgm:spPr>
      <dgm:t>
        <a:bodyPr/>
        <a:lstStyle/>
        <a:p>
          <a:endParaRPr lang="el-GR"/>
        </a:p>
      </dgm:t>
    </dgm:pt>
    <dgm:pt modelId="{CC314C5C-3157-4E2B-89E2-D2B891316DBF}" type="parTrans" cxnId="{A1DBB03C-3C6A-49BE-A2D9-B630ADE8627F}">
      <dgm:prSet/>
      <dgm:spPr/>
      <dgm:t>
        <a:bodyPr/>
        <a:lstStyle/>
        <a:p>
          <a:endParaRPr lang="el-GR"/>
        </a:p>
      </dgm:t>
    </dgm:pt>
    <dgm:pt modelId="{D5A39BC0-A419-457B-8C55-1145030A07DA}">
      <dgm:prSet custT="1"/>
      <dgm:spPr>
        <a:blipFill dpi="0" rotWithShape="0">
          <a:blip xmlns:r="http://schemas.openxmlformats.org/officeDocument/2006/relationships" r:embed="rId1">
            <a:alphaModFix amt="36000"/>
          </a:blip>
          <a:srcRect/>
          <a:stretch>
            <a:fillRect/>
          </a:stretch>
        </a:blipFill>
      </dgm:spPr>
      <dgm:t>
        <a:bodyPr/>
        <a:lstStyle/>
        <a:p>
          <a:pPr algn="just"/>
          <a:r>
            <a:rPr lang="el-GR" sz="1200" b="1" dirty="0">
              <a:solidFill>
                <a:schemeClr val="tx1"/>
              </a:solidFill>
            </a:rPr>
            <a:t>→ </a:t>
          </a:r>
          <a:r>
            <a:rPr lang="en-GB" sz="1200" b="1" dirty="0">
              <a:solidFill>
                <a:schemeClr val="tx1"/>
              </a:solidFill>
            </a:rPr>
            <a:t>Dietary changes can reduce GHG emissions by 30%, wildlife extinction by 46%, land use by 41% and premature mortality by 20%.</a:t>
          </a:r>
          <a:endParaRPr lang="el-GR" sz="1200" b="1" dirty="0">
            <a:solidFill>
              <a:schemeClr val="tx1"/>
            </a:solidFill>
          </a:endParaRPr>
        </a:p>
      </dgm:t>
    </dgm:pt>
    <dgm:pt modelId="{70BE6E9C-229D-483D-B11E-2644DD6746CF}" type="sibTrans" cxnId="{392A62BF-5AF9-4F8C-9C9B-C45CE163806A}">
      <dgm:prSet/>
      <dgm:spPr>
        <a:solidFill>
          <a:srgbClr val="0000FF"/>
        </a:solidFill>
      </dgm:spPr>
      <dgm:t>
        <a:bodyPr/>
        <a:lstStyle/>
        <a:p>
          <a:endParaRPr lang="el-GR"/>
        </a:p>
      </dgm:t>
    </dgm:pt>
    <dgm:pt modelId="{3113D62A-77D7-4CC1-86A6-47398C0EEA3A}" type="parTrans" cxnId="{392A62BF-5AF9-4F8C-9C9B-C45CE163806A}">
      <dgm:prSet/>
      <dgm:spPr/>
      <dgm:t>
        <a:bodyPr/>
        <a:lstStyle/>
        <a:p>
          <a:endParaRPr lang="el-GR"/>
        </a:p>
      </dgm:t>
    </dgm:pt>
    <dgm:pt modelId="{0B21EB62-1E54-4839-96E0-DBD59BF49D88}">
      <dgm:prSet phldrT="[Κείμενο]" custT="1"/>
      <dgm:spPr>
        <a:blipFill dpi="0" rotWithShape="0">
          <a:blip xmlns:r="http://schemas.openxmlformats.org/officeDocument/2006/relationships" r:embed="rId1">
            <a:alphaModFix amt="35000"/>
          </a:blip>
          <a:srcRect/>
          <a:stretch>
            <a:fillRect/>
          </a:stretch>
        </a:blipFill>
      </dgm:spPr>
      <dgm:t>
        <a:bodyPr/>
        <a:lstStyle/>
        <a:p>
          <a:pPr algn="just"/>
          <a:r>
            <a:rPr lang="el-GR" sz="1200" b="1" dirty="0">
              <a:solidFill>
                <a:schemeClr val="tx1"/>
              </a:solidFill>
            </a:rPr>
            <a:t>→ </a:t>
          </a:r>
          <a:r>
            <a:rPr lang="en-GB" sz="1200" b="1" dirty="0">
              <a:solidFill>
                <a:schemeClr val="tx1"/>
              </a:solidFill>
            </a:rPr>
            <a:t>Inadequate consumption of vegetables, fruits, legumes, whole grains, fish, &amp; dairy as well as increased intake of sodium (salt), sugar and processed foods are associated with obesity, cardiovascular disease, hypertension and diabetes.</a:t>
          </a:r>
          <a:endParaRPr lang="el-GR" sz="1200" b="1" dirty="0">
            <a:solidFill>
              <a:schemeClr val="tx1"/>
            </a:solidFill>
          </a:endParaRPr>
        </a:p>
        <a:p>
          <a:pPr algn="just"/>
          <a:r>
            <a:rPr lang="el-GR" sz="1200" b="1" dirty="0">
              <a:solidFill>
                <a:schemeClr val="tx1"/>
              </a:solidFill>
            </a:rPr>
            <a:t>→ </a:t>
          </a:r>
          <a:r>
            <a:rPr lang="en-GB" sz="1200" b="1" dirty="0">
              <a:solidFill>
                <a:schemeClr val="tx1"/>
              </a:solidFill>
            </a:rPr>
            <a:t>It is estimated that about 3 billion of the world's population can not ensure a healthy diet</a:t>
          </a:r>
          <a:r>
            <a:rPr lang="el-GR" sz="1200" b="1" dirty="0">
              <a:solidFill>
                <a:schemeClr val="tx1"/>
              </a:solidFill>
            </a:rPr>
            <a:t>. </a:t>
          </a:r>
        </a:p>
      </dgm:t>
    </dgm:pt>
    <dgm:pt modelId="{398FFEBB-0107-43D8-8C39-6586A06BE58B}" type="sibTrans" cxnId="{1B41399A-B5B4-448F-8096-2CEF9ADF0D13}">
      <dgm:prSet/>
      <dgm:spPr>
        <a:solidFill>
          <a:srgbClr val="0000FF"/>
        </a:solidFill>
      </dgm:spPr>
      <dgm:t>
        <a:bodyPr/>
        <a:lstStyle/>
        <a:p>
          <a:endParaRPr lang="el-GR"/>
        </a:p>
      </dgm:t>
    </dgm:pt>
    <dgm:pt modelId="{6418F09B-613F-4590-90F9-AF89D2DE113A}" type="parTrans" cxnId="{1B41399A-B5B4-448F-8096-2CEF9ADF0D13}">
      <dgm:prSet/>
      <dgm:spPr/>
      <dgm:t>
        <a:bodyPr/>
        <a:lstStyle/>
        <a:p>
          <a:endParaRPr lang="el-GR"/>
        </a:p>
      </dgm:t>
    </dgm:pt>
    <dgm:pt modelId="{145939E7-F212-4C94-92C5-774C8463560B}">
      <dgm:prSet phldrT="[Κείμενο]" custT="1"/>
      <dgm:spPr>
        <a:blipFill rotWithShape="0">
          <a:blip xmlns:r="http://schemas.openxmlformats.org/officeDocument/2006/relationships" r:embed="rId2"/>
          <a:stretch>
            <a:fillRect/>
          </a:stretch>
        </a:blipFill>
      </dgm:spPr>
      <dgm:t>
        <a:bodyPr/>
        <a:lstStyle/>
        <a:p>
          <a:pPr algn="just"/>
          <a:r>
            <a:rPr lang="el-GR" sz="1200" b="1" dirty="0">
              <a:solidFill>
                <a:schemeClr val="bg1"/>
              </a:solidFill>
            </a:rPr>
            <a:t>→ </a:t>
          </a:r>
          <a:r>
            <a:rPr lang="en-GB" sz="1200" b="1" dirty="0"/>
            <a:t>Although food systems and dietary standards have the potential to promote human health and support environmental sustainability, they currently appear to pose a threat to both our health and </a:t>
          </a:r>
          <a:r>
            <a:rPr lang="en-GB" sz="1200" b="1"/>
            <a:t>the environment</a:t>
          </a:r>
          <a:r>
            <a:rPr lang="el-GR" sz="1200" b="1"/>
            <a:t>.</a:t>
          </a:r>
          <a:endParaRPr lang="el-GR" sz="1200" b="1" dirty="0">
            <a:solidFill>
              <a:schemeClr val="bg1"/>
            </a:solidFill>
          </a:endParaRPr>
        </a:p>
      </dgm:t>
    </dgm:pt>
    <dgm:pt modelId="{09FA0CF2-BC95-41D1-AE10-963F399BF64F}" type="sibTrans" cxnId="{002319DD-9210-46B2-B4F4-B8E094CB6624}">
      <dgm:prSet/>
      <dgm:spPr>
        <a:blipFill rotWithShape="0">
          <a:blip xmlns:r="http://schemas.openxmlformats.org/officeDocument/2006/relationships" r:embed="rId2"/>
          <a:stretch>
            <a:fillRect/>
          </a:stretch>
        </a:blipFill>
      </dgm:spPr>
      <dgm:t>
        <a:bodyPr/>
        <a:lstStyle/>
        <a:p>
          <a:endParaRPr lang="el-GR"/>
        </a:p>
      </dgm:t>
    </dgm:pt>
    <dgm:pt modelId="{B0BB3137-C61B-4A71-903F-2DFBC2D32D02}" type="parTrans" cxnId="{002319DD-9210-46B2-B4F4-B8E094CB6624}">
      <dgm:prSet/>
      <dgm:spPr/>
      <dgm:t>
        <a:bodyPr/>
        <a:lstStyle/>
        <a:p>
          <a:endParaRPr lang="el-GR"/>
        </a:p>
      </dgm:t>
    </dgm:pt>
    <dgm:pt modelId="{969C75F8-D841-4AC7-8528-926615F2BCB4}" type="pres">
      <dgm:prSet presAssocID="{76E62E1E-5C07-4040-825F-31E20AF6EE8B}" presName="outerComposite" presStyleCnt="0">
        <dgm:presLayoutVars>
          <dgm:chMax val="5"/>
          <dgm:dir/>
          <dgm:resizeHandles val="exact"/>
        </dgm:presLayoutVars>
      </dgm:prSet>
      <dgm:spPr/>
    </dgm:pt>
    <dgm:pt modelId="{BBF276E9-9FEC-413E-9849-308A90A468A4}" type="pres">
      <dgm:prSet presAssocID="{76E62E1E-5C07-4040-825F-31E20AF6EE8B}" presName="dummyMaxCanvas" presStyleCnt="0">
        <dgm:presLayoutVars/>
      </dgm:prSet>
      <dgm:spPr/>
    </dgm:pt>
    <dgm:pt modelId="{9F881379-6677-4D82-A171-248DCCAF5DAF}" type="pres">
      <dgm:prSet presAssocID="{76E62E1E-5C07-4040-825F-31E20AF6EE8B}" presName="FourNodes_1" presStyleLbl="node1" presStyleIdx="0" presStyleCnt="4">
        <dgm:presLayoutVars>
          <dgm:bulletEnabled val="1"/>
        </dgm:presLayoutVars>
      </dgm:prSet>
      <dgm:spPr/>
    </dgm:pt>
    <dgm:pt modelId="{9E67DB1C-E02A-47FE-8B6B-4462AE16B0C6}" type="pres">
      <dgm:prSet presAssocID="{76E62E1E-5C07-4040-825F-31E20AF6EE8B}" presName="FourNodes_2" presStyleLbl="node1" presStyleIdx="1" presStyleCnt="4">
        <dgm:presLayoutVars>
          <dgm:bulletEnabled val="1"/>
        </dgm:presLayoutVars>
      </dgm:prSet>
      <dgm:spPr/>
    </dgm:pt>
    <dgm:pt modelId="{4E16646E-2584-4396-9F33-E357EE0DC744}" type="pres">
      <dgm:prSet presAssocID="{76E62E1E-5C07-4040-825F-31E20AF6EE8B}" presName="FourNodes_3" presStyleLbl="node1" presStyleIdx="2" presStyleCnt="4">
        <dgm:presLayoutVars>
          <dgm:bulletEnabled val="1"/>
        </dgm:presLayoutVars>
      </dgm:prSet>
      <dgm:spPr/>
    </dgm:pt>
    <dgm:pt modelId="{BF273A90-2E49-45A2-A720-6ED5457EEC67}" type="pres">
      <dgm:prSet presAssocID="{76E62E1E-5C07-4040-825F-31E20AF6EE8B}" presName="FourNodes_4" presStyleLbl="node1" presStyleIdx="3" presStyleCnt="4">
        <dgm:presLayoutVars>
          <dgm:bulletEnabled val="1"/>
        </dgm:presLayoutVars>
      </dgm:prSet>
      <dgm:spPr/>
    </dgm:pt>
    <dgm:pt modelId="{9AE64881-81A7-4F39-BCA8-667BFBC63801}" type="pres">
      <dgm:prSet presAssocID="{76E62E1E-5C07-4040-825F-31E20AF6EE8B}" presName="FourConn_1-2" presStyleLbl="fgAccFollowNode1" presStyleIdx="0" presStyleCnt="3">
        <dgm:presLayoutVars>
          <dgm:bulletEnabled val="1"/>
        </dgm:presLayoutVars>
      </dgm:prSet>
      <dgm:spPr/>
    </dgm:pt>
    <dgm:pt modelId="{65E2537C-32E9-4B65-BF7E-A3AACC5DAC57}" type="pres">
      <dgm:prSet presAssocID="{76E62E1E-5C07-4040-825F-31E20AF6EE8B}" presName="FourConn_2-3" presStyleLbl="fgAccFollowNode1" presStyleIdx="1" presStyleCnt="3">
        <dgm:presLayoutVars>
          <dgm:bulletEnabled val="1"/>
        </dgm:presLayoutVars>
      </dgm:prSet>
      <dgm:spPr/>
    </dgm:pt>
    <dgm:pt modelId="{BF42AFF6-D398-4735-9218-C557433B8217}" type="pres">
      <dgm:prSet presAssocID="{76E62E1E-5C07-4040-825F-31E20AF6EE8B}" presName="FourConn_3-4" presStyleLbl="fgAccFollowNode1" presStyleIdx="2" presStyleCnt="3">
        <dgm:presLayoutVars>
          <dgm:bulletEnabled val="1"/>
        </dgm:presLayoutVars>
      </dgm:prSet>
      <dgm:spPr/>
    </dgm:pt>
    <dgm:pt modelId="{7DD87392-AAC7-4653-916F-8FBB400150B7}" type="pres">
      <dgm:prSet presAssocID="{76E62E1E-5C07-4040-825F-31E20AF6EE8B}" presName="FourNodes_1_text" presStyleLbl="node1" presStyleIdx="3" presStyleCnt="4">
        <dgm:presLayoutVars>
          <dgm:bulletEnabled val="1"/>
        </dgm:presLayoutVars>
      </dgm:prSet>
      <dgm:spPr/>
    </dgm:pt>
    <dgm:pt modelId="{8985647E-2E5C-4775-B99C-435B381922C3}" type="pres">
      <dgm:prSet presAssocID="{76E62E1E-5C07-4040-825F-31E20AF6EE8B}" presName="FourNodes_2_text" presStyleLbl="node1" presStyleIdx="3" presStyleCnt="4">
        <dgm:presLayoutVars>
          <dgm:bulletEnabled val="1"/>
        </dgm:presLayoutVars>
      </dgm:prSet>
      <dgm:spPr/>
    </dgm:pt>
    <dgm:pt modelId="{A22DD1C9-1C45-4782-8832-3E72E103CD11}" type="pres">
      <dgm:prSet presAssocID="{76E62E1E-5C07-4040-825F-31E20AF6EE8B}" presName="FourNodes_3_text" presStyleLbl="node1" presStyleIdx="3" presStyleCnt="4">
        <dgm:presLayoutVars>
          <dgm:bulletEnabled val="1"/>
        </dgm:presLayoutVars>
      </dgm:prSet>
      <dgm:spPr/>
    </dgm:pt>
    <dgm:pt modelId="{A81E5DA6-5DD0-4CE4-908E-A56DB1C21CC8}" type="pres">
      <dgm:prSet presAssocID="{76E62E1E-5C07-4040-825F-31E20AF6EE8B}" presName="FourNodes_4_text" presStyleLbl="node1" presStyleIdx="3" presStyleCnt="4">
        <dgm:presLayoutVars>
          <dgm:bulletEnabled val="1"/>
        </dgm:presLayoutVars>
      </dgm:prSet>
      <dgm:spPr/>
    </dgm:pt>
  </dgm:ptLst>
  <dgm:cxnLst>
    <dgm:cxn modelId="{76EAF31C-9FA9-49A4-9108-58EC543DD73F}" type="presOf" srcId="{145939E7-F212-4C94-92C5-774C8463560B}" destId="{9F881379-6677-4D82-A171-248DCCAF5DAF}" srcOrd="0" destOrd="0" presId="urn:microsoft.com/office/officeart/2005/8/layout/vProcess5"/>
    <dgm:cxn modelId="{A1DBB03C-3C6A-49BE-A2D9-B630ADE8627F}" srcId="{76E62E1E-5C07-4040-825F-31E20AF6EE8B}" destId="{3DBCA7FF-D828-4760-AB13-1488E2F4CD88}" srcOrd="3" destOrd="0" parTransId="{CC314C5C-3157-4E2B-89E2-D2B891316DBF}" sibTransId="{E72D7736-7417-41A2-AF61-81D9F82D163B}"/>
    <dgm:cxn modelId="{80F8CF3D-33CE-4329-B153-772B7C13BF47}" type="presOf" srcId="{3DBCA7FF-D828-4760-AB13-1488E2F4CD88}" destId="{BF273A90-2E49-45A2-A720-6ED5457EEC67}" srcOrd="0" destOrd="0" presId="urn:microsoft.com/office/officeart/2005/8/layout/vProcess5"/>
    <dgm:cxn modelId="{ED3C4973-C071-4854-829D-4EA65382B46A}" type="presOf" srcId="{D5A39BC0-A419-457B-8C55-1145030A07DA}" destId="{A22DD1C9-1C45-4782-8832-3E72E103CD11}" srcOrd="1" destOrd="0" presId="urn:microsoft.com/office/officeart/2005/8/layout/vProcess5"/>
    <dgm:cxn modelId="{6B55E873-AE97-4514-BB83-E888205AD4B6}" type="presOf" srcId="{0B21EB62-1E54-4839-96E0-DBD59BF49D88}" destId="{8985647E-2E5C-4775-B99C-435B381922C3}" srcOrd="1" destOrd="0" presId="urn:microsoft.com/office/officeart/2005/8/layout/vProcess5"/>
    <dgm:cxn modelId="{8DE7B95A-69A4-4233-961B-9D26716CD7A6}" type="presOf" srcId="{76E62E1E-5C07-4040-825F-31E20AF6EE8B}" destId="{969C75F8-D841-4AC7-8528-926615F2BCB4}" srcOrd="0" destOrd="0" presId="urn:microsoft.com/office/officeart/2005/8/layout/vProcess5"/>
    <dgm:cxn modelId="{54138099-021D-4C73-8E6D-9202917FE633}" type="presOf" srcId="{145939E7-F212-4C94-92C5-774C8463560B}" destId="{7DD87392-AAC7-4653-916F-8FBB400150B7}" srcOrd="1" destOrd="0" presId="urn:microsoft.com/office/officeart/2005/8/layout/vProcess5"/>
    <dgm:cxn modelId="{1B41399A-B5B4-448F-8096-2CEF9ADF0D13}" srcId="{76E62E1E-5C07-4040-825F-31E20AF6EE8B}" destId="{0B21EB62-1E54-4839-96E0-DBD59BF49D88}" srcOrd="1" destOrd="0" parTransId="{6418F09B-613F-4590-90F9-AF89D2DE113A}" sibTransId="{398FFEBB-0107-43D8-8C39-6586A06BE58B}"/>
    <dgm:cxn modelId="{D47C659A-021D-4B96-8C68-26C8E19BBB6F}" type="presOf" srcId="{70BE6E9C-229D-483D-B11E-2644DD6746CF}" destId="{BF42AFF6-D398-4735-9218-C557433B8217}" srcOrd="0" destOrd="0" presId="urn:microsoft.com/office/officeart/2005/8/layout/vProcess5"/>
    <dgm:cxn modelId="{392A62BF-5AF9-4F8C-9C9B-C45CE163806A}" srcId="{76E62E1E-5C07-4040-825F-31E20AF6EE8B}" destId="{D5A39BC0-A419-457B-8C55-1145030A07DA}" srcOrd="2" destOrd="0" parTransId="{3113D62A-77D7-4CC1-86A6-47398C0EEA3A}" sibTransId="{70BE6E9C-229D-483D-B11E-2644DD6746CF}"/>
    <dgm:cxn modelId="{BAB85AC0-9C95-46F5-824D-A8C4FF98EACF}" type="presOf" srcId="{0B21EB62-1E54-4839-96E0-DBD59BF49D88}" destId="{9E67DB1C-E02A-47FE-8B6B-4462AE16B0C6}" srcOrd="0" destOrd="0" presId="urn:microsoft.com/office/officeart/2005/8/layout/vProcess5"/>
    <dgm:cxn modelId="{895E5EC9-EDBA-47D1-BBDA-6983DE9847B3}" type="presOf" srcId="{398FFEBB-0107-43D8-8C39-6586A06BE58B}" destId="{65E2537C-32E9-4B65-BF7E-A3AACC5DAC57}" srcOrd="0" destOrd="0" presId="urn:microsoft.com/office/officeart/2005/8/layout/vProcess5"/>
    <dgm:cxn modelId="{9B180BCE-1D7C-42B9-BC77-1DE8B8F4C6F2}" type="presOf" srcId="{D5A39BC0-A419-457B-8C55-1145030A07DA}" destId="{4E16646E-2584-4396-9F33-E357EE0DC744}" srcOrd="0" destOrd="0" presId="urn:microsoft.com/office/officeart/2005/8/layout/vProcess5"/>
    <dgm:cxn modelId="{002319DD-9210-46B2-B4F4-B8E094CB6624}" srcId="{76E62E1E-5C07-4040-825F-31E20AF6EE8B}" destId="{145939E7-F212-4C94-92C5-774C8463560B}" srcOrd="0" destOrd="0" parTransId="{B0BB3137-C61B-4A71-903F-2DFBC2D32D02}" sibTransId="{09FA0CF2-BC95-41D1-AE10-963F399BF64F}"/>
    <dgm:cxn modelId="{A62511E4-18A8-43D6-B4DD-93778CF25F9B}" type="presOf" srcId="{3DBCA7FF-D828-4760-AB13-1488E2F4CD88}" destId="{A81E5DA6-5DD0-4CE4-908E-A56DB1C21CC8}" srcOrd="1" destOrd="0" presId="urn:microsoft.com/office/officeart/2005/8/layout/vProcess5"/>
    <dgm:cxn modelId="{C4CE49FC-A4B3-4166-BF4B-61C7E93181D1}" type="presOf" srcId="{09FA0CF2-BC95-41D1-AE10-963F399BF64F}" destId="{9AE64881-81A7-4F39-BCA8-667BFBC63801}" srcOrd="0" destOrd="0" presId="urn:microsoft.com/office/officeart/2005/8/layout/vProcess5"/>
    <dgm:cxn modelId="{D96A1522-E001-49EB-BE08-2A008CE20281}" type="presParOf" srcId="{969C75F8-D841-4AC7-8528-926615F2BCB4}" destId="{BBF276E9-9FEC-413E-9849-308A90A468A4}" srcOrd="0" destOrd="0" presId="urn:microsoft.com/office/officeart/2005/8/layout/vProcess5"/>
    <dgm:cxn modelId="{F710B2F7-9A03-4D73-BABB-61E2355121F2}" type="presParOf" srcId="{969C75F8-D841-4AC7-8528-926615F2BCB4}" destId="{9F881379-6677-4D82-A171-248DCCAF5DAF}" srcOrd="1" destOrd="0" presId="urn:microsoft.com/office/officeart/2005/8/layout/vProcess5"/>
    <dgm:cxn modelId="{46FEC014-1A5D-49AD-88F8-5A1588685477}" type="presParOf" srcId="{969C75F8-D841-4AC7-8528-926615F2BCB4}" destId="{9E67DB1C-E02A-47FE-8B6B-4462AE16B0C6}" srcOrd="2" destOrd="0" presId="urn:microsoft.com/office/officeart/2005/8/layout/vProcess5"/>
    <dgm:cxn modelId="{BCEFB5B0-E141-4AD4-844F-99BB5C074FA4}" type="presParOf" srcId="{969C75F8-D841-4AC7-8528-926615F2BCB4}" destId="{4E16646E-2584-4396-9F33-E357EE0DC744}" srcOrd="3" destOrd="0" presId="urn:microsoft.com/office/officeart/2005/8/layout/vProcess5"/>
    <dgm:cxn modelId="{E11F2B8D-591D-45FB-97E9-8795E844EBD4}" type="presParOf" srcId="{969C75F8-D841-4AC7-8528-926615F2BCB4}" destId="{BF273A90-2E49-45A2-A720-6ED5457EEC67}" srcOrd="4" destOrd="0" presId="urn:microsoft.com/office/officeart/2005/8/layout/vProcess5"/>
    <dgm:cxn modelId="{20288122-9F80-4AE2-A64C-256A7EAA3006}" type="presParOf" srcId="{969C75F8-D841-4AC7-8528-926615F2BCB4}" destId="{9AE64881-81A7-4F39-BCA8-667BFBC63801}" srcOrd="5" destOrd="0" presId="urn:microsoft.com/office/officeart/2005/8/layout/vProcess5"/>
    <dgm:cxn modelId="{C9FA8043-8844-4043-8FE2-CFD834C1622A}" type="presParOf" srcId="{969C75F8-D841-4AC7-8528-926615F2BCB4}" destId="{65E2537C-32E9-4B65-BF7E-A3AACC5DAC57}" srcOrd="6" destOrd="0" presId="urn:microsoft.com/office/officeart/2005/8/layout/vProcess5"/>
    <dgm:cxn modelId="{62B040D7-E166-4127-9353-341EBA76B407}" type="presParOf" srcId="{969C75F8-D841-4AC7-8528-926615F2BCB4}" destId="{BF42AFF6-D398-4735-9218-C557433B8217}" srcOrd="7" destOrd="0" presId="urn:microsoft.com/office/officeart/2005/8/layout/vProcess5"/>
    <dgm:cxn modelId="{F0C51053-B1F2-4987-A501-3853BCAF0051}" type="presParOf" srcId="{969C75F8-D841-4AC7-8528-926615F2BCB4}" destId="{7DD87392-AAC7-4653-916F-8FBB400150B7}" srcOrd="8" destOrd="0" presId="urn:microsoft.com/office/officeart/2005/8/layout/vProcess5"/>
    <dgm:cxn modelId="{FA93821A-EE58-432D-94B4-0F161398966D}" type="presParOf" srcId="{969C75F8-D841-4AC7-8528-926615F2BCB4}" destId="{8985647E-2E5C-4775-B99C-435B381922C3}" srcOrd="9" destOrd="0" presId="urn:microsoft.com/office/officeart/2005/8/layout/vProcess5"/>
    <dgm:cxn modelId="{A8861F9F-B332-475E-9BCB-DDE916276FEB}" type="presParOf" srcId="{969C75F8-D841-4AC7-8528-926615F2BCB4}" destId="{A22DD1C9-1C45-4782-8832-3E72E103CD11}" srcOrd="10" destOrd="0" presId="urn:microsoft.com/office/officeart/2005/8/layout/vProcess5"/>
    <dgm:cxn modelId="{7DDE1F2E-B493-4A0E-A79F-89B14C5EF7C5}" type="presParOf" srcId="{969C75F8-D841-4AC7-8528-926615F2BCB4}" destId="{A81E5DA6-5DD0-4CE4-908E-A56DB1C21CC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4D40-4BB5-4A9B-8F46-A07F9077C097}">
      <dsp:nvSpPr>
        <dsp:cNvPr id="0" name=""/>
        <dsp:cNvSpPr/>
      </dsp:nvSpPr>
      <dsp:spPr>
        <a:xfrm>
          <a:off x="1906874" y="0"/>
          <a:ext cx="5376672" cy="5376672"/>
        </a:xfrm>
        <a:prstGeom prst="triangl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332356-3F68-41D6-9E46-8F90730659FA}">
      <dsp:nvSpPr>
        <dsp:cNvPr id="0" name=""/>
        <dsp:cNvSpPr/>
      </dsp:nvSpPr>
      <dsp:spPr>
        <a:xfrm>
          <a:off x="4112114" y="538192"/>
          <a:ext cx="4491459" cy="955619"/>
        </a:xfrm>
        <a:prstGeom prst="roundRect">
          <a:avLst/>
        </a:prstGeom>
        <a:solidFill>
          <a:srgbClr val="CCFF33">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mn-lt"/>
            </a:rPr>
            <a:t>What is sustainability?</a:t>
          </a:r>
          <a:endParaRPr lang="el-GR" sz="1600" b="1" kern="1200" dirty="0">
            <a:solidFill>
              <a:schemeClr val="tx1"/>
            </a:solidFill>
            <a:latin typeface="+mn-lt"/>
          </a:endParaRPr>
        </a:p>
      </dsp:txBody>
      <dsp:txXfrm>
        <a:off x="4158763" y="584841"/>
        <a:ext cx="4398161" cy="862321"/>
      </dsp:txXfrm>
    </dsp:sp>
    <dsp:sp modelId="{3C85615E-D6A0-465A-A756-3BDB105BA268}">
      <dsp:nvSpPr>
        <dsp:cNvPr id="0" name=""/>
        <dsp:cNvSpPr/>
      </dsp:nvSpPr>
      <dsp:spPr>
        <a:xfrm>
          <a:off x="4093260" y="1581375"/>
          <a:ext cx="4544965" cy="955619"/>
        </a:xfrm>
        <a:prstGeom prst="roundRect">
          <a:avLst/>
        </a:prstGeom>
        <a:solidFill>
          <a:srgbClr val="00FFFF">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latin typeface="+mn-lt"/>
              <a:cs typeface="Calibri"/>
            </a:rPr>
            <a:t>● </a:t>
          </a:r>
          <a:r>
            <a:rPr lang="en-GB" sz="1300" b="1" kern="1200" dirty="0"/>
            <a:t>The term sustainability denotes the harmonious coexistence of people and their environment.</a:t>
          </a:r>
          <a:r>
            <a:rPr lang="el-GR" sz="1300" b="1" kern="1200" dirty="0"/>
            <a:t> </a:t>
          </a:r>
          <a:endParaRPr lang="el-GR" sz="1300" b="1" kern="1200" dirty="0">
            <a:solidFill>
              <a:schemeClr val="tx1"/>
            </a:solidFill>
            <a:latin typeface="+mn-lt"/>
          </a:endParaRPr>
        </a:p>
      </dsp:txBody>
      <dsp:txXfrm>
        <a:off x="4139909" y="1628024"/>
        <a:ext cx="4451667" cy="862321"/>
      </dsp:txXfrm>
    </dsp:sp>
    <dsp:sp modelId="{F739F1E8-24BF-445B-9039-0002B0B6B3A3}">
      <dsp:nvSpPr>
        <dsp:cNvPr id="0" name=""/>
        <dsp:cNvSpPr/>
      </dsp:nvSpPr>
      <dsp:spPr>
        <a:xfrm>
          <a:off x="4024569" y="2688336"/>
          <a:ext cx="4666550" cy="955619"/>
        </a:xfrm>
        <a:prstGeom prst="roundRect">
          <a:avLst/>
        </a:prstGeom>
        <a:solidFill>
          <a:srgbClr val="CCFF33">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latin typeface="+mn-lt"/>
              <a:cs typeface="Calibri"/>
            </a:rPr>
            <a:t>● </a:t>
          </a:r>
          <a:r>
            <a:rPr lang="en-GB" sz="1300" b="1" kern="1200" dirty="0"/>
            <a:t>It presupposes the exploitation of natural resources at such a rate as to avoid environmental degradation and combines human actions and choices in the present, with the aim of preserving life in the future.</a:t>
          </a:r>
          <a:endParaRPr lang="el-GR" sz="1300" b="1" kern="1200" dirty="0">
            <a:latin typeface="+mn-lt"/>
          </a:endParaRPr>
        </a:p>
      </dsp:txBody>
      <dsp:txXfrm>
        <a:off x="4071218" y="2734985"/>
        <a:ext cx="4573252" cy="862321"/>
      </dsp:txXfrm>
    </dsp:sp>
    <dsp:sp modelId="{68E4904F-CC4A-4973-949D-426297008831}">
      <dsp:nvSpPr>
        <dsp:cNvPr id="0" name=""/>
        <dsp:cNvSpPr/>
      </dsp:nvSpPr>
      <dsp:spPr>
        <a:xfrm>
          <a:off x="3994164" y="3763407"/>
          <a:ext cx="4727360" cy="955619"/>
        </a:xfrm>
        <a:prstGeom prst="roundRect">
          <a:avLst/>
        </a:prstGeom>
        <a:solidFill>
          <a:srgbClr val="00FFFF">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i="1" kern="1200" dirty="0">
              <a:latin typeface="+mn-lt"/>
              <a:cs typeface="Calibri"/>
            </a:rPr>
            <a:t>● </a:t>
          </a:r>
          <a:r>
            <a:rPr lang="en-GB" sz="1300" b="1" kern="1200" dirty="0"/>
            <a:t>Nutrition plays a direct</a:t>
          </a:r>
          <a:r>
            <a:rPr lang="el-GR" sz="1300" b="1" kern="1200" dirty="0"/>
            <a:t> </a:t>
          </a:r>
          <a:r>
            <a:rPr lang="en-GB" sz="1300" b="1" kern="1200" dirty="0"/>
            <a:t>role  in this context, because our food choices can affect the environment. At the same time, the environment influences our choices and significantly determines the availability and quality of food.</a:t>
          </a:r>
          <a:endParaRPr lang="el-GR" sz="1300" b="1" kern="1200" dirty="0">
            <a:solidFill>
              <a:schemeClr val="tx1"/>
            </a:solidFill>
            <a:latin typeface="+mn-lt"/>
          </a:endParaRPr>
        </a:p>
      </dsp:txBody>
      <dsp:txXfrm>
        <a:off x="4040813" y="3810056"/>
        <a:ext cx="4634062" cy="86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2F69D-8F1D-475B-9EBA-79463D114A7C}">
      <dsp:nvSpPr>
        <dsp:cNvPr id="0" name=""/>
        <dsp:cNvSpPr/>
      </dsp:nvSpPr>
      <dsp:spPr>
        <a:xfrm>
          <a:off x="3038146" y="1187284"/>
          <a:ext cx="666735" cy="91440"/>
        </a:xfrm>
        <a:custGeom>
          <a:avLst/>
          <a:gdLst/>
          <a:ahLst/>
          <a:cxnLst/>
          <a:rect l="0" t="0" r="0" b="0"/>
          <a:pathLst>
            <a:path>
              <a:moveTo>
                <a:pt x="0" y="45720"/>
              </a:moveTo>
              <a:lnTo>
                <a:pt x="66673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354080" y="1229518"/>
        <a:ext cx="34866" cy="6973"/>
      </dsp:txXfrm>
    </dsp:sp>
    <dsp:sp modelId="{E4FFFAD2-6170-44C6-8AE9-749036810FC5}">
      <dsp:nvSpPr>
        <dsp:cNvPr id="0" name=""/>
        <dsp:cNvSpPr/>
      </dsp:nvSpPr>
      <dsp:spPr>
        <a:xfrm>
          <a:off x="8054" y="323436"/>
          <a:ext cx="3031892" cy="1819135"/>
        </a:xfrm>
        <a:prstGeom prst="rect">
          <a:avLst/>
        </a:prstGeom>
        <a:blipFill rotWithShape="0">
          <a:blip xmlns:r="http://schemas.openxmlformats.org/officeDocument/2006/relationships" r:embed="rId1"/>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i="0" kern="1200" dirty="0">
              <a:solidFill>
                <a:schemeClr val="tx1"/>
              </a:solidFill>
              <a:effectLst/>
            </a:rPr>
            <a:t>What is sustainable diet?</a:t>
          </a:r>
          <a:endParaRPr lang="el-GR" sz="1800" b="1" kern="1200" dirty="0">
            <a:solidFill>
              <a:schemeClr val="tx1"/>
            </a:solidFill>
          </a:endParaRPr>
        </a:p>
      </dsp:txBody>
      <dsp:txXfrm>
        <a:off x="8054" y="323436"/>
        <a:ext cx="3031892" cy="1819135"/>
      </dsp:txXfrm>
    </dsp:sp>
    <dsp:sp modelId="{805D9EEF-332B-40AC-89A5-F8AA0D412A0E}">
      <dsp:nvSpPr>
        <dsp:cNvPr id="0" name=""/>
        <dsp:cNvSpPr/>
      </dsp:nvSpPr>
      <dsp:spPr>
        <a:xfrm>
          <a:off x="6767374" y="1187284"/>
          <a:ext cx="666735" cy="91440"/>
        </a:xfrm>
        <a:custGeom>
          <a:avLst/>
          <a:gdLst/>
          <a:ahLst/>
          <a:cxnLst/>
          <a:rect l="0" t="0" r="0" b="0"/>
          <a:pathLst>
            <a:path>
              <a:moveTo>
                <a:pt x="0" y="45720"/>
              </a:moveTo>
              <a:lnTo>
                <a:pt x="66673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3308" y="1229518"/>
        <a:ext cx="34866" cy="6973"/>
      </dsp:txXfrm>
    </dsp:sp>
    <dsp:sp modelId="{2ABB8995-F37C-438F-BE2D-96A038956899}">
      <dsp:nvSpPr>
        <dsp:cNvPr id="0" name=""/>
        <dsp:cNvSpPr/>
      </dsp:nvSpPr>
      <dsp:spPr>
        <a:xfrm>
          <a:off x="3737281" y="323436"/>
          <a:ext cx="3031892" cy="1819135"/>
        </a:xfrm>
        <a:prstGeom prst="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mn-lt"/>
              <a:cs typeface="Calibri" panose="020F0502020204030204" pitchFamily="34" charset="0"/>
            </a:rPr>
            <a:t>→ </a:t>
          </a:r>
          <a:r>
            <a:rPr lang="en-GB" sz="1400" b="1" kern="1200" dirty="0">
              <a:solidFill>
                <a:schemeClr val="tx1"/>
              </a:solidFill>
            </a:rPr>
            <a:t>A sustainable diet is defined as a diet that contributes to the achievement of consumer health, while protecting natural resources.</a:t>
          </a:r>
          <a:endParaRPr lang="en-US" sz="1400" b="1" kern="1200" dirty="0">
            <a:solidFill>
              <a:schemeClr val="tx1"/>
            </a:solidFill>
            <a:latin typeface="+mn-lt"/>
          </a:endParaRPr>
        </a:p>
      </dsp:txBody>
      <dsp:txXfrm>
        <a:off x="3737281" y="323436"/>
        <a:ext cx="3031892" cy="1819135"/>
      </dsp:txXfrm>
    </dsp:sp>
    <dsp:sp modelId="{ECE4A8AF-249A-4D1E-80A7-AB7931B74A2C}">
      <dsp:nvSpPr>
        <dsp:cNvPr id="0" name=""/>
        <dsp:cNvSpPr/>
      </dsp:nvSpPr>
      <dsp:spPr>
        <a:xfrm>
          <a:off x="1524000" y="2140772"/>
          <a:ext cx="7458455" cy="666735"/>
        </a:xfrm>
        <a:custGeom>
          <a:avLst/>
          <a:gdLst/>
          <a:ahLst/>
          <a:cxnLst/>
          <a:rect l="0" t="0" r="0" b="0"/>
          <a:pathLst>
            <a:path>
              <a:moveTo>
                <a:pt x="7458455" y="0"/>
              </a:moveTo>
              <a:lnTo>
                <a:pt x="7458455" y="350467"/>
              </a:lnTo>
              <a:lnTo>
                <a:pt x="0" y="350467"/>
              </a:lnTo>
              <a:lnTo>
                <a:pt x="0" y="666735"/>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5953" y="2470653"/>
        <a:ext cx="374549" cy="6973"/>
      </dsp:txXfrm>
    </dsp:sp>
    <dsp:sp modelId="{67EC1989-8C33-4982-BA28-F800EA07284F}">
      <dsp:nvSpPr>
        <dsp:cNvPr id="0" name=""/>
        <dsp:cNvSpPr/>
      </dsp:nvSpPr>
      <dsp:spPr>
        <a:xfrm>
          <a:off x="7466509" y="323436"/>
          <a:ext cx="3031892" cy="1819135"/>
        </a:xfrm>
        <a:prstGeom prst="rect">
          <a:avLst/>
        </a:prstGeom>
        <a:solidFill>
          <a:srgbClr val="66FF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mn-lt"/>
              <a:cs typeface="Calibri" panose="020F0502020204030204" pitchFamily="34" charset="0"/>
            </a:rPr>
            <a:t>→</a:t>
          </a:r>
          <a:r>
            <a:rPr lang="en-GB" sz="1400" b="1" kern="1200" dirty="0">
              <a:solidFill>
                <a:schemeClr val="tx1"/>
              </a:solidFill>
            </a:rPr>
            <a:t> Despite technological innovations and advances in science, agriculture, livestock and fisheries have not yet been able to meet the nutritional requirements of the entire planet.</a:t>
          </a:r>
          <a:endParaRPr lang="en-US" sz="1400" b="1" kern="1200" dirty="0">
            <a:solidFill>
              <a:schemeClr val="tx1"/>
            </a:solidFill>
            <a:latin typeface="+mn-lt"/>
          </a:endParaRPr>
        </a:p>
      </dsp:txBody>
      <dsp:txXfrm>
        <a:off x="7466509" y="323436"/>
        <a:ext cx="3031892" cy="1819135"/>
      </dsp:txXfrm>
    </dsp:sp>
    <dsp:sp modelId="{DA0E6795-91AB-4E6D-A03B-16E25E07528C}">
      <dsp:nvSpPr>
        <dsp:cNvPr id="0" name=""/>
        <dsp:cNvSpPr/>
      </dsp:nvSpPr>
      <dsp:spPr>
        <a:xfrm>
          <a:off x="3038146" y="3703755"/>
          <a:ext cx="666735" cy="91440"/>
        </a:xfrm>
        <a:custGeom>
          <a:avLst/>
          <a:gdLst/>
          <a:ahLst/>
          <a:cxnLst/>
          <a:rect l="0" t="0" r="0" b="0"/>
          <a:pathLst>
            <a:path>
              <a:moveTo>
                <a:pt x="0" y="45720"/>
              </a:moveTo>
              <a:lnTo>
                <a:pt x="66673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080" y="3745988"/>
        <a:ext cx="34866" cy="6973"/>
      </dsp:txXfrm>
    </dsp:sp>
    <dsp:sp modelId="{81979C68-129E-488C-A0F8-0AFABC97D4F0}">
      <dsp:nvSpPr>
        <dsp:cNvPr id="0" name=""/>
        <dsp:cNvSpPr/>
      </dsp:nvSpPr>
      <dsp:spPr>
        <a:xfrm>
          <a:off x="8054" y="2839907"/>
          <a:ext cx="3031892" cy="1819135"/>
        </a:xfrm>
        <a:prstGeom prst="rect">
          <a:avLst/>
        </a:prstGeom>
        <a:solidFill>
          <a:srgbClr val="00CC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mn-lt"/>
              <a:cs typeface="Calibri" panose="020F0502020204030204" pitchFamily="34" charset="0"/>
            </a:rPr>
            <a:t>→ </a:t>
          </a:r>
          <a:r>
            <a:rPr lang="en-GB" sz="1400" b="1" kern="1200" dirty="0">
              <a:solidFill>
                <a:schemeClr val="tx1"/>
              </a:solidFill>
            </a:rPr>
            <a:t>According to the United Nations, in 2020, 720 million people were living in starvation and 928 million were severely malnourished, and that number is expected to increase significantly in the post-COVID-19 era.</a:t>
          </a:r>
          <a:r>
            <a:rPr lang="el-GR" sz="1400" b="1" kern="1200" dirty="0">
              <a:solidFill>
                <a:schemeClr val="tx1"/>
              </a:solidFill>
            </a:rPr>
            <a:t> </a:t>
          </a:r>
          <a:endParaRPr lang="en-US" sz="1400" b="1" kern="1200" dirty="0">
            <a:solidFill>
              <a:schemeClr val="tx1"/>
            </a:solidFill>
            <a:latin typeface="+mn-lt"/>
          </a:endParaRPr>
        </a:p>
      </dsp:txBody>
      <dsp:txXfrm>
        <a:off x="8054" y="2839907"/>
        <a:ext cx="3031892" cy="1819135"/>
      </dsp:txXfrm>
    </dsp:sp>
    <dsp:sp modelId="{4F8A07D1-2364-41CE-B808-CD1D7D92D6E3}">
      <dsp:nvSpPr>
        <dsp:cNvPr id="0" name=""/>
        <dsp:cNvSpPr/>
      </dsp:nvSpPr>
      <dsp:spPr>
        <a:xfrm>
          <a:off x="6767374" y="3703755"/>
          <a:ext cx="666735" cy="91440"/>
        </a:xfrm>
        <a:custGeom>
          <a:avLst/>
          <a:gdLst/>
          <a:ahLst/>
          <a:cxnLst/>
          <a:rect l="0" t="0" r="0" b="0"/>
          <a:pathLst>
            <a:path>
              <a:moveTo>
                <a:pt x="0" y="45720"/>
              </a:moveTo>
              <a:lnTo>
                <a:pt x="66673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3308" y="3745988"/>
        <a:ext cx="34866" cy="6973"/>
      </dsp:txXfrm>
    </dsp:sp>
    <dsp:sp modelId="{0B3B8D94-8C0F-496F-95B4-E07AD1655FC1}">
      <dsp:nvSpPr>
        <dsp:cNvPr id="0" name=""/>
        <dsp:cNvSpPr/>
      </dsp:nvSpPr>
      <dsp:spPr>
        <a:xfrm>
          <a:off x="3737281" y="2839907"/>
          <a:ext cx="3031892" cy="1819135"/>
        </a:xfrm>
        <a:prstGeom prst="rect">
          <a:avLst/>
        </a:prstGeom>
        <a:solidFill>
          <a:srgbClr val="FFF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mn-lt"/>
              <a:cs typeface="Calibri" panose="020F0502020204030204" pitchFamily="34" charset="0"/>
            </a:rPr>
            <a:t>→ </a:t>
          </a:r>
          <a:r>
            <a:rPr lang="en-GB" sz="1400" b="1" kern="1200" dirty="0">
              <a:solidFill>
                <a:schemeClr val="tx1"/>
              </a:solidFill>
            </a:rPr>
            <a:t>At the same time, a large proportion of the world's population lives in conditions of food insecurity, including older adults and young people.</a:t>
          </a:r>
          <a:endParaRPr lang="en-US" sz="1400" b="1" kern="1200" dirty="0">
            <a:solidFill>
              <a:schemeClr val="tx1"/>
            </a:solidFill>
            <a:latin typeface="+mn-lt"/>
          </a:endParaRPr>
        </a:p>
      </dsp:txBody>
      <dsp:txXfrm>
        <a:off x="3737281" y="2839907"/>
        <a:ext cx="3031892" cy="1819135"/>
      </dsp:txXfrm>
    </dsp:sp>
    <dsp:sp modelId="{196C7F81-0C13-4AD1-8A8C-DF050972606D}">
      <dsp:nvSpPr>
        <dsp:cNvPr id="0" name=""/>
        <dsp:cNvSpPr/>
      </dsp:nvSpPr>
      <dsp:spPr>
        <a:xfrm>
          <a:off x="7466509" y="2839907"/>
          <a:ext cx="3031892" cy="1819135"/>
        </a:xfrm>
        <a:prstGeom prst="rect">
          <a:avLst/>
        </a:prstGeom>
        <a:solidFill>
          <a:srgbClr val="CC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mn-lt"/>
              <a:cs typeface="Calibri" panose="020F0502020204030204" pitchFamily="34" charset="0"/>
            </a:rPr>
            <a:t>→</a:t>
          </a:r>
          <a:r>
            <a:rPr lang="en-GB" sz="1400" b="1" kern="1200" dirty="0">
              <a:solidFill>
                <a:schemeClr val="tx1"/>
              </a:solidFill>
            </a:rPr>
            <a:t>The need to meet the basic nutritional requirements of the planet reduced the attention that should be given to the sustainability of the environment and the adoption of more ecological nutritional models.</a:t>
          </a:r>
          <a:r>
            <a:rPr lang="el-GR" sz="1400" b="1" kern="1200" dirty="0">
              <a:solidFill>
                <a:schemeClr val="tx1"/>
              </a:solidFill>
            </a:rPr>
            <a:t> </a:t>
          </a:r>
          <a:endParaRPr lang="el-GR" sz="1400" b="1" kern="1200" dirty="0">
            <a:solidFill>
              <a:schemeClr val="tx1"/>
            </a:solidFill>
            <a:latin typeface="+mn-lt"/>
          </a:endParaRPr>
        </a:p>
      </dsp:txBody>
      <dsp:txXfrm>
        <a:off x="7466509" y="2839907"/>
        <a:ext cx="3031892" cy="1819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503E-A62D-415D-A69C-878399AF578D}">
      <dsp:nvSpPr>
        <dsp:cNvPr id="0" name=""/>
        <dsp:cNvSpPr/>
      </dsp:nvSpPr>
      <dsp:spPr>
        <a:xfrm>
          <a:off x="3426738" y="3040038"/>
          <a:ext cx="3762706" cy="2253347"/>
        </a:xfrm>
        <a:prstGeom prst="ellipse">
          <a:avLst/>
        </a:prstGeom>
        <a:blipFill dpi="0" rotWithShape="0">
          <a:blip xmlns:r="http://schemas.openxmlformats.org/officeDocument/2006/relationships" r:embed="rId1">
            <a:alphaModFix amt="74000"/>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According to the Food and Agriculture Organization of the United Nations (FAO), the goals of sustainable food systems are:</a:t>
          </a:r>
          <a:r>
            <a:rPr lang="el-GR" sz="1500" b="1" kern="1200" dirty="0">
              <a:solidFill>
                <a:schemeClr val="tx1"/>
              </a:solidFill>
            </a:rPr>
            <a:t> </a:t>
          </a:r>
          <a:endParaRPr lang="el-GR" sz="1500" b="1" kern="1200" dirty="0">
            <a:solidFill>
              <a:schemeClr val="tx1"/>
            </a:solidFill>
            <a:latin typeface="+mn-lt"/>
          </a:endParaRPr>
        </a:p>
      </dsp:txBody>
      <dsp:txXfrm>
        <a:off x="3977774" y="3370033"/>
        <a:ext cx="2660634" cy="1593357"/>
      </dsp:txXfrm>
    </dsp:sp>
    <dsp:sp modelId="{5AE4C2A1-F480-45B0-933C-CF5AAF299D85}">
      <dsp:nvSpPr>
        <dsp:cNvPr id="0" name=""/>
        <dsp:cNvSpPr/>
      </dsp:nvSpPr>
      <dsp:spPr>
        <a:xfrm rot="10800000">
          <a:off x="1998641" y="3845610"/>
          <a:ext cx="1349551" cy="642203"/>
        </a:xfrm>
        <a:prstGeom prst="leftArrow">
          <a:avLst>
            <a:gd name="adj1" fmla="val 60000"/>
            <a:gd name="adj2" fmla="val 50000"/>
          </a:avLst>
        </a:prstGeom>
        <a:solidFill>
          <a:srgbClr val="D8FF69"/>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DC4EDF-3FDC-460E-BCF0-4411DF334416}">
      <dsp:nvSpPr>
        <dsp:cNvPr id="0" name=""/>
        <dsp:cNvSpPr/>
      </dsp:nvSpPr>
      <dsp:spPr>
        <a:xfrm>
          <a:off x="928301" y="3310440"/>
          <a:ext cx="2140679" cy="1712543"/>
        </a:xfrm>
        <a:prstGeom prst="roundRect">
          <a:avLst>
            <a:gd name="adj" fmla="val 10000"/>
          </a:avLst>
        </a:prstGeom>
        <a:solidFill>
          <a:srgbClr val="D8F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Prevention of malnutrition</a:t>
          </a:r>
          <a:endParaRPr lang="el-GR" sz="1400" b="1" kern="1200" dirty="0">
            <a:solidFill>
              <a:schemeClr val="tx1"/>
            </a:solidFill>
            <a:latin typeface="+mn-lt"/>
          </a:endParaRPr>
        </a:p>
      </dsp:txBody>
      <dsp:txXfrm>
        <a:off x="978460" y="3360599"/>
        <a:ext cx="2040361" cy="1612225"/>
      </dsp:txXfrm>
    </dsp:sp>
    <dsp:sp modelId="{1C01907E-0826-470D-BBD3-E1C909C35ABF}">
      <dsp:nvSpPr>
        <dsp:cNvPr id="0" name=""/>
        <dsp:cNvSpPr/>
      </dsp:nvSpPr>
      <dsp:spPr>
        <a:xfrm rot="13500000">
          <a:off x="2699134" y="2154471"/>
          <a:ext cx="1835636" cy="642203"/>
        </a:xfrm>
        <a:prstGeom prst="leftArrow">
          <a:avLst>
            <a:gd name="adj1" fmla="val 60000"/>
            <a:gd name="adj2" fmla="val 50000"/>
          </a:avLst>
        </a:prstGeom>
        <a:solidFill>
          <a:srgbClr val="00B0F0"/>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30FA7A-BF6A-4EFE-85D1-CC1C88C44653}">
      <dsp:nvSpPr>
        <dsp:cNvPr id="0" name=""/>
        <dsp:cNvSpPr/>
      </dsp:nvSpPr>
      <dsp:spPr>
        <a:xfrm>
          <a:off x="1897617" y="970305"/>
          <a:ext cx="2140679" cy="1712543"/>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Ensuring physical &amp; mental well-being at all stages of life for present and future generations</a:t>
          </a:r>
          <a:r>
            <a:rPr lang="el-GR" sz="1400" b="1" kern="1200" dirty="0">
              <a:solidFill>
                <a:schemeClr val="tx1"/>
              </a:solidFill>
            </a:rPr>
            <a:t> </a:t>
          </a:r>
          <a:endParaRPr lang="el-GR" sz="1400" b="1" kern="1200" dirty="0">
            <a:solidFill>
              <a:schemeClr val="tx1"/>
            </a:solidFill>
            <a:latin typeface="+mn-lt"/>
          </a:endParaRPr>
        </a:p>
      </dsp:txBody>
      <dsp:txXfrm>
        <a:off x="1947776" y="1020464"/>
        <a:ext cx="2040361" cy="1612225"/>
      </dsp:txXfrm>
    </dsp:sp>
    <dsp:sp modelId="{00DC0794-6F83-45BC-90EB-90ACA51DB18A}">
      <dsp:nvSpPr>
        <dsp:cNvPr id="0" name=""/>
        <dsp:cNvSpPr/>
      </dsp:nvSpPr>
      <dsp:spPr>
        <a:xfrm rot="16200000">
          <a:off x="4276730" y="1567522"/>
          <a:ext cx="2062723" cy="642203"/>
        </a:xfrm>
        <a:prstGeom prst="leftArrow">
          <a:avLst>
            <a:gd name="adj1" fmla="val 60000"/>
            <a:gd name="adj2" fmla="val 50000"/>
          </a:avLst>
        </a:prstGeom>
        <a:solidFill>
          <a:srgbClr val="9966FF"/>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14BF399-5746-48EB-A773-7FAD83A0649E}">
      <dsp:nvSpPr>
        <dsp:cNvPr id="0" name=""/>
        <dsp:cNvSpPr/>
      </dsp:nvSpPr>
      <dsp:spPr>
        <a:xfrm>
          <a:off x="4237752" y="990"/>
          <a:ext cx="2140679" cy="1712543"/>
        </a:xfrm>
        <a:prstGeom prst="roundRect">
          <a:avLst>
            <a:gd name="adj" fmla="val 10000"/>
          </a:avLst>
        </a:prstGeom>
        <a:solidFill>
          <a:srgbClr val="9966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Achieving everyone’s optimal growth</a:t>
          </a:r>
          <a:endParaRPr lang="el-GR" sz="1400" b="1" kern="1200" dirty="0">
            <a:solidFill>
              <a:schemeClr val="tx1"/>
            </a:solidFill>
            <a:latin typeface="+mn-lt"/>
          </a:endParaRPr>
        </a:p>
      </dsp:txBody>
      <dsp:txXfrm>
        <a:off x="4287911" y="51149"/>
        <a:ext cx="2040361" cy="1612225"/>
      </dsp:txXfrm>
    </dsp:sp>
    <dsp:sp modelId="{835F2A2D-39D4-472F-A97E-D91DD786B60C}">
      <dsp:nvSpPr>
        <dsp:cNvPr id="0" name=""/>
        <dsp:cNvSpPr/>
      </dsp:nvSpPr>
      <dsp:spPr>
        <a:xfrm rot="18900000">
          <a:off x="6081412" y="2154471"/>
          <a:ext cx="1835636" cy="642203"/>
        </a:xfrm>
        <a:prstGeom prst="leftArrow">
          <a:avLst>
            <a:gd name="adj1" fmla="val 60000"/>
            <a:gd name="adj2" fmla="val 50000"/>
          </a:avLst>
        </a:prstGeom>
        <a:solidFill>
          <a:srgbClr val="00B0F0"/>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CA9AEF-AA6B-4FDC-AB26-D24DE064B499}">
      <dsp:nvSpPr>
        <dsp:cNvPr id="0" name=""/>
        <dsp:cNvSpPr/>
      </dsp:nvSpPr>
      <dsp:spPr>
        <a:xfrm>
          <a:off x="6577886" y="970305"/>
          <a:ext cx="2140679" cy="1712543"/>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Reducing the prevalence of diet-related diseases</a:t>
          </a:r>
          <a:r>
            <a:rPr lang="el-GR" sz="1400" b="1" kern="1200" dirty="0">
              <a:solidFill>
                <a:schemeClr val="tx1"/>
              </a:solidFill>
            </a:rPr>
            <a:t> </a:t>
          </a:r>
          <a:endParaRPr lang="en-US" sz="1400" b="1" kern="1200" dirty="0">
            <a:solidFill>
              <a:schemeClr val="tx1"/>
            </a:solidFill>
            <a:latin typeface="+mn-lt"/>
          </a:endParaRPr>
        </a:p>
      </dsp:txBody>
      <dsp:txXfrm>
        <a:off x="6628045" y="1020464"/>
        <a:ext cx="2040361" cy="1612225"/>
      </dsp:txXfrm>
    </dsp:sp>
    <dsp:sp modelId="{F72D4109-2DC7-461F-B6F8-D825B339E0E7}">
      <dsp:nvSpPr>
        <dsp:cNvPr id="0" name=""/>
        <dsp:cNvSpPr/>
      </dsp:nvSpPr>
      <dsp:spPr>
        <a:xfrm>
          <a:off x="7267990" y="3845610"/>
          <a:ext cx="1349551" cy="642203"/>
        </a:xfrm>
        <a:prstGeom prst="leftArrow">
          <a:avLst>
            <a:gd name="adj1" fmla="val 60000"/>
            <a:gd name="adj2" fmla="val 50000"/>
          </a:avLst>
        </a:prstGeom>
        <a:solidFill>
          <a:srgbClr val="D8FF69"/>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31194F-A1CB-484E-A03F-F2F7AC99E326}">
      <dsp:nvSpPr>
        <dsp:cNvPr id="0" name=""/>
        <dsp:cNvSpPr/>
      </dsp:nvSpPr>
      <dsp:spPr>
        <a:xfrm>
          <a:off x="7547202" y="3310440"/>
          <a:ext cx="2140679" cy="1712543"/>
        </a:xfrm>
        <a:prstGeom prst="roundRect">
          <a:avLst>
            <a:gd name="adj" fmla="val 10000"/>
          </a:avLst>
        </a:prstGeom>
        <a:solidFill>
          <a:srgbClr val="D8F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Support and conservation of biodiversity</a:t>
          </a:r>
          <a:endParaRPr lang="en-US" sz="1400" b="1" kern="1200" dirty="0">
            <a:solidFill>
              <a:schemeClr val="tx1"/>
            </a:solidFill>
            <a:latin typeface="+mn-lt"/>
          </a:endParaRPr>
        </a:p>
      </dsp:txBody>
      <dsp:txXfrm>
        <a:off x="7597361" y="3360599"/>
        <a:ext cx="2040361" cy="1612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C1AA-7F5A-49FD-B0F6-586FFE2F5B92}">
      <dsp:nvSpPr>
        <dsp:cNvPr id="0" name=""/>
        <dsp:cNvSpPr/>
      </dsp:nvSpPr>
      <dsp:spPr>
        <a:xfrm>
          <a:off x="885070" y="0"/>
          <a:ext cx="10030793" cy="5576372"/>
        </a:xfrm>
        <a:prstGeom prst="rightArrow">
          <a:avLst/>
        </a:prstGeom>
        <a:blipFill rotWithShape="0">
          <a:blip xmlns:r="http://schemas.openxmlformats.org/officeDocument/2006/relationships" r:embed="rId1"/>
          <a:stretch>
            <a:fillRect/>
          </a:stretch>
        </a:blip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480D1E1-C3D3-4019-96F9-63BEE56A6827}">
      <dsp:nvSpPr>
        <dsp:cNvPr id="0" name=""/>
        <dsp:cNvSpPr/>
      </dsp:nvSpPr>
      <dsp:spPr>
        <a:xfrm>
          <a:off x="4033" y="1672911"/>
          <a:ext cx="2620637" cy="2230548"/>
        </a:xfrm>
        <a:prstGeom prst="roundRect">
          <a:avLst/>
        </a:prstGeom>
        <a:solidFill>
          <a:srgbClr val="CC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The environmental impact of food production is not negligible.
It is estimated that food production and waste account for 1/3 of the man-made greenhouse gases (GHG)  released worldwide.</a:t>
          </a:r>
          <a:endParaRPr lang="el-GR" sz="1200" b="1" kern="1200" dirty="0">
            <a:solidFill>
              <a:schemeClr val="tx1"/>
            </a:solidFill>
          </a:endParaRPr>
        </a:p>
      </dsp:txBody>
      <dsp:txXfrm>
        <a:off x="112919" y="1781797"/>
        <a:ext cx="2402865" cy="2012776"/>
      </dsp:txXfrm>
    </dsp:sp>
    <dsp:sp modelId="{B3552347-0B06-40FF-9176-A1EAE0ADA9A0}">
      <dsp:nvSpPr>
        <dsp:cNvPr id="0" name=""/>
        <dsp:cNvSpPr/>
      </dsp:nvSpPr>
      <dsp:spPr>
        <a:xfrm>
          <a:off x="3061443" y="1672911"/>
          <a:ext cx="2620637" cy="2230548"/>
        </a:xfrm>
        <a:prstGeom prst="roundRect">
          <a:avLst/>
        </a:prstGeom>
        <a:solidFill>
          <a:srgbClr val="CCFF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a:t>
          </a:r>
          <a:r>
            <a:rPr lang="en-US" sz="1200" b="1" kern="1200" dirty="0">
              <a:solidFill>
                <a:schemeClr val="tx1"/>
              </a:solidFill>
            </a:rPr>
            <a:t> F</a:t>
          </a:r>
          <a:r>
            <a:rPr lang="en-GB" sz="1200" b="1" kern="1200" dirty="0" err="1">
              <a:solidFill>
                <a:schemeClr val="tx1"/>
              </a:solidFill>
            </a:rPr>
            <a:t>isheries</a:t>
          </a:r>
          <a:r>
            <a:rPr lang="en-GB" sz="1200" b="1" kern="1200" dirty="0">
              <a:solidFill>
                <a:schemeClr val="tx1"/>
              </a:solidFill>
            </a:rPr>
            <a:t>, agriculture and livestock together generate 1/4 of GHG emissions, while using about 70% of the resources of fresh, running water, much energy and land.</a:t>
          </a:r>
          <a:r>
            <a:rPr lang="el-GR" sz="1200" b="1" kern="1200" dirty="0">
              <a:solidFill>
                <a:schemeClr val="tx1"/>
              </a:solidFill>
            </a:rPr>
            <a:t> </a:t>
          </a:r>
        </a:p>
      </dsp:txBody>
      <dsp:txXfrm>
        <a:off x="3170329" y="1781797"/>
        <a:ext cx="2402865" cy="2012776"/>
      </dsp:txXfrm>
    </dsp:sp>
    <dsp:sp modelId="{BB3AC852-D93B-4408-8207-A09F52885948}">
      <dsp:nvSpPr>
        <dsp:cNvPr id="0" name=""/>
        <dsp:cNvSpPr/>
      </dsp:nvSpPr>
      <dsp:spPr>
        <a:xfrm>
          <a:off x="6118853" y="1672911"/>
          <a:ext cx="2620637" cy="2230548"/>
        </a:xfrm>
        <a:prstGeom prst="round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a:t>
          </a:r>
          <a:r>
            <a:rPr lang="en-US" sz="1200" b="1" kern="1200" dirty="0">
              <a:solidFill>
                <a:schemeClr val="tx1"/>
              </a:solidFill>
            </a:rPr>
            <a:t> </a:t>
          </a:r>
          <a:r>
            <a:rPr lang="en-GB" sz="1200" b="1" kern="1200" dirty="0">
              <a:solidFill>
                <a:schemeClr val="tx1"/>
              </a:solidFill>
            </a:rPr>
            <a:t>The use of antibiotics, </a:t>
          </a:r>
          <a:r>
            <a:rPr lang="en-GB" sz="1200" b="1" kern="1200" dirty="0" err="1">
              <a:solidFill>
                <a:schemeClr val="tx1"/>
              </a:solidFill>
            </a:rPr>
            <a:t>antiparasitics</a:t>
          </a:r>
          <a:r>
            <a:rPr lang="en-GB" sz="1200" b="1" kern="1200" dirty="0">
              <a:solidFill>
                <a:schemeClr val="tx1"/>
              </a:solidFill>
            </a:rPr>
            <a:t>, fertilizers and other chemicals to improve production also leads to water and soil contamination, biodiversity reduction and soil erosion.</a:t>
          </a:r>
          <a:endParaRPr lang="el-GR" sz="1200" b="1" kern="1200" dirty="0">
            <a:solidFill>
              <a:schemeClr val="tx1"/>
            </a:solidFill>
          </a:endParaRPr>
        </a:p>
      </dsp:txBody>
      <dsp:txXfrm>
        <a:off x="6227739" y="1781797"/>
        <a:ext cx="2402865" cy="2012776"/>
      </dsp:txXfrm>
    </dsp:sp>
    <dsp:sp modelId="{321C15CB-FC93-44D9-8845-C82954F2037A}">
      <dsp:nvSpPr>
        <dsp:cNvPr id="0" name=""/>
        <dsp:cNvSpPr/>
      </dsp:nvSpPr>
      <dsp:spPr>
        <a:xfrm>
          <a:off x="9176263" y="1672911"/>
          <a:ext cx="2620637" cy="2230548"/>
        </a:xfrm>
        <a:prstGeom prst="roundRect">
          <a:avLst/>
        </a:prstGeom>
        <a:solidFill>
          <a:srgbClr val="00CC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a:t>
          </a:r>
          <a:r>
            <a:rPr lang="en-US" sz="1200" b="1" kern="1200" dirty="0">
              <a:solidFill>
                <a:schemeClr val="tx1"/>
              </a:solidFill>
            </a:rPr>
            <a:t> </a:t>
          </a:r>
          <a:r>
            <a:rPr lang="en-GB" sz="1200" b="1" kern="1200" dirty="0">
              <a:solidFill>
                <a:schemeClr val="tx1"/>
              </a:solidFill>
            </a:rPr>
            <a:t>Securing the planet's resources presupposes significant changes in our diet, leading to the adoption of a greener system (with an emphasis on plant-based foods), reducing food waste, improving the production chain and adopting more environmentally friendly daily practices.</a:t>
          </a:r>
          <a:endParaRPr lang="el-GR" sz="1200" b="1" kern="1200" dirty="0">
            <a:solidFill>
              <a:schemeClr val="tx1"/>
            </a:solidFill>
          </a:endParaRPr>
        </a:p>
      </dsp:txBody>
      <dsp:txXfrm>
        <a:off x="9285149" y="1781797"/>
        <a:ext cx="2402865" cy="2012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81379-6677-4D82-A171-248DCCAF5DAF}">
      <dsp:nvSpPr>
        <dsp:cNvPr id="0" name=""/>
        <dsp:cNvSpPr/>
      </dsp:nvSpPr>
      <dsp:spPr>
        <a:xfrm>
          <a:off x="0" y="0"/>
          <a:ext cx="7760914" cy="1134047"/>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solidFill>
                <a:schemeClr val="bg1"/>
              </a:solidFill>
            </a:rPr>
            <a:t>→ </a:t>
          </a:r>
          <a:r>
            <a:rPr lang="en-GB" sz="1200" b="1" kern="1200" dirty="0"/>
            <a:t>Although food systems and dietary standards have the potential to promote human health and support environmental sustainability, they currently appear to pose a threat to both our health and </a:t>
          </a:r>
          <a:r>
            <a:rPr lang="en-GB" sz="1200" b="1" kern="1200"/>
            <a:t>the environment</a:t>
          </a:r>
          <a:r>
            <a:rPr lang="el-GR" sz="1200" b="1" kern="1200"/>
            <a:t>.</a:t>
          </a:r>
          <a:endParaRPr lang="el-GR" sz="1200" b="1" kern="1200" dirty="0">
            <a:solidFill>
              <a:schemeClr val="bg1"/>
            </a:solidFill>
          </a:endParaRPr>
        </a:p>
      </dsp:txBody>
      <dsp:txXfrm>
        <a:off x="33215" y="33215"/>
        <a:ext cx="6441361" cy="1067617"/>
      </dsp:txXfrm>
    </dsp:sp>
    <dsp:sp modelId="{9E67DB1C-E02A-47FE-8B6B-4462AE16B0C6}">
      <dsp:nvSpPr>
        <dsp:cNvPr id="0" name=""/>
        <dsp:cNvSpPr/>
      </dsp:nvSpPr>
      <dsp:spPr>
        <a:xfrm>
          <a:off x="649976" y="1340238"/>
          <a:ext cx="7760914" cy="1134047"/>
        </a:xfrm>
        <a:prstGeom prst="roundRect">
          <a:avLst>
            <a:gd name="adj" fmla="val 10000"/>
          </a:avLst>
        </a:prstGeom>
        <a:blipFill dpi="0" rotWithShape="0">
          <a:blip xmlns:r="http://schemas.openxmlformats.org/officeDocument/2006/relationships" r:embed="rId2">
            <a:alphaModFix amt="35000"/>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solidFill>
                <a:schemeClr val="tx1"/>
              </a:solidFill>
            </a:rPr>
            <a:t>→ </a:t>
          </a:r>
          <a:r>
            <a:rPr lang="en-GB" sz="1200" b="1" kern="1200" dirty="0">
              <a:solidFill>
                <a:schemeClr val="tx1"/>
              </a:solidFill>
            </a:rPr>
            <a:t>Inadequate consumption of vegetables, fruits, legumes, whole grains, fish, &amp; dairy as well as increased intake of sodium (salt), sugar and processed foods are associated with obesity, cardiovascular disease, hypertension and diabetes.</a:t>
          </a:r>
          <a:endParaRPr lang="el-GR" sz="1200" b="1" kern="1200" dirty="0">
            <a:solidFill>
              <a:schemeClr val="tx1"/>
            </a:solidFill>
          </a:endParaRPr>
        </a:p>
        <a:p>
          <a:pPr marL="0" lvl="0" indent="0" algn="just" defTabSz="533400">
            <a:lnSpc>
              <a:spcPct val="90000"/>
            </a:lnSpc>
            <a:spcBef>
              <a:spcPct val="0"/>
            </a:spcBef>
            <a:spcAft>
              <a:spcPct val="35000"/>
            </a:spcAft>
            <a:buNone/>
          </a:pPr>
          <a:r>
            <a:rPr lang="el-GR" sz="1200" b="1" kern="1200" dirty="0">
              <a:solidFill>
                <a:schemeClr val="tx1"/>
              </a:solidFill>
            </a:rPr>
            <a:t>→ </a:t>
          </a:r>
          <a:r>
            <a:rPr lang="en-GB" sz="1200" b="1" kern="1200" dirty="0">
              <a:solidFill>
                <a:schemeClr val="tx1"/>
              </a:solidFill>
            </a:rPr>
            <a:t>It is estimated that about 3 billion of the world's population can not ensure a healthy diet</a:t>
          </a:r>
          <a:r>
            <a:rPr lang="el-GR" sz="1200" b="1" kern="1200" dirty="0">
              <a:solidFill>
                <a:schemeClr val="tx1"/>
              </a:solidFill>
            </a:rPr>
            <a:t>. </a:t>
          </a:r>
        </a:p>
      </dsp:txBody>
      <dsp:txXfrm>
        <a:off x="683191" y="1373453"/>
        <a:ext cx="6307376" cy="1067617"/>
      </dsp:txXfrm>
    </dsp:sp>
    <dsp:sp modelId="{4E16646E-2584-4396-9F33-E357EE0DC744}">
      <dsp:nvSpPr>
        <dsp:cNvPr id="0" name=""/>
        <dsp:cNvSpPr/>
      </dsp:nvSpPr>
      <dsp:spPr>
        <a:xfrm>
          <a:off x="1290252" y="2680476"/>
          <a:ext cx="7760914" cy="1134047"/>
        </a:xfrm>
        <a:prstGeom prst="roundRect">
          <a:avLst>
            <a:gd name="adj" fmla="val 10000"/>
          </a:avLst>
        </a:prstGeom>
        <a:blipFill dpi="0" rotWithShape="0">
          <a:blip xmlns:r="http://schemas.openxmlformats.org/officeDocument/2006/relationships" r:embed="rId2">
            <a:alphaModFix amt="36000"/>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solidFill>
                <a:schemeClr val="tx1"/>
              </a:solidFill>
            </a:rPr>
            <a:t>→ </a:t>
          </a:r>
          <a:r>
            <a:rPr lang="en-GB" sz="1200" b="1" kern="1200" dirty="0">
              <a:solidFill>
                <a:schemeClr val="tx1"/>
              </a:solidFill>
            </a:rPr>
            <a:t>Dietary changes can reduce GHG emissions by 30%, wildlife extinction by 46%, land use by 41% and premature mortality by 20%.</a:t>
          </a:r>
          <a:endParaRPr lang="el-GR" sz="1200" b="1" kern="1200" dirty="0">
            <a:solidFill>
              <a:schemeClr val="tx1"/>
            </a:solidFill>
          </a:endParaRPr>
        </a:p>
      </dsp:txBody>
      <dsp:txXfrm>
        <a:off x="1323467" y="2713691"/>
        <a:ext cx="6317077" cy="1067617"/>
      </dsp:txXfrm>
    </dsp:sp>
    <dsp:sp modelId="{BF273A90-2E49-45A2-A720-6ED5457EEC67}">
      <dsp:nvSpPr>
        <dsp:cNvPr id="0" name=""/>
        <dsp:cNvSpPr/>
      </dsp:nvSpPr>
      <dsp:spPr>
        <a:xfrm>
          <a:off x="1940228" y="4020715"/>
          <a:ext cx="7760914" cy="1134047"/>
        </a:xfrm>
        <a:prstGeom prst="roundRect">
          <a:avLst>
            <a:gd name="adj" fmla="val 10000"/>
          </a:avLst>
        </a:prstGeom>
        <a:blipFill dpi="0" rotWithShape="0">
          <a:blip xmlns:r="http://schemas.openxmlformats.org/officeDocument/2006/relationships" r:embed="rId2">
            <a:alphaModFix amt="36000"/>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sz="1200" b="1" kern="1200" dirty="0">
              <a:solidFill>
                <a:schemeClr val="tx1"/>
              </a:solidFill>
            </a:rPr>
            <a:t>→</a:t>
          </a:r>
          <a:r>
            <a:rPr lang="en-GB" sz="1200" b="1" kern="1200" dirty="0">
              <a:solidFill>
                <a:schemeClr val="tx1"/>
              </a:solidFill>
            </a:rPr>
            <a:t> Therefore, the proposal to adopt a diet that promotes health while protecting environmental resources is the ideal solution to replace unhealthy and environmentally harmful eating habits. In other words, it is a win-win solution, with two-fold benefits for the environment and our health.</a:t>
          </a:r>
          <a:endParaRPr lang="el-GR" sz="1600" b="1" kern="1200" dirty="0">
            <a:solidFill>
              <a:schemeClr val="tx1"/>
            </a:solidFill>
          </a:endParaRPr>
        </a:p>
      </dsp:txBody>
      <dsp:txXfrm>
        <a:off x="1973443" y="4053930"/>
        <a:ext cx="6307376" cy="1067617"/>
      </dsp:txXfrm>
    </dsp:sp>
    <dsp:sp modelId="{9AE64881-81A7-4F39-BCA8-667BFBC63801}">
      <dsp:nvSpPr>
        <dsp:cNvPr id="0" name=""/>
        <dsp:cNvSpPr/>
      </dsp:nvSpPr>
      <dsp:spPr>
        <a:xfrm>
          <a:off x="7023783" y="868577"/>
          <a:ext cx="737131" cy="737131"/>
        </a:xfrm>
        <a:prstGeom prst="downArrow">
          <a:avLst>
            <a:gd name="adj1" fmla="val 55000"/>
            <a:gd name="adj2" fmla="val 45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l-GR" sz="3300" kern="1200"/>
        </a:p>
      </dsp:txBody>
      <dsp:txXfrm>
        <a:off x="7189637" y="868577"/>
        <a:ext cx="405423" cy="554691"/>
      </dsp:txXfrm>
    </dsp:sp>
    <dsp:sp modelId="{65E2537C-32E9-4B65-BF7E-A3AACC5DAC57}">
      <dsp:nvSpPr>
        <dsp:cNvPr id="0" name=""/>
        <dsp:cNvSpPr/>
      </dsp:nvSpPr>
      <dsp:spPr>
        <a:xfrm>
          <a:off x="7673759" y="2208815"/>
          <a:ext cx="737131" cy="737131"/>
        </a:xfrm>
        <a:prstGeom prst="downArrow">
          <a:avLst>
            <a:gd name="adj1" fmla="val 55000"/>
            <a:gd name="adj2" fmla="val 45000"/>
          </a:avLst>
        </a:prstGeom>
        <a:solidFill>
          <a:srgbClr val="0000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l-GR" sz="3300" kern="1200"/>
        </a:p>
      </dsp:txBody>
      <dsp:txXfrm>
        <a:off x="7839613" y="2208815"/>
        <a:ext cx="405423" cy="554691"/>
      </dsp:txXfrm>
    </dsp:sp>
    <dsp:sp modelId="{BF42AFF6-D398-4735-9218-C557433B8217}">
      <dsp:nvSpPr>
        <dsp:cNvPr id="0" name=""/>
        <dsp:cNvSpPr/>
      </dsp:nvSpPr>
      <dsp:spPr>
        <a:xfrm>
          <a:off x="8314035" y="3549054"/>
          <a:ext cx="737131" cy="737131"/>
        </a:xfrm>
        <a:prstGeom prst="downArrow">
          <a:avLst>
            <a:gd name="adj1" fmla="val 55000"/>
            <a:gd name="adj2" fmla="val 45000"/>
          </a:avLst>
        </a:prstGeom>
        <a:solidFill>
          <a:srgbClr val="0000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l-GR" sz="3300" kern="1200"/>
        </a:p>
      </dsp:txBody>
      <dsp:txXfrm>
        <a:off x="8479889" y="3549054"/>
        <a:ext cx="405423" cy="5546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838F-902B-CEFA-59B1-50E4ECE5A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09D6C6-B516-347F-95E5-5D61E6886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B6C38C-7A42-F991-93D7-939D67B6D165}"/>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5" name="Footer Placeholder 4">
            <a:extLst>
              <a:ext uri="{FF2B5EF4-FFF2-40B4-BE49-F238E27FC236}">
                <a16:creationId xmlns:a16="http://schemas.microsoft.com/office/drawing/2014/main" id="{C1EA5722-354F-7937-603F-B641C5CC0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513CEB-AB75-44B2-5EC1-31886343CC7D}"/>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156714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53D7-633A-84F8-1859-E77EDA1613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51BDC4-A943-1552-668D-CEDE1BDA7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45BE26-1CE1-15D8-ADB2-8C4864A277F0}"/>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5" name="Footer Placeholder 4">
            <a:extLst>
              <a:ext uri="{FF2B5EF4-FFF2-40B4-BE49-F238E27FC236}">
                <a16:creationId xmlns:a16="http://schemas.microsoft.com/office/drawing/2014/main" id="{C28D6472-94BF-20F0-9F94-96642DCE93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F39A99-75FD-D5C8-EAF3-75203081FD98}"/>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309935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C50AB-BE71-B198-E95D-AD7EA3F709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0C1E8C-5AF6-2E92-9CBD-C65DCE714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4C367-B0DF-081E-BC61-54295B190E01}"/>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5" name="Footer Placeholder 4">
            <a:extLst>
              <a:ext uri="{FF2B5EF4-FFF2-40B4-BE49-F238E27FC236}">
                <a16:creationId xmlns:a16="http://schemas.microsoft.com/office/drawing/2014/main" id="{36922599-988F-59A0-6DBA-DB26B73654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C12A28-A875-49E7-622B-7C42BD35187C}"/>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40096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1B1F-FFE5-C755-D833-12B5A9A89C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6FB0A8-04C1-4C37-FC21-3A96A0241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404904-A0E5-EC8F-39FF-93375F5646A6}"/>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5" name="Footer Placeholder 4">
            <a:extLst>
              <a:ext uri="{FF2B5EF4-FFF2-40B4-BE49-F238E27FC236}">
                <a16:creationId xmlns:a16="http://schemas.microsoft.com/office/drawing/2014/main" id="{0CEED3BC-95B1-25EA-7B08-057ADB52DA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1729EF-B17F-541F-FDC6-D371B2A02CF5}"/>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279468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0985-26DE-0087-6C62-1E3CE203A9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377B2E-F638-FE18-F75A-F8D9226F1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882591-4EEF-6BAB-7F7A-E79DC8713A84}"/>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5" name="Footer Placeholder 4">
            <a:extLst>
              <a:ext uri="{FF2B5EF4-FFF2-40B4-BE49-F238E27FC236}">
                <a16:creationId xmlns:a16="http://schemas.microsoft.com/office/drawing/2014/main" id="{2D6908B6-D26F-0666-0AF6-2180628CFD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FED324-2288-D956-57F8-4F1E7286FE86}"/>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89186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7327-7EC5-24B6-3380-9B0E7B5F8A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4DFAC6-E681-2DBC-E917-898D89D50F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880B01-2135-D451-7807-FC4359A041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1A53EB-98B0-FBBD-DAE3-7B4CA55E4C82}"/>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6" name="Footer Placeholder 5">
            <a:extLst>
              <a:ext uri="{FF2B5EF4-FFF2-40B4-BE49-F238E27FC236}">
                <a16:creationId xmlns:a16="http://schemas.microsoft.com/office/drawing/2014/main" id="{872FBC7C-A15F-F42E-7C9C-A1072C6F0C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44226D-7FD9-C26F-F612-3F13BB105E83}"/>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370637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93-8858-16C8-2743-987DA1E377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AA376-B767-28BE-2DEF-3C990BCED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94A0F-4B4D-E60F-5D4A-DA6A5EF498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1CB7B9-2C26-73EA-977A-3481BD8F6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EABB1E-D8D5-70C8-CB73-873997DFE7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36E097-7B1A-44B6-8510-FA1CC1A1643D}"/>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8" name="Footer Placeholder 7">
            <a:extLst>
              <a:ext uri="{FF2B5EF4-FFF2-40B4-BE49-F238E27FC236}">
                <a16:creationId xmlns:a16="http://schemas.microsoft.com/office/drawing/2014/main" id="{2E719958-A133-E007-ABA5-2F77EC158F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64EFF3-3AC3-A330-6840-CBE995753DE2}"/>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286918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DD96-3C6A-822B-62B0-869F37851D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25416A-682F-7191-9129-545329D4F720}"/>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4" name="Footer Placeholder 3">
            <a:extLst>
              <a:ext uri="{FF2B5EF4-FFF2-40B4-BE49-F238E27FC236}">
                <a16:creationId xmlns:a16="http://schemas.microsoft.com/office/drawing/2014/main" id="{64D9A189-F251-B3E1-BC5C-68B6E3B8C4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2D305D-C0A3-91FF-44A3-A018385A5670}"/>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184537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3C510-0E46-F96F-42CC-F8CDCB491A65}"/>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3" name="Footer Placeholder 2">
            <a:extLst>
              <a:ext uri="{FF2B5EF4-FFF2-40B4-BE49-F238E27FC236}">
                <a16:creationId xmlns:a16="http://schemas.microsoft.com/office/drawing/2014/main" id="{1B426EA1-C9F4-7763-0454-AD19DDB11C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D87879-D1F0-77E9-14CF-A3E390425E56}"/>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57068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94F7-71EB-7DB3-7951-8A06AF5D1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41D8E7-ED31-CCA6-4C0E-036A48A1E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AE8CAF-3654-7828-FE9F-511D0A91F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61912-994A-2792-A96A-0987BEF90671}"/>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6" name="Footer Placeholder 5">
            <a:extLst>
              <a:ext uri="{FF2B5EF4-FFF2-40B4-BE49-F238E27FC236}">
                <a16:creationId xmlns:a16="http://schemas.microsoft.com/office/drawing/2014/main" id="{1A2263D5-6622-82B6-30D0-6BE8ADF251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B13561-F99A-0F89-743D-07A138F6E104}"/>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1538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028F-EFBB-C0F7-24CA-60F9EEDD3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03EA2F-D7BE-3ACB-1989-FF0851CF6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5B5B3F-385F-ACCA-9F8C-5D48E7764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EBE6A9-4F9C-BCFA-2A47-5139571881D7}"/>
              </a:ext>
            </a:extLst>
          </p:cNvPr>
          <p:cNvSpPr>
            <a:spLocks noGrp="1"/>
          </p:cNvSpPr>
          <p:nvPr>
            <p:ph type="dt" sz="half" idx="10"/>
          </p:nvPr>
        </p:nvSpPr>
        <p:spPr/>
        <p:txBody>
          <a:bodyPr/>
          <a:lstStyle/>
          <a:p>
            <a:fld id="{E2220980-05E0-46C0-B0C6-EB2E695CB0A1}" type="datetimeFigureOut">
              <a:rPr lang="en-GB" smtClean="0"/>
              <a:t>20/06/2022</a:t>
            </a:fld>
            <a:endParaRPr lang="en-GB"/>
          </a:p>
        </p:txBody>
      </p:sp>
      <p:sp>
        <p:nvSpPr>
          <p:cNvPr id="6" name="Footer Placeholder 5">
            <a:extLst>
              <a:ext uri="{FF2B5EF4-FFF2-40B4-BE49-F238E27FC236}">
                <a16:creationId xmlns:a16="http://schemas.microsoft.com/office/drawing/2014/main" id="{AF3EC684-D3E1-EC8C-F5F8-B3A5B8DCF0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7F9C1C-A264-00B0-67CB-9A5537A22172}"/>
              </a:ext>
            </a:extLst>
          </p:cNvPr>
          <p:cNvSpPr>
            <a:spLocks noGrp="1"/>
          </p:cNvSpPr>
          <p:nvPr>
            <p:ph type="sldNum" sz="quarter" idx="12"/>
          </p:nvPr>
        </p:nvSpPr>
        <p:spPr/>
        <p:txBody>
          <a:bodyPr/>
          <a:lstStyle/>
          <a:p>
            <a:fld id="{EEAA378E-153C-4B44-A39E-FBA1464ED67D}" type="slidenum">
              <a:rPr lang="en-GB" smtClean="0"/>
              <a:t>‹#›</a:t>
            </a:fld>
            <a:endParaRPr lang="en-GB"/>
          </a:p>
        </p:txBody>
      </p:sp>
    </p:spTree>
    <p:extLst>
      <p:ext uri="{BB962C8B-B14F-4D97-AF65-F5344CB8AC3E}">
        <p14:creationId xmlns:p14="http://schemas.microsoft.com/office/powerpoint/2010/main" val="194790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311D6-7589-22DC-5F51-69E53ED29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0E23C8-95D3-8D9E-5460-19933596B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3216C8-0FF1-E6D2-8627-E949C3CF1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20980-05E0-46C0-B0C6-EB2E695CB0A1}" type="datetimeFigureOut">
              <a:rPr lang="en-GB" smtClean="0"/>
              <a:t>20/06/2022</a:t>
            </a:fld>
            <a:endParaRPr lang="en-GB"/>
          </a:p>
        </p:txBody>
      </p:sp>
      <p:sp>
        <p:nvSpPr>
          <p:cNvPr id="5" name="Footer Placeholder 4">
            <a:extLst>
              <a:ext uri="{FF2B5EF4-FFF2-40B4-BE49-F238E27FC236}">
                <a16:creationId xmlns:a16="http://schemas.microsoft.com/office/drawing/2014/main" id="{6E9CEB3C-990B-7AAC-314C-69294CFC1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4116FF-564F-0DFB-A5F3-B6C2535AE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A378E-153C-4B44-A39E-FBA1464ED67D}" type="slidenum">
              <a:rPr lang="en-GB" smtClean="0"/>
              <a:t>‹#›</a:t>
            </a:fld>
            <a:endParaRPr lang="en-GB"/>
          </a:p>
        </p:txBody>
      </p:sp>
    </p:spTree>
    <p:extLst>
      <p:ext uri="{BB962C8B-B14F-4D97-AF65-F5344CB8AC3E}">
        <p14:creationId xmlns:p14="http://schemas.microsoft.com/office/powerpoint/2010/main" val="170417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00B050"/>
                </a:solidFill>
              </a:rPr>
              <a:t>Sustainable diet for a healthy diet</a:t>
            </a:r>
            <a:r>
              <a:rPr lang="el-GR" sz="2400" b="1" dirty="0">
                <a:solidFill>
                  <a:srgbClr val="00B050"/>
                </a:solidFill>
              </a:rPr>
              <a:t>!</a:t>
            </a: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85048"/>
            <a:ext cx="12191998" cy="430887"/>
          </a:xfrm>
          <a:prstGeom prst="rect">
            <a:avLst/>
          </a:prstGeom>
          <a:noFill/>
        </p:spPr>
        <p:txBody>
          <a:bodyPr wrap="square">
            <a:spAutoFit/>
          </a:bodyPr>
          <a:lstStyle/>
          <a:p>
            <a:pPr algn="ctr"/>
            <a:r>
              <a:rPr lang="el-GR" sz="2200" b="1" dirty="0">
                <a:solidFill>
                  <a:srgbClr val="0000FF"/>
                </a:solidFill>
              </a:rPr>
              <a:t>1.1. </a:t>
            </a:r>
            <a:r>
              <a:rPr lang="en-GB" sz="2200" b="1" dirty="0">
                <a:solidFill>
                  <a:srgbClr val="0000FF"/>
                </a:solidFill>
              </a:rPr>
              <a:t>Definition of sustainability</a:t>
            </a:r>
            <a:endParaRPr lang="el-GR" sz="2200" b="1" i="0" dirty="0">
              <a:solidFill>
                <a:srgbClr val="0000FF"/>
              </a:solidFill>
              <a:effectLst/>
            </a:endParaRPr>
          </a:p>
        </p:txBody>
      </p:sp>
      <p:graphicFrame>
        <p:nvGraphicFramePr>
          <p:cNvPr id="7" name="4 - Διάγραμμα">
            <a:extLst>
              <a:ext uri="{FF2B5EF4-FFF2-40B4-BE49-F238E27FC236}">
                <a16:creationId xmlns:a16="http://schemas.microsoft.com/office/drawing/2014/main" id="{EC30635A-2D5D-B493-4969-02EFD3F75714}"/>
              </a:ext>
            </a:extLst>
          </p:cNvPr>
          <p:cNvGraphicFramePr/>
          <p:nvPr/>
        </p:nvGraphicFramePr>
        <p:xfrm>
          <a:off x="768417" y="1096280"/>
          <a:ext cx="10643615" cy="53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8704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.1. </a:t>
            </a:r>
            <a:r>
              <a:rPr lang="en-GB" sz="2200" b="1" dirty="0">
                <a:solidFill>
                  <a:srgbClr val="0000FF"/>
                </a:solidFill>
              </a:rPr>
              <a:t>Why should we adopt a sustainable diet?</a:t>
            </a:r>
            <a:endParaRPr lang="el-GR" sz="2200" b="1" i="0" dirty="0">
              <a:solidFill>
                <a:srgbClr val="0000FF"/>
              </a:solidFill>
              <a:effectLst/>
            </a:endParaRPr>
          </a:p>
        </p:txBody>
      </p:sp>
      <p:sp>
        <p:nvSpPr>
          <p:cNvPr id="7" name="TextBox 6">
            <a:extLst>
              <a:ext uri="{FF2B5EF4-FFF2-40B4-BE49-F238E27FC236}">
                <a16:creationId xmlns:a16="http://schemas.microsoft.com/office/drawing/2014/main" id="{F83573C1-3BFA-A392-2C2D-50E83219526D}"/>
              </a:ext>
            </a:extLst>
          </p:cNvPr>
          <p:cNvSpPr txBox="1"/>
          <p:nvPr/>
        </p:nvSpPr>
        <p:spPr>
          <a:xfrm>
            <a:off x="0" y="745236"/>
            <a:ext cx="12192000" cy="400110"/>
          </a:xfrm>
          <a:prstGeom prst="rect">
            <a:avLst/>
          </a:prstGeom>
          <a:noFill/>
        </p:spPr>
        <p:txBody>
          <a:bodyPr wrap="square">
            <a:spAutoFit/>
          </a:bodyPr>
          <a:lstStyle/>
          <a:p>
            <a:pPr algn="ctr"/>
            <a:r>
              <a:rPr lang="en-US" sz="2000" b="1" dirty="0">
                <a:solidFill>
                  <a:srgbClr val="FF0000"/>
                </a:solidFill>
              </a:rPr>
              <a:t>2</a:t>
            </a:r>
            <a:r>
              <a:rPr lang="el-GR" sz="2000" b="1" dirty="0">
                <a:solidFill>
                  <a:srgbClr val="FF0000"/>
                </a:solidFill>
              </a:rPr>
              <a:t>.</a:t>
            </a:r>
            <a:r>
              <a:rPr lang="en-US" sz="2000" b="1" dirty="0">
                <a:solidFill>
                  <a:srgbClr val="FF0000"/>
                </a:solidFill>
              </a:rPr>
              <a:t>1</a:t>
            </a:r>
            <a:r>
              <a:rPr lang="el-GR" sz="2000" b="1" dirty="0">
                <a:solidFill>
                  <a:srgbClr val="FF0000"/>
                </a:solidFill>
              </a:rPr>
              <a:t>.</a:t>
            </a:r>
            <a:r>
              <a:rPr lang="en-US" sz="2000" b="1" dirty="0">
                <a:solidFill>
                  <a:srgbClr val="FF0000"/>
                </a:solidFill>
              </a:rPr>
              <a:t>2.</a:t>
            </a:r>
            <a:r>
              <a:rPr lang="el-GR" sz="2000" b="1" dirty="0">
                <a:solidFill>
                  <a:srgbClr val="FF0000"/>
                </a:solidFill>
              </a:rPr>
              <a:t> </a:t>
            </a:r>
            <a:r>
              <a:rPr lang="en-GB" sz="2000" b="1" dirty="0">
                <a:solidFill>
                  <a:srgbClr val="FF0000"/>
                </a:solidFill>
              </a:rPr>
              <a:t>The state of our health</a:t>
            </a:r>
            <a:endParaRPr lang="en-US" sz="2000" b="1" dirty="0">
              <a:solidFill>
                <a:srgbClr val="FF0000"/>
              </a:solidFill>
            </a:endParaRPr>
          </a:p>
        </p:txBody>
      </p:sp>
      <p:pic>
        <p:nvPicPr>
          <p:cNvPr id="11" name="Picture 10">
            <a:extLst>
              <a:ext uri="{FF2B5EF4-FFF2-40B4-BE49-F238E27FC236}">
                <a16:creationId xmlns:a16="http://schemas.microsoft.com/office/drawing/2014/main" id="{18CC7897-8CDA-2AF2-8265-7E7D5C466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252" y="1278227"/>
            <a:ext cx="7025496" cy="5455697"/>
          </a:xfrm>
          <a:prstGeom prst="rect">
            <a:avLst/>
          </a:prstGeom>
        </p:spPr>
      </p:pic>
      <p:sp>
        <p:nvSpPr>
          <p:cNvPr id="14" name="TextBox 13">
            <a:extLst>
              <a:ext uri="{FF2B5EF4-FFF2-40B4-BE49-F238E27FC236}">
                <a16:creationId xmlns:a16="http://schemas.microsoft.com/office/drawing/2014/main" id="{92F50CC5-D62A-2D91-5A52-402003E87E40}"/>
              </a:ext>
            </a:extLst>
          </p:cNvPr>
          <p:cNvSpPr txBox="1"/>
          <p:nvPr/>
        </p:nvSpPr>
        <p:spPr>
          <a:xfrm rot="18768833">
            <a:off x="771684" y="2505962"/>
            <a:ext cx="2795381" cy="369332"/>
          </a:xfrm>
          <a:prstGeom prst="rect">
            <a:avLst/>
          </a:prstGeom>
          <a:noFill/>
        </p:spPr>
        <p:txBody>
          <a:bodyPr wrap="square">
            <a:spAutoFit/>
          </a:bodyPr>
          <a:lstStyle/>
          <a:p>
            <a:r>
              <a:rPr lang="en-US" b="1" dirty="0">
                <a:solidFill>
                  <a:srgbClr val="008000"/>
                </a:solidFill>
              </a:rPr>
              <a:t>The planetary health plate</a:t>
            </a:r>
          </a:p>
        </p:txBody>
      </p:sp>
    </p:spTree>
    <p:extLst>
      <p:ext uri="{BB962C8B-B14F-4D97-AF65-F5344CB8AC3E}">
        <p14:creationId xmlns:p14="http://schemas.microsoft.com/office/powerpoint/2010/main" val="3056253499"/>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00B050"/>
                </a:solidFill>
              </a:rPr>
              <a:t>Sustainable diet for a healthy planet</a:t>
            </a:r>
            <a:r>
              <a:rPr lang="el-GR" sz="2400" b="1" dirty="0">
                <a:solidFill>
                  <a:srgbClr val="00B050"/>
                </a:solidFill>
              </a:rPr>
              <a:t>!</a:t>
            </a: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85048"/>
            <a:ext cx="12191998" cy="769441"/>
          </a:xfrm>
          <a:prstGeom prst="rect">
            <a:avLst/>
          </a:prstGeom>
          <a:noFill/>
        </p:spPr>
        <p:txBody>
          <a:bodyPr wrap="square">
            <a:spAutoFit/>
          </a:bodyPr>
          <a:lstStyle/>
          <a:p>
            <a:pPr algn="ctr"/>
            <a:r>
              <a:rPr lang="el-GR" sz="2200" b="1" i="0" dirty="0">
                <a:solidFill>
                  <a:srgbClr val="0000FF"/>
                </a:solidFill>
                <a:effectLst/>
              </a:rPr>
              <a:t>1.2. </a:t>
            </a:r>
            <a:r>
              <a:rPr lang="en-GB" sz="2200" b="1" dirty="0">
                <a:solidFill>
                  <a:srgbClr val="0000FF"/>
                </a:solidFill>
              </a:rPr>
              <a:t>What is sustainable diet?</a:t>
            </a:r>
            <a:endParaRPr lang="el-GR" sz="2200" b="1" i="0" dirty="0">
              <a:solidFill>
                <a:srgbClr val="0000FF"/>
              </a:solidFill>
              <a:effectLst/>
            </a:endParaRPr>
          </a:p>
          <a:p>
            <a:pPr algn="ctr"/>
            <a:endParaRPr lang="el-GR" sz="2200" b="1" i="0" dirty="0">
              <a:solidFill>
                <a:srgbClr val="0000FF"/>
              </a:solidFill>
              <a:effectLst/>
            </a:endParaRPr>
          </a:p>
        </p:txBody>
      </p:sp>
      <p:graphicFrame>
        <p:nvGraphicFramePr>
          <p:cNvPr id="8" name="7 - Διάγραμμα">
            <a:extLst>
              <a:ext uri="{FF2B5EF4-FFF2-40B4-BE49-F238E27FC236}">
                <a16:creationId xmlns:a16="http://schemas.microsoft.com/office/drawing/2014/main" id="{4BDB978C-A118-58F9-3B56-E871B05B3155}"/>
              </a:ext>
            </a:extLst>
          </p:cNvPr>
          <p:cNvGraphicFramePr/>
          <p:nvPr/>
        </p:nvGraphicFramePr>
        <p:xfrm>
          <a:off x="842771" y="1490472"/>
          <a:ext cx="10506456" cy="4982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67194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85048"/>
            <a:ext cx="12191998" cy="769441"/>
          </a:xfrm>
          <a:prstGeom prst="rect">
            <a:avLst/>
          </a:prstGeom>
          <a:noFill/>
        </p:spPr>
        <p:txBody>
          <a:bodyPr wrap="square">
            <a:spAutoFit/>
          </a:bodyPr>
          <a:lstStyle/>
          <a:p>
            <a:pPr algn="ctr"/>
            <a:r>
              <a:rPr lang="el-GR" sz="2200" b="1" i="0" dirty="0">
                <a:solidFill>
                  <a:srgbClr val="0000FF"/>
                </a:solidFill>
                <a:effectLst/>
              </a:rPr>
              <a:t>1.2. </a:t>
            </a:r>
            <a:r>
              <a:rPr lang="en-GB" sz="2200" b="1" i="0" dirty="0">
                <a:solidFill>
                  <a:srgbClr val="0000FF"/>
                </a:solidFill>
                <a:effectLst/>
              </a:rPr>
              <a:t>What is sustainable </a:t>
            </a:r>
            <a:r>
              <a:rPr lang="en-GB" sz="2200" b="1" dirty="0">
                <a:solidFill>
                  <a:srgbClr val="0000FF"/>
                </a:solidFill>
              </a:rPr>
              <a:t>nutrition</a:t>
            </a:r>
            <a:r>
              <a:rPr lang="en-GB" sz="2200" b="1" i="0" dirty="0">
                <a:solidFill>
                  <a:srgbClr val="0000FF"/>
                </a:solidFill>
                <a:effectLst/>
              </a:rPr>
              <a:t>?</a:t>
            </a:r>
            <a:endParaRPr lang="el-GR" sz="2200" b="1" i="0" dirty="0">
              <a:solidFill>
                <a:srgbClr val="0000FF"/>
              </a:solidFill>
              <a:effectLst/>
            </a:endParaRPr>
          </a:p>
          <a:p>
            <a:pPr algn="ctr"/>
            <a:endParaRPr lang="el-GR" sz="2200" b="1" i="0" dirty="0">
              <a:solidFill>
                <a:srgbClr val="0000FF"/>
              </a:solidFill>
              <a:effectLst/>
            </a:endParaRPr>
          </a:p>
        </p:txBody>
      </p:sp>
      <p:pic>
        <p:nvPicPr>
          <p:cNvPr id="3" name="Picture 2">
            <a:extLst>
              <a:ext uri="{FF2B5EF4-FFF2-40B4-BE49-F238E27FC236}">
                <a16:creationId xmlns:a16="http://schemas.microsoft.com/office/drawing/2014/main" id="{CCD397CA-8857-95B1-3E51-229F555A6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201" y="1078992"/>
            <a:ext cx="8057595" cy="5681234"/>
          </a:xfrm>
          <a:prstGeom prst="rect">
            <a:avLst/>
          </a:prstGeom>
        </p:spPr>
      </p:pic>
    </p:spTree>
    <p:extLst>
      <p:ext uri="{BB962C8B-B14F-4D97-AF65-F5344CB8AC3E}">
        <p14:creationId xmlns:p14="http://schemas.microsoft.com/office/powerpoint/2010/main" val="2972158869"/>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85048"/>
            <a:ext cx="12191998" cy="769441"/>
          </a:xfrm>
          <a:prstGeom prst="rect">
            <a:avLst/>
          </a:prstGeom>
          <a:noFill/>
        </p:spPr>
        <p:txBody>
          <a:bodyPr wrap="square">
            <a:spAutoFit/>
          </a:bodyPr>
          <a:lstStyle/>
          <a:p>
            <a:pPr algn="ctr"/>
            <a:r>
              <a:rPr lang="el-GR" sz="2200" b="1" i="0" dirty="0">
                <a:solidFill>
                  <a:srgbClr val="0000FF"/>
                </a:solidFill>
                <a:effectLst/>
              </a:rPr>
              <a:t>1.3. </a:t>
            </a:r>
            <a:r>
              <a:rPr lang="en-GB" sz="2200" b="1" i="0" dirty="0">
                <a:solidFill>
                  <a:srgbClr val="0000FF"/>
                </a:solidFill>
                <a:effectLst/>
              </a:rPr>
              <a:t>Goals of sustainable food systems</a:t>
            </a:r>
            <a:endParaRPr lang="el-GR" sz="2200" b="1" i="0" dirty="0">
              <a:solidFill>
                <a:srgbClr val="0000FF"/>
              </a:solidFill>
              <a:effectLst/>
            </a:endParaRPr>
          </a:p>
          <a:p>
            <a:pPr algn="ctr"/>
            <a:endParaRPr lang="el-GR" sz="2200" b="1" i="0" dirty="0">
              <a:solidFill>
                <a:srgbClr val="0000FF"/>
              </a:solidFill>
              <a:effectLst/>
            </a:endParaRPr>
          </a:p>
        </p:txBody>
      </p:sp>
      <p:graphicFrame>
        <p:nvGraphicFramePr>
          <p:cNvPr id="8" name="6 - Διάγραμμα">
            <a:extLst>
              <a:ext uri="{FF2B5EF4-FFF2-40B4-BE49-F238E27FC236}">
                <a16:creationId xmlns:a16="http://schemas.microsoft.com/office/drawing/2014/main" id="{42C986CB-474B-CC1C-35DB-20FB3E3202D8}"/>
              </a:ext>
            </a:extLst>
          </p:cNvPr>
          <p:cNvGraphicFramePr/>
          <p:nvPr/>
        </p:nvGraphicFramePr>
        <p:xfrm>
          <a:off x="768417" y="1088136"/>
          <a:ext cx="10616184" cy="529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604026"/>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.1. </a:t>
            </a:r>
            <a:r>
              <a:rPr lang="en-GB" sz="2200" b="1" dirty="0">
                <a:solidFill>
                  <a:srgbClr val="0000FF"/>
                </a:solidFill>
              </a:rPr>
              <a:t>Why should we adopt a sustainable diet?</a:t>
            </a:r>
            <a:endParaRPr lang="el-GR" sz="2200" b="1" i="0" dirty="0">
              <a:solidFill>
                <a:srgbClr val="0000FF"/>
              </a:solidFill>
              <a:effectLst/>
            </a:endParaRPr>
          </a:p>
        </p:txBody>
      </p:sp>
      <p:sp>
        <p:nvSpPr>
          <p:cNvPr id="7" name="TextBox 6">
            <a:extLst>
              <a:ext uri="{FF2B5EF4-FFF2-40B4-BE49-F238E27FC236}">
                <a16:creationId xmlns:a16="http://schemas.microsoft.com/office/drawing/2014/main" id="{F83573C1-3BFA-A392-2C2D-50E83219526D}"/>
              </a:ext>
            </a:extLst>
          </p:cNvPr>
          <p:cNvSpPr txBox="1"/>
          <p:nvPr/>
        </p:nvSpPr>
        <p:spPr>
          <a:xfrm>
            <a:off x="0" y="745236"/>
            <a:ext cx="12192000" cy="400110"/>
          </a:xfrm>
          <a:prstGeom prst="rect">
            <a:avLst/>
          </a:prstGeom>
          <a:noFill/>
        </p:spPr>
        <p:txBody>
          <a:bodyPr wrap="square">
            <a:spAutoFit/>
          </a:bodyPr>
          <a:lstStyle/>
          <a:p>
            <a:pPr algn="ctr"/>
            <a:r>
              <a:rPr lang="en-US" sz="2000" b="1" dirty="0">
                <a:solidFill>
                  <a:srgbClr val="FF0000"/>
                </a:solidFill>
              </a:rPr>
              <a:t>2</a:t>
            </a:r>
            <a:r>
              <a:rPr lang="el-GR" sz="2000" b="1" dirty="0">
                <a:solidFill>
                  <a:srgbClr val="FF0000"/>
                </a:solidFill>
              </a:rPr>
              <a:t>.</a:t>
            </a:r>
            <a:r>
              <a:rPr lang="en-US" sz="2000" b="1" dirty="0">
                <a:solidFill>
                  <a:srgbClr val="FF0000"/>
                </a:solidFill>
              </a:rPr>
              <a:t>1</a:t>
            </a:r>
            <a:r>
              <a:rPr lang="el-GR" sz="2000" b="1" dirty="0">
                <a:solidFill>
                  <a:srgbClr val="FF0000"/>
                </a:solidFill>
              </a:rPr>
              <a:t>.1</a:t>
            </a:r>
            <a:r>
              <a:rPr lang="en-US" sz="2000" b="1" dirty="0">
                <a:solidFill>
                  <a:srgbClr val="FF0000"/>
                </a:solidFill>
              </a:rPr>
              <a:t>.</a:t>
            </a:r>
            <a:r>
              <a:rPr lang="el-GR" sz="2000" b="1" dirty="0">
                <a:solidFill>
                  <a:srgbClr val="FF0000"/>
                </a:solidFill>
              </a:rPr>
              <a:t> </a:t>
            </a:r>
            <a:r>
              <a:rPr lang="en-GB" sz="2000" b="1" dirty="0">
                <a:solidFill>
                  <a:srgbClr val="FF0000"/>
                </a:solidFill>
              </a:rPr>
              <a:t>State of the planet</a:t>
            </a:r>
            <a:endParaRPr lang="en-US" sz="2000" b="1" dirty="0">
              <a:solidFill>
                <a:srgbClr val="FF0000"/>
              </a:solidFill>
            </a:endParaRPr>
          </a:p>
        </p:txBody>
      </p:sp>
      <p:graphicFrame>
        <p:nvGraphicFramePr>
          <p:cNvPr id="8" name="4 - Διάγραμμα">
            <a:extLst>
              <a:ext uri="{FF2B5EF4-FFF2-40B4-BE49-F238E27FC236}">
                <a16:creationId xmlns:a16="http://schemas.microsoft.com/office/drawing/2014/main" id="{32596AAC-DF35-394F-8948-504DE50E89CB}"/>
              </a:ext>
            </a:extLst>
          </p:cNvPr>
          <p:cNvGraphicFramePr/>
          <p:nvPr/>
        </p:nvGraphicFramePr>
        <p:xfrm>
          <a:off x="214282" y="1138776"/>
          <a:ext cx="11800934" cy="557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46748"/>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.1. </a:t>
            </a:r>
            <a:r>
              <a:rPr lang="en-GB" sz="2200" b="1" dirty="0">
                <a:solidFill>
                  <a:srgbClr val="0000FF"/>
                </a:solidFill>
              </a:rPr>
              <a:t>Why should we adopt a sustainable diet?</a:t>
            </a:r>
            <a:endParaRPr lang="el-GR" sz="2200" b="1" i="0" dirty="0">
              <a:solidFill>
                <a:srgbClr val="0000FF"/>
              </a:solidFill>
              <a:effectLst/>
            </a:endParaRPr>
          </a:p>
        </p:txBody>
      </p:sp>
      <p:sp>
        <p:nvSpPr>
          <p:cNvPr id="7" name="TextBox 6">
            <a:extLst>
              <a:ext uri="{FF2B5EF4-FFF2-40B4-BE49-F238E27FC236}">
                <a16:creationId xmlns:a16="http://schemas.microsoft.com/office/drawing/2014/main" id="{F83573C1-3BFA-A392-2C2D-50E83219526D}"/>
              </a:ext>
            </a:extLst>
          </p:cNvPr>
          <p:cNvSpPr txBox="1"/>
          <p:nvPr/>
        </p:nvSpPr>
        <p:spPr>
          <a:xfrm>
            <a:off x="0" y="745236"/>
            <a:ext cx="12192000" cy="400110"/>
          </a:xfrm>
          <a:prstGeom prst="rect">
            <a:avLst/>
          </a:prstGeom>
          <a:noFill/>
        </p:spPr>
        <p:txBody>
          <a:bodyPr wrap="square">
            <a:spAutoFit/>
          </a:bodyPr>
          <a:lstStyle/>
          <a:p>
            <a:pPr algn="ctr"/>
            <a:r>
              <a:rPr lang="en-US" sz="2000" b="1" dirty="0">
                <a:solidFill>
                  <a:srgbClr val="FF0000"/>
                </a:solidFill>
              </a:rPr>
              <a:t>2</a:t>
            </a:r>
            <a:r>
              <a:rPr lang="el-GR" sz="2000" b="1" dirty="0">
                <a:solidFill>
                  <a:srgbClr val="FF0000"/>
                </a:solidFill>
              </a:rPr>
              <a:t>.</a:t>
            </a:r>
            <a:r>
              <a:rPr lang="en-US" sz="2000" b="1" dirty="0">
                <a:solidFill>
                  <a:srgbClr val="FF0000"/>
                </a:solidFill>
              </a:rPr>
              <a:t>1</a:t>
            </a:r>
            <a:r>
              <a:rPr lang="el-GR" sz="2000" b="1" dirty="0">
                <a:solidFill>
                  <a:srgbClr val="FF0000"/>
                </a:solidFill>
              </a:rPr>
              <a:t>.1</a:t>
            </a:r>
            <a:r>
              <a:rPr lang="en-US" sz="2000" b="1" dirty="0">
                <a:solidFill>
                  <a:srgbClr val="FF0000"/>
                </a:solidFill>
              </a:rPr>
              <a:t>.</a:t>
            </a:r>
            <a:r>
              <a:rPr lang="el-GR" sz="2000" b="1" dirty="0">
                <a:solidFill>
                  <a:srgbClr val="FF0000"/>
                </a:solidFill>
              </a:rPr>
              <a:t> </a:t>
            </a:r>
            <a:r>
              <a:rPr lang="en-GB" sz="2000" b="1" dirty="0">
                <a:solidFill>
                  <a:srgbClr val="FF0000"/>
                </a:solidFill>
              </a:rPr>
              <a:t>State of the planet</a:t>
            </a:r>
            <a:endParaRPr lang="en-US" sz="2000" b="1" dirty="0">
              <a:solidFill>
                <a:srgbClr val="FF0000"/>
              </a:solidFill>
            </a:endParaRPr>
          </a:p>
        </p:txBody>
      </p:sp>
      <p:pic>
        <p:nvPicPr>
          <p:cNvPr id="3" name="Picture 2">
            <a:extLst>
              <a:ext uri="{FF2B5EF4-FFF2-40B4-BE49-F238E27FC236}">
                <a16:creationId xmlns:a16="http://schemas.microsoft.com/office/drawing/2014/main" id="{3F041329-CA81-4E50-DBB1-0BE489FBD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973" y="1151917"/>
            <a:ext cx="4628051" cy="5544103"/>
          </a:xfrm>
          <a:prstGeom prst="rect">
            <a:avLst/>
          </a:prstGeom>
        </p:spPr>
      </p:pic>
    </p:spTree>
    <p:extLst>
      <p:ext uri="{BB962C8B-B14F-4D97-AF65-F5344CB8AC3E}">
        <p14:creationId xmlns:p14="http://schemas.microsoft.com/office/powerpoint/2010/main" val="421423485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.1. </a:t>
            </a:r>
            <a:r>
              <a:rPr lang="en-GB" sz="2200" b="1" dirty="0">
                <a:solidFill>
                  <a:srgbClr val="0000FF"/>
                </a:solidFill>
              </a:rPr>
              <a:t>Why should we adopt a sustainable diet?</a:t>
            </a:r>
            <a:endParaRPr lang="el-GR" sz="2200" b="1" i="0" dirty="0">
              <a:solidFill>
                <a:srgbClr val="0000FF"/>
              </a:solidFill>
              <a:effectLst/>
            </a:endParaRPr>
          </a:p>
        </p:txBody>
      </p:sp>
      <p:sp>
        <p:nvSpPr>
          <p:cNvPr id="7" name="TextBox 6">
            <a:extLst>
              <a:ext uri="{FF2B5EF4-FFF2-40B4-BE49-F238E27FC236}">
                <a16:creationId xmlns:a16="http://schemas.microsoft.com/office/drawing/2014/main" id="{F83573C1-3BFA-A392-2C2D-50E83219526D}"/>
              </a:ext>
            </a:extLst>
          </p:cNvPr>
          <p:cNvSpPr txBox="1"/>
          <p:nvPr/>
        </p:nvSpPr>
        <p:spPr>
          <a:xfrm>
            <a:off x="0" y="745236"/>
            <a:ext cx="12192000" cy="400110"/>
          </a:xfrm>
          <a:prstGeom prst="rect">
            <a:avLst/>
          </a:prstGeom>
          <a:noFill/>
        </p:spPr>
        <p:txBody>
          <a:bodyPr wrap="square">
            <a:spAutoFit/>
          </a:bodyPr>
          <a:lstStyle/>
          <a:p>
            <a:pPr algn="ctr"/>
            <a:r>
              <a:rPr lang="en-US" sz="2000" b="1" dirty="0">
                <a:solidFill>
                  <a:srgbClr val="FF0000"/>
                </a:solidFill>
              </a:rPr>
              <a:t>2</a:t>
            </a:r>
            <a:r>
              <a:rPr lang="el-GR" sz="2000" b="1" dirty="0">
                <a:solidFill>
                  <a:srgbClr val="FF0000"/>
                </a:solidFill>
              </a:rPr>
              <a:t>.</a:t>
            </a:r>
            <a:r>
              <a:rPr lang="en-US" sz="2000" b="1" dirty="0">
                <a:solidFill>
                  <a:srgbClr val="FF0000"/>
                </a:solidFill>
              </a:rPr>
              <a:t>1</a:t>
            </a:r>
            <a:r>
              <a:rPr lang="el-GR" sz="2000" b="1" dirty="0">
                <a:solidFill>
                  <a:srgbClr val="FF0000"/>
                </a:solidFill>
              </a:rPr>
              <a:t>.1</a:t>
            </a:r>
            <a:r>
              <a:rPr lang="en-US" sz="2000" b="1" dirty="0">
                <a:solidFill>
                  <a:srgbClr val="FF0000"/>
                </a:solidFill>
              </a:rPr>
              <a:t>.</a:t>
            </a:r>
            <a:r>
              <a:rPr lang="el-GR" sz="2000" b="1" dirty="0">
                <a:solidFill>
                  <a:srgbClr val="FF0000"/>
                </a:solidFill>
              </a:rPr>
              <a:t> </a:t>
            </a:r>
            <a:r>
              <a:rPr lang="en-GB" sz="2000" b="1" dirty="0">
                <a:solidFill>
                  <a:srgbClr val="FF0000"/>
                </a:solidFill>
              </a:rPr>
              <a:t>State of the planet</a:t>
            </a:r>
            <a:endParaRPr lang="en-US" sz="2000" b="1" dirty="0">
              <a:solidFill>
                <a:srgbClr val="FF0000"/>
              </a:solidFill>
            </a:endParaRPr>
          </a:p>
        </p:txBody>
      </p:sp>
      <p:pic>
        <p:nvPicPr>
          <p:cNvPr id="4" name="Picture 3">
            <a:extLst>
              <a:ext uri="{FF2B5EF4-FFF2-40B4-BE49-F238E27FC236}">
                <a16:creationId xmlns:a16="http://schemas.microsoft.com/office/drawing/2014/main" id="{B4E692EA-A36E-8697-8C9A-683E55A39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891" y="1428917"/>
            <a:ext cx="9612215" cy="5039221"/>
          </a:xfrm>
          <a:prstGeom prst="rect">
            <a:avLst/>
          </a:prstGeom>
        </p:spPr>
      </p:pic>
    </p:spTree>
    <p:extLst>
      <p:ext uri="{BB962C8B-B14F-4D97-AF65-F5344CB8AC3E}">
        <p14:creationId xmlns:p14="http://schemas.microsoft.com/office/powerpoint/2010/main" val="2691982475"/>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.1. </a:t>
            </a:r>
            <a:r>
              <a:rPr lang="en-GB" sz="2200" b="1" dirty="0">
                <a:solidFill>
                  <a:srgbClr val="0000FF"/>
                </a:solidFill>
              </a:rPr>
              <a:t>Why should we adopt a sustainable diet?</a:t>
            </a:r>
            <a:endParaRPr lang="el-GR" sz="2200" b="1" i="0" dirty="0">
              <a:solidFill>
                <a:srgbClr val="0000FF"/>
              </a:solidFill>
              <a:effectLst/>
            </a:endParaRPr>
          </a:p>
        </p:txBody>
      </p:sp>
      <p:sp>
        <p:nvSpPr>
          <p:cNvPr id="7" name="TextBox 6">
            <a:extLst>
              <a:ext uri="{FF2B5EF4-FFF2-40B4-BE49-F238E27FC236}">
                <a16:creationId xmlns:a16="http://schemas.microsoft.com/office/drawing/2014/main" id="{F83573C1-3BFA-A392-2C2D-50E83219526D}"/>
              </a:ext>
            </a:extLst>
          </p:cNvPr>
          <p:cNvSpPr txBox="1"/>
          <p:nvPr/>
        </p:nvSpPr>
        <p:spPr>
          <a:xfrm>
            <a:off x="0" y="745236"/>
            <a:ext cx="12192000" cy="400110"/>
          </a:xfrm>
          <a:prstGeom prst="rect">
            <a:avLst/>
          </a:prstGeom>
          <a:noFill/>
        </p:spPr>
        <p:txBody>
          <a:bodyPr wrap="square">
            <a:spAutoFit/>
          </a:bodyPr>
          <a:lstStyle/>
          <a:p>
            <a:pPr algn="ctr"/>
            <a:r>
              <a:rPr lang="en-US" sz="2000" b="1" dirty="0">
                <a:solidFill>
                  <a:srgbClr val="FF0000"/>
                </a:solidFill>
              </a:rPr>
              <a:t>2</a:t>
            </a:r>
            <a:r>
              <a:rPr lang="el-GR" sz="2000" b="1" dirty="0">
                <a:solidFill>
                  <a:srgbClr val="FF0000"/>
                </a:solidFill>
              </a:rPr>
              <a:t>.</a:t>
            </a:r>
            <a:r>
              <a:rPr lang="en-US" sz="2000" b="1" dirty="0">
                <a:solidFill>
                  <a:srgbClr val="FF0000"/>
                </a:solidFill>
              </a:rPr>
              <a:t>1</a:t>
            </a:r>
            <a:r>
              <a:rPr lang="el-GR" sz="2000" b="1" dirty="0">
                <a:solidFill>
                  <a:srgbClr val="FF0000"/>
                </a:solidFill>
              </a:rPr>
              <a:t>.1</a:t>
            </a:r>
            <a:r>
              <a:rPr lang="en-US" sz="2000" b="1" dirty="0">
                <a:solidFill>
                  <a:srgbClr val="FF0000"/>
                </a:solidFill>
              </a:rPr>
              <a:t>.</a:t>
            </a:r>
            <a:r>
              <a:rPr lang="el-GR" sz="2000" b="1" dirty="0">
                <a:solidFill>
                  <a:srgbClr val="FF0000"/>
                </a:solidFill>
              </a:rPr>
              <a:t> </a:t>
            </a:r>
            <a:r>
              <a:rPr lang="en-GB" sz="2000" b="1" dirty="0">
                <a:solidFill>
                  <a:srgbClr val="FF0000"/>
                </a:solidFill>
              </a:rPr>
              <a:t>State of the planet</a:t>
            </a:r>
            <a:endParaRPr lang="en-US" sz="2000" b="1" dirty="0">
              <a:solidFill>
                <a:srgbClr val="FF0000"/>
              </a:solidFill>
            </a:endParaRPr>
          </a:p>
        </p:txBody>
      </p:sp>
      <p:pic>
        <p:nvPicPr>
          <p:cNvPr id="3" name="Picture 2">
            <a:extLst>
              <a:ext uri="{FF2B5EF4-FFF2-40B4-BE49-F238E27FC236}">
                <a16:creationId xmlns:a16="http://schemas.microsoft.com/office/drawing/2014/main" id="{5692F226-DA89-726C-4911-03963541F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18" y="1572768"/>
            <a:ext cx="10367361" cy="5007013"/>
          </a:xfrm>
          <a:prstGeom prst="rect">
            <a:avLst/>
          </a:prstGeom>
        </p:spPr>
      </p:pic>
    </p:spTree>
    <p:extLst>
      <p:ext uri="{BB962C8B-B14F-4D97-AF65-F5344CB8AC3E}">
        <p14:creationId xmlns:p14="http://schemas.microsoft.com/office/powerpoint/2010/main" val="1220708260"/>
      </p:ext>
    </p:extLst>
  </p:cSld>
  <p:clrMapOvr>
    <a:masterClrMapping/>
  </p:clrMapOvr>
  <p:transition spd="slow">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.1. </a:t>
            </a:r>
            <a:r>
              <a:rPr lang="en-GB" sz="2200" b="1" dirty="0">
                <a:solidFill>
                  <a:srgbClr val="0000FF"/>
                </a:solidFill>
              </a:rPr>
              <a:t>Why should we adopt a sustainable diet?</a:t>
            </a:r>
            <a:endParaRPr lang="el-GR" sz="2200" b="1" i="0" dirty="0">
              <a:solidFill>
                <a:srgbClr val="0000FF"/>
              </a:solidFill>
              <a:effectLst/>
            </a:endParaRPr>
          </a:p>
        </p:txBody>
      </p:sp>
      <p:sp>
        <p:nvSpPr>
          <p:cNvPr id="7" name="TextBox 6">
            <a:extLst>
              <a:ext uri="{FF2B5EF4-FFF2-40B4-BE49-F238E27FC236}">
                <a16:creationId xmlns:a16="http://schemas.microsoft.com/office/drawing/2014/main" id="{F83573C1-3BFA-A392-2C2D-50E83219526D}"/>
              </a:ext>
            </a:extLst>
          </p:cNvPr>
          <p:cNvSpPr txBox="1"/>
          <p:nvPr/>
        </p:nvSpPr>
        <p:spPr>
          <a:xfrm>
            <a:off x="0" y="745236"/>
            <a:ext cx="12192000" cy="400110"/>
          </a:xfrm>
          <a:prstGeom prst="rect">
            <a:avLst/>
          </a:prstGeom>
          <a:noFill/>
        </p:spPr>
        <p:txBody>
          <a:bodyPr wrap="square">
            <a:spAutoFit/>
          </a:bodyPr>
          <a:lstStyle/>
          <a:p>
            <a:pPr algn="ctr"/>
            <a:r>
              <a:rPr lang="en-US" sz="2000" b="1" dirty="0">
                <a:solidFill>
                  <a:srgbClr val="FF0000"/>
                </a:solidFill>
              </a:rPr>
              <a:t>2</a:t>
            </a:r>
            <a:r>
              <a:rPr lang="el-GR" sz="2000" b="1" dirty="0">
                <a:solidFill>
                  <a:srgbClr val="FF0000"/>
                </a:solidFill>
              </a:rPr>
              <a:t>.</a:t>
            </a:r>
            <a:r>
              <a:rPr lang="en-US" sz="2000" b="1" dirty="0">
                <a:solidFill>
                  <a:srgbClr val="FF0000"/>
                </a:solidFill>
              </a:rPr>
              <a:t>1</a:t>
            </a:r>
            <a:r>
              <a:rPr lang="el-GR" sz="2000" b="1" dirty="0">
                <a:solidFill>
                  <a:srgbClr val="FF0000"/>
                </a:solidFill>
              </a:rPr>
              <a:t>.</a:t>
            </a:r>
            <a:r>
              <a:rPr lang="en-US" sz="2000" b="1" dirty="0">
                <a:solidFill>
                  <a:srgbClr val="FF0000"/>
                </a:solidFill>
              </a:rPr>
              <a:t>2.</a:t>
            </a:r>
            <a:r>
              <a:rPr lang="el-GR" sz="2000" b="1" dirty="0">
                <a:solidFill>
                  <a:srgbClr val="FF0000"/>
                </a:solidFill>
              </a:rPr>
              <a:t> </a:t>
            </a:r>
            <a:r>
              <a:rPr lang="en-GB" sz="2000" b="1" dirty="0">
                <a:solidFill>
                  <a:srgbClr val="FF0000"/>
                </a:solidFill>
              </a:rPr>
              <a:t>The state of our health</a:t>
            </a:r>
            <a:endParaRPr lang="en-US" sz="2000" b="1" dirty="0">
              <a:solidFill>
                <a:srgbClr val="FF0000"/>
              </a:solidFill>
            </a:endParaRPr>
          </a:p>
        </p:txBody>
      </p:sp>
      <p:graphicFrame>
        <p:nvGraphicFramePr>
          <p:cNvPr id="8" name="4 - Διάγραμμα">
            <a:extLst>
              <a:ext uri="{FF2B5EF4-FFF2-40B4-BE49-F238E27FC236}">
                <a16:creationId xmlns:a16="http://schemas.microsoft.com/office/drawing/2014/main" id="{58567D30-9398-6168-DFBF-904FC7E67ACD}"/>
              </a:ext>
            </a:extLst>
          </p:cNvPr>
          <p:cNvGraphicFramePr/>
          <p:nvPr>
            <p:extLst>
              <p:ext uri="{D42A27DB-BD31-4B8C-83A1-F6EECF244321}">
                <p14:modId xmlns:p14="http://schemas.microsoft.com/office/powerpoint/2010/main" val="1615883279"/>
              </p:ext>
            </p:extLst>
          </p:nvPr>
        </p:nvGraphicFramePr>
        <p:xfrm>
          <a:off x="1245427" y="1342722"/>
          <a:ext cx="9701143" cy="5154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053647"/>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Cleopatra Kalogerakou</dc:creator>
  <cp:lastModifiedBy>Cleopatra Kalogerakou</cp:lastModifiedBy>
  <cp:revision>1</cp:revision>
  <dcterms:created xsi:type="dcterms:W3CDTF">2022-06-19T20:35:02Z</dcterms:created>
  <dcterms:modified xsi:type="dcterms:W3CDTF">2022-06-20T16:23:32Z</dcterms:modified>
</cp:coreProperties>
</file>