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63" r:id="rId3"/>
    <p:sldId id="266" r:id="rId4"/>
    <p:sldId id="267" r:id="rId5"/>
    <p:sldId id="268" r:id="rId6"/>
    <p:sldId id="269" r:id="rId7"/>
    <p:sldId id="256" r:id="rId8"/>
    <p:sldId id="257" r:id="rId9"/>
    <p:sldId id="258" r:id="rId10"/>
    <p:sldId id="262" r:id="rId11"/>
    <p:sldId id="259" r:id="rId12"/>
    <p:sldId id="260" r:id="rId13"/>
    <p:sldId id="264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2364"/>
    <a:srgbClr val="464A69"/>
    <a:srgbClr val="FFCD1D"/>
    <a:srgbClr val="EBEB1E"/>
    <a:srgbClr val="454967"/>
    <a:srgbClr val="00B4B9"/>
    <a:srgbClr val="5F4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8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0A6E5AB-92F1-9A49-4F7B-58BC39A5F5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3553830-42EC-E34D-717D-6B70C6FB2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5B776BE-EABE-3066-850F-FB964149B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BC3C-3243-EF47-BE29-4DBC1B72771A}" type="datetimeFigureOut">
              <a:rPr lang="it-IT" smtClean="0"/>
              <a:t>05/11/22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0E6B2B8-4B29-A58A-6211-63D4D04F8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5A32757-8A03-D9A1-EB49-7E944A3BE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FCED-FC56-824B-9662-14DCC5FD0E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1623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3FE75A7-FE92-BFB7-4525-9536D603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FEBBA83-CAD1-9EA2-26B0-44EEABDE10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0BB748A-4E83-EAE0-9FB0-63C72C316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BC3C-3243-EF47-BE29-4DBC1B72771A}" type="datetimeFigureOut">
              <a:rPr lang="it-IT" smtClean="0"/>
              <a:t>05/11/22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28C300A-C532-623F-8F6A-9998CC33F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6928D7-DCE2-FD3E-0739-588849901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FCED-FC56-824B-9662-14DCC5FD0E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0365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D1C5E90-07AA-8E21-B95C-203DBFEA58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E3B0F2B-FCDA-C87F-266D-8847D3593C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7D47AF7-F4AC-3B4E-AEEA-04C4856B4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BC3C-3243-EF47-BE29-4DBC1B72771A}" type="datetimeFigureOut">
              <a:rPr lang="it-IT" smtClean="0"/>
              <a:t>05/11/22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922E009-9DF9-CC03-0C19-6E34BC90C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063DC8-99F3-F4D7-74F4-4A447DDB1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FCED-FC56-824B-9662-14DCC5FD0E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5553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AECD939-653F-6142-17AF-9D0C063BD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25B26B6-7421-380C-BEF2-C5CEDF83E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1C3B24A-864F-B677-9D37-B0B82D80A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BC3C-3243-EF47-BE29-4DBC1B72771A}" type="datetimeFigureOut">
              <a:rPr lang="it-IT" smtClean="0"/>
              <a:t>05/11/22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6A31FFB-A302-83BD-C1E8-204B31719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A277208-64C6-6D1A-824E-63823DAFB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FCED-FC56-824B-9662-14DCC5FD0E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3504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C591555-FB9B-A9A7-314E-C36B179AE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0E0B91C-4199-7C58-DBE4-EC3C2192FA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DDCAF05-E631-F9A5-DA72-99443F0A5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BC3C-3243-EF47-BE29-4DBC1B72771A}" type="datetimeFigureOut">
              <a:rPr lang="it-IT" smtClean="0"/>
              <a:t>05/11/22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B24E5E8-E787-D60F-6343-E5F5066BD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B02A9FD-39B0-831D-5D84-FAD5DDD40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FCED-FC56-824B-9662-14DCC5FD0E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4917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E56DC88-5027-53BC-D696-6B08E1604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01F2C94-97A9-BEB4-ADDF-A2C34300C6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52E1463-52E6-6B4C-9CF1-9D49082A0B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DD3830C-78AF-D6A4-FD41-DE6799B9E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BC3C-3243-EF47-BE29-4DBC1B72771A}" type="datetimeFigureOut">
              <a:rPr lang="it-IT" smtClean="0"/>
              <a:t>05/11/22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CE383AC-F49E-2706-1703-D4A383861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33BB049-C165-18BE-9634-F4933561F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FCED-FC56-824B-9662-14DCC5FD0E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975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03B0C2C-A383-9C79-854A-E18C63AF8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CB998F1-E127-F83A-6463-9470A96A8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2C9C1E1-DDDD-7A62-956C-32E91352E4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07C8F05-834A-B8BB-4897-49E13C10F6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3C392B6D-F2D7-1F06-146A-FB347F07C6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744270B9-59AB-2B90-3CF7-A2AE9C999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BC3C-3243-EF47-BE29-4DBC1B72771A}" type="datetimeFigureOut">
              <a:rPr lang="it-IT" smtClean="0"/>
              <a:t>05/11/22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748BDB1-8DB9-170F-C393-8EB89758D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3C0B3E1-6801-3194-E641-4BA83A3D1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FCED-FC56-824B-9662-14DCC5FD0E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8793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6E4BF2-CA75-BB31-47DA-BE255E794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4BC1FE2-125E-C447-5430-14CE3C4C9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BC3C-3243-EF47-BE29-4DBC1B72771A}" type="datetimeFigureOut">
              <a:rPr lang="it-IT" smtClean="0"/>
              <a:t>05/11/22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447ED63-B683-F248-0190-DB8738F9E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32555EC-8BC0-1C61-7D5A-D95F35526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FCED-FC56-824B-9662-14DCC5FD0E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8016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F6528AD-231C-E43A-6DB9-7BEB7D325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BC3C-3243-EF47-BE29-4DBC1B72771A}" type="datetimeFigureOut">
              <a:rPr lang="it-IT" smtClean="0"/>
              <a:t>05/11/22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64CAB5B2-60A0-DF8A-C80E-9DAFC3234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DBA8BAF-B41C-A712-CF82-FBF3CA951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FCED-FC56-824B-9662-14DCC5FD0E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3787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545A47-9950-582B-23E2-F34540A3B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5125A26-EADE-E503-3D66-70E7B43FB3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A4B6CB5-E8D8-CE51-C4D1-11240337E8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0ADE031-CAE6-36C4-85BA-E9F675790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BC3C-3243-EF47-BE29-4DBC1B72771A}" type="datetimeFigureOut">
              <a:rPr lang="it-IT" smtClean="0"/>
              <a:t>05/11/22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F1A53D1-9150-2FD5-5A97-C08221239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427044A-BE9C-3C32-6BF6-A184BD0C6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FCED-FC56-824B-9662-14DCC5FD0E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3021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1FEDC24-4684-AC1E-B16C-AC1C26522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5C29E9C-1728-3DEC-0169-4802CB1543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3587D178-CA28-FEC7-5DDB-071D03DC5A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43034F8-85C3-00E8-395A-923D1E71A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BC3C-3243-EF47-BE29-4DBC1B72771A}" type="datetimeFigureOut">
              <a:rPr lang="it-IT" smtClean="0"/>
              <a:t>05/11/22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6153827-319B-E548-5A08-E75166AC9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C00C488-BFD9-0AC5-48F8-D9286FEBF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FCED-FC56-824B-9662-14DCC5FD0E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264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2EC61C3E-5330-F877-DFEE-8E6DF1A79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C9845A9-BF07-3855-B92B-FFBC06AF4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8A785CE-DFCE-BC75-F93D-35E7AE5BFF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ABC3C-3243-EF47-BE29-4DBC1B72771A}" type="datetimeFigureOut">
              <a:rPr lang="it-IT" smtClean="0"/>
              <a:t>05/11/22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827F79D-D74F-BBDA-E6B8-9288024EAF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5E8803A-BAE1-0B41-A0E7-D385A75EA1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BFCED-FC56-824B-9662-14DCC5FD0E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6319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53Ks824GTA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/Users/martina/Library/Group%20Containers/UBF8T346G9.ms/WebArchiveCopyPasteTempFiles/com.microsoft.Word/1600x450-altran-women-in-stem.pn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779D230A-E01F-249B-0234-978DEB85F8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8642" y="1845931"/>
            <a:ext cx="7234711" cy="4807582"/>
          </a:xfrm>
        </p:spPr>
      </p:pic>
      <p:pic>
        <p:nvPicPr>
          <p:cNvPr id="6" name="Immagine 5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C355B87E-96AC-4F67-B3F5-D20D5463A6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3571" y="430210"/>
            <a:ext cx="5204855" cy="141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580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F564CF66-6C11-092B-8427-383704182C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91" t="23391"/>
          <a:stretch/>
        </p:blipFill>
        <p:spPr>
          <a:xfrm>
            <a:off x="20" y="0"/>
            <a:ext cx="12191980" cy="763656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B1D4F77-A17C-43D7-B7FA-545148E4E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492064" y="321176"/>
            <a:ext cx="4332307" cy="5896743"/>
          </a:xfrm>
          <a:prstGeom prst="rect">
            <a:avLst/>
          </a:prstGeom>
          <a:solidFill>
            <a:schemeClr val="bg1">
              <a:alpha val="90000"/>
            </a:schemeClr>
          </a:solidFill>
          <a:ln w="127000" cap="sq"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3C770C6-DCD8-6D41-B0DA-297A25BFA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860" y="104844"/>
            <a:ext cx="7148365" cy="1344975"/>
          </a:xfrm>
        </p:spPr>
        <p:txBody>
          <a:bodyPr>
            <a:noAutofit/>
          </a:bodyPr>
          <a:lstStyle/>
          <a:p>
            <a:pPr algn="ctr"/>
            <a:r>
              <a:rPr lang="it-IT" sz="3600" b="1" dirty="0">
                <a:latin typeface="Arial" panose="020B0604020202020204" pitchFamily="34" charset="0"/>
                <a:cs typeface="Arial" panose="020B0604020202020204" pitchFamily="34" charset="0"/>
              </a:rPr>
              <a:t>PERCENTAGE OF WOMEN AND MEN ENROLLED IN THE STEM</a:t>
            </a:r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1E75C32B-77FD-FBCF-50D2-7B682B409A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6418" y="1554663"/>
            <a:ext cx="5930318" cy="4085959"/>
          </a:xfr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2A4C40E1-0B1F-38A8-2D0C-F84AA0F45768}"/>
              </a:ext>
            </a:extLst>
          </p:cNvPr>
          <p:cNvSpPr txBox="1"/>
          <p:nvPr/>
        </p:nvSpPr>
        <p:spPr>
          <a:xfrm>
            <a:off x="7778597" y="1992274"/>
            <a:ext cx="3759239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200" i="1" dirty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it-IT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graph</a:t>
            </a:r>
            <a:r>
              <a:rPr lang="it-IT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it-IT" sz="3200" i="1" dirty="0">
                <a:latin typeface="Arial" panose="020B0604020202020204" pitchFamily="34" charset="0"/>
                <a:cs typeface="Arial" panose="020B0604020202020204" pitchFamily="34" charset="0"/>
              </a:rPr>
              <a:t> can </a:t>
            </a:r>
            <a:r>
              <a:rPr lang="it-IT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see</a:t>
            </a:r>
            <a:r>
              <a:rPr lang="it-IT" sz="3200" i="1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it-IT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significantly</a:t>
            </a:r>
            <a:r>
              <a:rPr lang="it-IT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higher</a:t>
            </a:r>
            <a:r>
              <a:rPr lang="it-IT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percentage</a:t>
            </a:r>
            <a:r>
              <a:rPr lang="it-IT" sz="3200" i="1" dirty="0">
                <a:latin typeface="Arial" panose="020B0604020202020204" pitchFamily="34" charset="0"/>
                <a:cs typeface="Arial" panose="020B0604020202020204" pitchFamily="34" charset="0"/>
              </a:rPr>
              <a:t> of men in </a:t>
            </a:r>
            <a:r>
              <a:rPr lang="it-IT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stem</a:t>
            </a:r>
            <a:r>
              <a:rPr lang="it-IT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than</a:t>
            </a:r>
            <a:r>
              <a:rPr lang="it-IT" sz="3200" i="1" dirty="0">
                <a:latin typeface="Arial" panose="020B0604020202020204" pitchFamily="34" charset="0"/>
                <a:cs typeface="Arial" panose="020B0604020202020204" pitchFamily="34" charset="0"/>
              </a:rPr>
              <a:t> women.</a:t>
            </a:r>
          </a:p>
        </p:txBody>
      </p:sp>
    </p:spTree>
    <p:extLst>
      <p:ext uri="{BB962C8B-B14F-4D97-AF65-F5344CB8AC3E}">
        <p14:creationId xmlns:p14="http://schemas.microsoft.com/office/powerpoint/2010/main" val="4204596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gnaposto contenuto 9">
            <a:extLst>
              <a:ext uri="{FF2B5EF4-FFF2-40B4-BE49-F238E27FC236}">
                <a16:creationId xmlns:a16="http://schemas.microsoft.com/office/drawing/2014/main" id="{4EAC8ED5-5375-FC4E-A275-B1EBA7C68A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2773" y="2402581"/>
            <a:ext cx="5986454" cy="3873236"/>
          </a:xfr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A2AEAE1-B298-1A7E-4B35-C25B8D4F52C9}"/>
              </a:ext>
            </a:extLst>
          </p:cNvPr>
          <p:cNvSpPr txBox="1"/>
          <p:nvPr/>
        </p:nvSpPr>
        <p:spPr>
          <a:xfrm>
            <a:off x="888124" y="903889"/>
            <a:ext cx="1041575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dirty="0">
                <a:latin typeface="Arial" panose="020B0604020202020204" pitchFamily="34" charset="0"/>
                <a:cs typeface="Arial" panose="020B0604020202020204" pitchFamily="34" charset="0"/>
              </a:rPr>
              <a:t>DO YOU THINK THIS IS RIGHT?</a:t>
            </a:r>
          </a:p>
        </p:txBody>
      </p:sp>
    </p:spTree>
    <p:extLst>
      <p:ext uri="{BB962C8B-B14F-4D97-AF65-F5344CB8AC3E}">
        <p14:creationId xmlns:p14="http://schemas.microsoft.com/office/powerpoint/2010/main" val="603165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24F779-C5D4-7A22-34C7-8D92B9C93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6271"/>
            <a:ext cx="10515600" cy="1401891"/>
          </a:xfrm>
        </p:spPr>
        <p:txBody>
          <a:bodyPr>
            <a:normAutofit/>
          </a:bodyPr>
          <a:lstStyle/>
          <a:p>
            <a:pPr algn="ctr"/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Did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know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many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women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who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made the history of STEM?</a:t>
            </a:r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20175A6F-400F-3EEE-FF25-01DFAC671C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4662" y="1867779"/>
            <a:ext cx="8702676" cy="4351338"/>
          </a:xfr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3192BBF-0E58-8E6D-6849-6F39F9220AA5}"/>
              </a:ext>
            </a:extLst>
          </p:cNvPr>
          <p:cNvSpPr txBox="1"/>
          <p:nvPr/>
        </p:nvSpPr>
        <p:spPr>
          <a:xfrm>
            <a:off x="3573677" y="6418734"/>
            <a:ext cx="50446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hlinkClick r:id="rId3"/>
              </a:rPr>
              <a:t>https://www.youtube.com/watch?v=W53Ks824GTA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00717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CB4D442-78D2-98A6-8DED-E40DBD2DD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>
                <a:solidFill>
                  <a:schemeClr val="accent1"/>
                </a:solidFill>
              </a:rPr>
              <a:t>STEREOTIPE? </a:t>
            </a:r>
            <a:r>
              <a:rPr lang="it-IT" sz="8000" dirty="0">
                <a:solidFill>
                  <a:srgbClr val="E12364"/>
                </a:solidFill>
              </a:rPr>
              <a:t>NO TKS</a:t>
            </a:r>
            <a:endParaRPr lang="it-IT" dirty="0">
              <a:solidFill>
                <a:srgbClr val="E12364"/>
              </a:solidFill>
            </a:endParaRPr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229CD139-8D88-E89C-3C41-77FB7C83CD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4388" y="1940010"/>
            <a:ext cx="10143223" cy="4410097"/>
          </a:xfrm>
        </p:spPr>
      </p:pic>
    </p:spTree>
    <p:extLst>
      <p:ext uri="{BB962C8B-B14F-4D97-AF65-F5344CB8AC3E}">
        <p14:creationId xmlns:p14="http://schemas.microsoft.com/office/powerpoint/2010/main" val="3123456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mappa&#10;&#10;Descrizione generata automaticamente">
            <a:extLst>
              <a:ext uri="{FF2B5EF4-FFF2-40B4-BE49-F238E27FC236}">
                <a16:creationId xmlns:a16="http://schemas.microsoft.com/office/drawing/2014/main" id="{DB1EBBB8-8519-F15D-5FCF-C24EF0442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135" y="717787"/>
            <a:ext cx="8649730" cy="542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678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AAA2EB35-5AE4-911A-CB25-A2FD65A96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7" y="150025"/>
            <a:ext cx="4721989" cy="655795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076B945B-F973-3EF8-0EC7-818BF9198D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5556" y="2038693"/>
            <a:ext cx="7181850" cy="306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294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testo&#10;&#10;Descrizione generata automaticamente">
            <a:extLst>
              <a:ext uri="{FF2B5EF4-FFF2-40B4-BE49-F238E27FC236}">
                <a16:creationId xmlns:a16="http://schemas.microsoft.com/office/drawing/2014/main" id="{2E974D47-4902-5F97-5230-008EB73831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284" y="543697"/>
            <a:ext cx="11927432" cy="6127536"/>
          </a:xfrm>
        </p:spPr>
      </p:pic>
    </p:spTree>
    <p:extLst>
      <p:ext uri="{BB962C8B-B14F-4D97-AF65-F5344CB8AC3E}">
        <p14:creationId xmlns:p14="http://schemas.microsoft.com/office/powerpoint/2010/main" val="4197068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testo&#10;&#10;Descrizione generata automaticamente">
            <a:extLst>
              <a:ext uri="{FF2B5EF4-FFF2-40B4-BE49-F238E27FC236}">
                <a16:creationId xmlns:a16="http://schemas.microsoft.com/office/drawing/2014/main" id="{B9609C3E-7A6C-1DEA-EFCB-3080554BF2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21952"/>
            <a:ext cx="6015918" cy="6214091"/>
          </a:xfrm>
        </p:spPr>
      </p:pic>
      <p:pic>
        <p:nvPicPr>
          <p:cNvPr id="9" name="Immagine 8" descr="Immagine che contiene testo&#10;&#10;Descrizione generata automaticamente">
            <a:extLst>
              <a:ext uri="{FF2B5EF4-FFF2-40B4-BE49-F238E27FC236}">
                <a16:creationId xmlns:a16="http://schemas.microsoft.com/office/drawing/2014/main" id="{BD2F59F4-F1CE-93DD-52AE-BF58CD86A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145" y="274562"/>
            <a:ext cx="6554308" cy="658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75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musica, chitarra&#10;&#10;Descrizione generata automaticamente">
            <a:extLst>
              <a:ext uri="{FF2B5EF4-FFF2-40B4-BE49-F238E27FC236}">
                <a16:creationId xmlns:a16="http://schemas.microsoft.com/office/drawing/2014/main" id="{534BE860-D0FD-B139-B549-780D9DA59E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4367" y="544405"/>
            <a:ext cx="11003266" cy="5769190"/>
          </a:xfrm>
        </p:spPr>
      </p:pic>
    </p:spTree>
    <p:extLst>
      <p:ext uri="{BB962C8B-B14F-4D97-AF65-F5344CB8AC3E}">
        <p14:creationId xmlns:p14="http://schemas.microsoft.com/office/powerpoint/2010/main" val="2166791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9" name="Rectangle 1029">
            <a:extLst>
              <a:ext uri="{FF2B5EF4-FFF2-40B4-BE49-F238E27FC236}">
                <a16:creationId xmlns:a16="http://schemas.microsoft.com/office/drawing/2014/main" id="{23D09407-53BC-485E-B4CE-BC5E4FC4B2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5" name="Rectangle 1031">
            <a:extLst>
              <a:ext uri="{FF2B5EF4-FFF2-40B4-BE49-F238E27FC236}">
                <a16:creationId xmlns:a16="http://schemas.microsoft.com/office/drawing/2014/main" id="{921DB988-49FC-4608-B0A2-E2F3A4019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907E288-18C3-8354-4A29-B35170120A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5470" y="4426672"/>
            <a:ext cx="10640754" cy="775845"/>
          </a:xfrm>
        </p:spPr>
        <p:txBody>
          <a:bodyPr anchor="b">
            <a:normAutofit fontScale="90000"/>
          </a:bodyPr>
          <a:lstStyle/>
          <a:p>
            <a:br>
              <a:rPr lang="en-GB" sz="4900" b="1" dirty="0">
                <a:solidFill>
                  <a:srgbClr val="E1236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4900" b="1" dirty="0">
                <a:solidFill>
                  <a:srgbClr val="E1236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4900" b="1" dirty="0">
                <a:solidFill>
                  <a:srgbClr val="E1236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4900" b="1" dirty="0">
                <a:solidFill>
                  <a:srgbClr val="E1236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4900" b="1" dirty="0">
                <a:solidFill>
                  <a:srgbClr val="E1236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4900" b="1" dirty="0">
                <a:solidFill>
                  <a:srgbClr val="E1236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4900" b="1" dirty="0">
                <a:solidFill>
                  <a:srgbClr val="E1236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7300" b="1" dirty="0">
                <a:solidFill>
                  <a:srgbClr val="5F4E9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GB" sz="7300" b="1" dirty="0">
                <a:solidFill>
                  <a:srgbClr val="E1236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GB" sz="7300" b="1" dirty="0">
                <a:solidFill>
                  <a:srgbClr val="FFCD1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sz="7300" b="1" dirty="0">
                <a:solidFill>
                  <a:srgbClr val="00B4B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GB" sz="7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GB" sz="7300" b="1" dirty="0">
                <a:solidFill>
                  <a:srgbClr val="E1236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7300" b="1" dirty="0">
                <a:solidFill>
                  <a:srgbClr val="454967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sz="7300" b="1" dirty="0">
                <a:solidFill>
                  <a:srgbClr val="EBEB1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GB" sz="7300" b="1" dirty="0">
                <a:solidFill>
                  <a:srgbClr val="E1236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STEM</a:t>
            </a:r>
            <a:b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it-IT" sz="4000" dirty="0">
              <a:solidFill>
                <a:schemeClr val="tx2"/>
              </a:solidFill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5CCF279-5ACD-83EE-3AFF-3AF2560DD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3357" y="3934031"/>
            <a:ext cx="11444980" cy="1744638"/>
          </a:xfrm>
        </p:spPr>
        <p:txBody>
          <a:bodyPr anchor="ctr">
            <a:normAutofit/>
          </a:bodyPr>
          <a:lstStyle/>
          <a:p>
            <a:r>
              <a:rPr lang="en-GB" sz="1800" b="1" i="1" dirty="0">
                <a:solidFill>
                  <a:srgbClr val="45454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Biology, chemistry and mathematics in first year of secondary school</a:t>
            </a:r>
          </a:p>
        </p:txBody>
      </p:sp>
      <p:grpSp>
        <p:nvGrpSpPr>
          <p:cNvPr id="1034" name="Group 1033">
            <a:extLst>
              <a:ext uri="{FF2B5EF4-FFF2-40B4-BE49-F238E27FC236}">
                <a16:creationId xmlns:a16="http://schemas.microsoft.com/office/drawing/2014/main" id="{E9B930FD-8671-4C4C-ADCF-73AC1D0CD4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9676747" y="0"/>
            <a:ext cx="2514948" cy="2174333"/>
            <a:chOff x="-305" y="-4155"/>
            <a:chExt cx="2514948" cy="2174333"/>
          </a:xfrm>
        </p:grpSpPr>
        <p:sp>
          <p:nvSpPr>
            <p:cNvPr id="1035" name="Freeform: Shape 1034">
              <a:extLst>
                <a:ext uri="{FF2B5EF4-FFF2-40B4-BE49-F238E27FC236}">
                  <a16:creationId xmlns:a16="http://schemas.microsoft.com/office/drawing/2014/main" id="{C35B12C1-569C-4E37-AA33-7EF215F201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6" name="Freeform: Shape 1035">
              <a:extLst>
                <a:ext uri="{FF2B5EF4-FFF2-40B4-BE49-F238E27FC236}">
                  <a16:creationId xmlns:a16="http://schemas.microsoft.com/office/drawing/2014/main" id="{F23E2660-7810-46F6-8752-187127C83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7" name="Freeform: Shape 1036">
              <a:extLst>
                <a:ext uri="{FF2B5EF4-FFF2-40B4-BE49-F238E27FC236}">
                  <a16:creationId xmlns:a16="http://schemas.microsoft.com/office/drawing/2014/main" id="{C991DC45-0378-45B3-B325-FB8F98545E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1038" name="Freeform: Shape 1037">
              <a:extLst>
                <a:ext uri="{FF2B5EF4-FFF2-40B4-BE49-F238E27FC236}">
                  <a16:creationId xmlns:a16="http://schemas.microsoft.com/office/drawing/2014/main" id="{E228F5BA-5150-4554-B7EA-93F371F3B1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25" name="Immagine 11" descr="Women in STEM” - second edition">
            <a:extLst>
              <a:ext uri="{FF2B5EF4-FFF2-40B4-BE49-F238E27FC236}">
                <a16:creationId xmlns:a16="http://schemas.microsoft.com/office/drawing/2014/main" id="{8D04E537-5683-8AC6-41A4-7D887256B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3803" y="320231"/>
            <a:ext cx="11004393" cy="3108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0" name="Group 1039">
            <a:extLst>
              <a:ext uri="{FF2B5EF4-FFF2-40B4-BE49-F238E27FC236}">
                <a16:creationId xmlns:a16="http://schemas.microsoft.com/office/drawing/2014/main" id="{383C2651-AE0C-4AE4-8725-E2F9414FE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 flipH="1">
            <a:off x="-305" y="4322879"/>
            <a:ext cx="3378428" cy="2535121"/>
            <a:chOff x="-305" y="-1"/>
            <a:chExt cx="3832880" cy="2876136"/>
          </a:xfrm>
        </p:grpSpPr>
        <p:sp>
          <p:nvSpPr>
            <p:cNvPr id="1041" name="Freeform: Shape 1040">
              <a:extLst>
                <a:ext uri="{FF2B5EF4-FFF2-40B4-BE49-F238E27FC236}">
                  <a16:creationId xmlns:a16="http://schemas.microsoft.com/office/drawing/2014/main" id="{CCE13265-B5D2-47B4-A199-E05F390D5B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2" name="Freeform: Shape 1041">
              <a:extLst>
                <a:ext uri="{FF2B5EF4-FFF2-40B4-BE49-F238E27FC236}">
                  <a16:creationId xmlns:a16="http://schemas.microsoft.com/office/drawing/2014/main" id="{693EBD03-D832-462C-9304-7273698ED4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3" name="Freeform: Shape 1042">
              <a:extLst>
                <a:ext uri="{FF2B5EF4-FFF2-40B4-BE49-F238E27FC236}">
                  <a16:creationId xmlns:a16="http://schemas.microsoft.com/office/drawing/2014/main" id="{0D53D3E2-805E-40D2-964F-352BF6D476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4" name="Freeform: Shape 1043">
              <a:extLst>
                <a:ext uri="{FF2B5EF4-FFF2-40B4-BE49-F238E27FC236}">
                  <a16:creationId xmlns:a16="http://schemas.microsoft.com/office/drawing/2014/main" id="{B7A9A916-A926-43E6-800F-432ABC3F2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2">
            <a:extLst>
              <a:ext uri="{FF2B5EF4-FFF2-40B4-BE49-F238E27FC236}">
                <a16:creationId xmlns:a16="http://schemas.microsoft.com/office/drawing/2014/main" id="{53282D2D-6907-E3D3-C0AD-4F938B6B0F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BDA314C-E15A-8524-64A7-F7941D8B1B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7797" y="5568093"/>
            <a:ext cx="43561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516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EE5AF40-8F2F-5790-E103-DB261B065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5716" y="211266"/>
            <a:ext cx="5076568" cy="1332342"/>
          </a:xfrm>
        </p:spPr>
        <p:txBody>
          <a:bodyPr>
            <a:normAutofit/>
          </a:bodyPr>
          <a:lstStyle/>
          <a:p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  WHAT MEAN STEM?</a:t>
            </a:r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13FF8399-CD99-1C7D-D022-5F1DF35619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1784233"/>
            <a:ext cx="6096000" cy="5073767"/>
          </a:xfr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1B012B13-51C3-D286-65F2-412EF3AFB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053"/>
            <a:ext cx="6128365" cy="345836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0C04E33-EE7C-D1D9-4405-E261141D3EB1}"/>
              </a:ext>
            </a:extLst>
          </p:cNvPr>
          <p:cNvSpPr txBox="1"/>
          <p:nvPr/>
        </p:nvSpPr>
        <p:spPr>
          <a:xfrm>
            <a:off x="147561" y="3846878"/>
            <a:ext cx="58332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acronym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STEM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literally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means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Science, Technology, Engineering and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Mathematics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abbreviation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indicates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the set of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scientific-technological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disciplines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, and the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related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fields of study.</a:t>
            </a:r>
          </a:p>
        </p:txBody>
      </p:sp>
    </p:spTree>
    <p:extLst>
      <p:ext uri="{BB962C8B-B14F-4D97-AF65-F5344CB8AC3E}">
        <p14:creationId xmlns:p14="http://schemas.microsoft.com/office/powerpoint/2010/main" val="589318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4339862-8EC7-76F2-434F-8ADE7270E6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According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to a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carried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out by “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cildren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” girls and boys make study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choices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still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strongly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influenced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by gender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stereotypes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and social conventions. Girls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prefer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the service and care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sectors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while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boys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prefer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the technical and manufacturing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sectors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stereotypical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choices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girls and boys are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born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in the community of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origin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 The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economic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situation, the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condition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educational and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material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poverty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encourage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growth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the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younger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generations,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influence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aspirations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girls and boys.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intersects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with gender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stereotypes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prevent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especially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girls, from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expanding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their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horizons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sectors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"are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suitable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for girls".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6329BFD-0280-4336-7E70-3ED56DEE7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695" y="33697"/>
            <a:ext cx="6968610" cy="179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660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237</Words>
  <Application>Microsoft Macintosh PowerPoint</Application>
  <PresentationFormat>Widescreen</PresentationFormat>
  <Paragraphs>12</Paragraphs>
  <Slides>13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       WOMEN IN STEM </vt:lpstr>
      <vt:lpstr>  WHAT MEAN STEM?</vt:lpstr>
      <vt:lpstr>Presentazione standard di PowerPoint</vt:lpstr>
      <vt:lpstr>PERCENTAGE OF WOMEN AND MEN ENROLLED IN THE STEM</vt:lpstr>
      <vt:lpstr>Presentazione standard di PowerPoint</vt:lpstr>
      <vt:lpstr>Did you know that there are many women who have made the history of STEM?</vt:lpstr>
      <vt:lpstr>STEREOTIPE? NO TKS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LIGUORI MARTINA</dc:creator>
  <cp:lastModifiedBy>LIGUORI MARTINA</cp:lastModifiedBy>
  <cp:revision>2</cp:revision>
  <dcterms:created xsi:type="dcterms:W3CDTF">2022-11-04T14:06:32Z</dcterms:created>
  <dcterms:modified xsi:type="dcterms:W3CDTF">2022-11-05T07:19:45Z</dcterms:modified>
</cp:coreProperties>
</file>