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4F67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1478" y="474675"/>
            <a:ext cx="13387705" cy="1130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3061" y="3931474"/>
            <a:ext cx="17041876" cy="209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112D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580" y="0"/>
            <a:ext cx="18219420" cy="10287000"/>
            <a:chOff x="68580" y="0"/>
            <a:chExt cx="18219420" cy="10287000"/>
          </a:xfrm>
        </p:grpSpPr>
        <p:sp>
          <p:nvSpPr>
            <p:cNvPr id="4" name="object 4"/>
            <p:cNvSpPr/>
            <p:nvPr/>
          </p:nvSpPr>
          <p:spPr>
            <a:xfrm>
              <a:off x="2108327" y="1594879"/>
              <a:ext cx="13979779" cy="7941970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8750" y="922782"/>
              <a:ext cx="4138498" cy="23534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02867" y="7275574"/>
              <a:ext cx="4485132" cy="29839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56163" y="6894574"/>
              <a:ext cx="5148072" cy="3392424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365480" y="0"/>
              <a:ext cx="4477511" cy="2988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80" y="6275832"/>
              <a:ext cx="2910840" cy="3610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701034" y="3071875"/>
            <a:ext cx="1079627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400" dirty="0">
                <a:solidFill>
                  <a:srgbClr val="112D34"/>
                </a:solidFill>
              </a:rPr>
              <a:t>MATH-CHEF</a:t>
            </a:r>
            <a:endParaRPr sz="14400"/>
          </a:p>
        </p:txBody>
      </p:sp>
      <p:sp>
        <p:nvSpPr>
          <p:cNvPr id="11" name="object 11"/>
          <p:cNvSpPr txBox="1"/>
          <p:nvPr/>
        </p:nvSpPr>
        <p:spPr>
          <a:xfrm>
            <a:off x="5189982" y="5808446"/>
            <a:ext cx="6379845" cy="268097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0"/>
              </a:spcBef>
            </a:pPr>
            <a:r>
              <a:rPr sz="7100" spc="-650" dirty="0">
                <a:solidFill>
                  <a:srgbClr val="112D34"/>
                </a:solidFill>
                <a:latin typeface="Arial"/>
                <a:cs typeface="Arial"/>
              </a:rPr>
              <a:t>YOU’RE</a:t>
            </a:r>
            <a:r>
              <a:rPr sz="7100" spc="-550" dirty="0">
                <a:solidFill>
                  <a:srgbClr val="112D34"/>
                </a:solidFill>
                <a:latin typeface="Arial"/>
                <a:cs typeface="Arial"/>
              </a:rPr>
              <a:t> </a:t>
            </a:r>
            <a:r>
              <a:rPr sz="7100" spc="-540" dirty="0">
                <a:solidFill>
                  <a:srgbClr val="112D34"/>
                </a:solidFill>
                <a:latin typeface="Arial"/>
                <a:cs typeface="Arial"/>
              </a:rPr>
              <a:t>INVITED</a:t>
            </a:r>
            <a:endParaRPr sz="7100">
              <a:latin typeface="Arial"/>
              <a:cs typeface="Arial"/>
            </a:endParaRPr>
          </a:p>
          <a:p>
            <a:pPr marL="6350" algn="ctr">
              <a:lnSpc>
                <a:spcPct val="100000"/>
              </a:lnSpc>
              <a:spcBef>
                <a:spcPts val="1935"/>
              </a:spcBef>
            </a:pPr>
            <a:r>
              <a:rPr sz="7100" spc="-340" dirty="0">
                <a:solidFill>
                  <a:srgbClr val="112D34"/>
                </a:solidFill>
                <a:latin typeface="Arial"/>
                <a:cs typeface="Arial"/>
              </a:rPr>
              <a:t>TO</a:t>
            </a:r>
            <a:r>
              <a:rPr sz="7100" spc="835" dirty="0">
                <a:solidFill>
                  <a:srgbClr val="112D34"/>
                </a:solidFill>
                <a:latin typeface="Arial"/>
                <a:cs typeface="Arial"/>
              </a:rPr>
              <a:t> </a:t>
            </a:r>
            <a:r>
              <a:rPr sz="7100" spc="-470" dirty="0">
                <a:solidFill>
                  <a:srgbClr val="112D34"/>
                </a:solidFill>
                <a:latin typeface="Arial"/>
                <a:cs typeface="Arial"/>
              </a:rPr>
              <a:t>LUNCH!</a:t>
            </a:r>
            <a:endParaRPr sz="7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3348" y="0"/>
            <a:ext cx="15114651" cy="92583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2014" y="130719"/>
            <a:ext cx="13827760" cy="411987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20200"/>
              </a:lnSpc>
              <a:spcBef>
                <a:spcPts val="90"/>
              </a:spcBef>
            </a:pPr>
            <a:r>
              <a:rPr sz="7450" spc="5" dirty="0"/>
              <a:t>You are participating in the show  Math-Chef and </a:t>
            </a:r>
            <a:r>
              <a:rPr sz="7450" spc="-5" dirty="0"/>
              <a:t>you </a:t>
            </a:r>
            <a:r>
              <a:rPr sz="7450" spc="5" dirty="0"/>
              <a:t>have to</a:t>
            </a:r>
            <a:r>
              <a:rPr sz="7450" spc="-15" dirty="0"/>
              <a:t> </a:t>
            </a:r>
            <a:r>
              <a:rPr sz="7450" dirty="0"/>
              <a:t>carry  </a:t>
            </a:r>
            <a:r>
              <a:rPr sz="7450" spc="5" dirty="0"/>
              <a:t>out 3 tasks to </a:t>
            </a:r>
            <a:r>
              <a:rPr sz="7450" spc="5" dirty="0">
                <a:solidFill>
                  <a:srgbClr val="008037"/>
                </a:solidFill>
              </a:rPr>
              <a:t>get to the</a:t>
            </a:r>
            <a:r>
              <a:rPr sz="7450" spc="-45" dirty="0">
                <a:solidFill>
                  <a:srgbClr val="008037"/>
                </a:solidFill>
              </a:rPr>
              <a:t> </a:t>
            </a:r>
            <a:r>
              <a:rPr sz="7450" dirty="0">
                <a:solidFill>
                  <a:srgbClr val="008037"/>
                </a:solidFill>
              </a:rPr>
              <a:t>finale.</a:t>
            </a:r>
            <a:endParaRPr sz="7450"/>
          </a:p>
        </p:txBody>
      </p:sp>
      <p:sp>
        <p:nvSpPr>
          <p:cNvPr id="4" name="object 4"/>
          <p:cNvSpPr txBox="1"/>
          <p:nvPr/>
        </p:nvSpPr>
        <p:spPr>
          <a:xfrm>
            <a:off x="3864102" y="4258933"/>
            <a:ext cx="13354050" cy="6090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5"/>
              </a:spcBef>
            </a:pPr>
            <a:r>
              <a:rPr sz="5750" spc="10" dirty="0">
                <a:latin typeface="Arial"/>
                <a:cs typeface="Arial"/>
              </a:rPr>
              <a:t>Task 1: Omelettes. Answering</a:t>
            </a:r>
            <a:r>
              <a:rPr sz="5750" spc="-55" dirty="0">
                <a:latin typeface="Arial"/>
                <a:cs typeface="Arial"/>
              </a:rPr>
              <a:t> </a:t>
            </a:r>
            <a:r>
              <a:rPr sz="5750" spc="10" dirty="0">
                <a:latin typeface="Arial"/>
                <a:cs typeface="Arial"/>
              </a:rPr>
              <a:t>questions.  Task </a:t>
            </a:r>
            <a:r>
              <a:rPr sz="5750" spc="5" dirty="0">
                <a:latin typeface="Arial"/>
                <a:cs typeface="Arial"/>
              </a:rPr>
              <a:t>2: </a:t>
            </a:r>
            <a:r>
              <a:rPr sz="5750" spc="10" dirty="0">
                <a:latin typeface="Arial"/>
                <a:cs typeface="Arial"/>
              </a:rPr>
              <a:t>Our</a:t>
            </a:r>
            <a:r>
              <a:rPr sz="5750" spc="-20" dirty="0">
                <a:latin typeface="Arial"/>
                <a:cs typeface="Arial"/>
              </a:rPr>
              <a:t> </a:t>
            </a:r>
            <a:r>
              <a:rPr sz="5750" spc="10" dirty="0">
                <a:latin typeface="Arial"/>
                <a:cs typeface="Arial"/>
              </a:rPr>
              <a:t>recipes.</a:t>
            </a:r>
            <a:endParaRPr sz="5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5750" spc="10" dirty="0">
                <a:latin typeface="Arial"/>
                <a:cs typeface="Arial"/>
              </a:rPr>
              <a:t>Task 3: Recalculation of a</a:t>
            </a:r>
            <a:r>
              <a:rPr sz="5750" spc="-75" dirty="0">
                <a:latin typeface="Arial"/>
                <a:cs typeface="Arial"/>
              </a:rPr>
              <a:t> </a:t>
            </a:r>
            <a:r>
              <a:rPr sz="5750" spc="10" dirty="0">
                <a:latin typeface="Arial"/>
                <a:cs typeface="Arial"/>
              </a:rPr>
              <a:t>recipe.</a:t>
            </a:r>
            <a:endParaRPr sz="5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800">
              <a:latin typeface="Arial"/>
              <a:cs typeface="Arial"/>
            </a:endParaRPr>
          </a:p>
          <a:p>
            <a:pPr marL="6508115">
              <a:lnSpc>
                <a:spcPct val="100000"/>
              </a:lnSpc>
            </a:pPr>
            <a:r>
              <a:rPr sz="7300" spc="-225" dirty="0">
                <a:latin typeface="Arial"/>
                <a:cs typeface="Arial"/>
              </a:rPr>
              <a:t>Good</a:t>
            </a:r>
            <a:r>
              <a:rPr sz="7300" spc="869" dirty="0">
                <a:latin typeface="Arial"/>
                <a:cs typeface="Arial"/>
              </a:rPr>
              <a:t> </a:t>
            </a:r>
            <a:r>
              <a:rPr sz="7300" spc="-25" dirty="0">
                <a:latin typeface="Arial"/>
                <a:cs typeface="Arial"/>
              </a:rPr>
              <a:t>luck!</a:t>
            </a:r>
            <a:endParaRPr sz="7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791834"/>
            <a:ext cx="4149978" cy="449516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3110483" y="220979"/>
              <a:ext cx="13659612" cy="62392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6453"/>
              <a:ext cx="3444735" cy="336664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93138" y="0"/>
              <a:ext cx="4094861" cy="3443096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417562"/>
              <a:ext cx="5951219" cy="386943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22252" y="6460234"/>
              <a:ext cx="5763767" cy="38267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866513" y="1333957"/>
            <a:ext cx="10149205" cy="1524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800" spc="15" dirty="0"/>
              <a:t>Task </a:t>
            </a:r>
            <a:r>
              <a:rPr sz="9800" spc="10" dirty="0"/>
              <a:t>1:</a:t>
            </a:r>
            <a:r>
              <a:rPr sz="9800" spc="-130" dirty="0"/>
              <a:t> </a:t>
            </a:r>
            <a:r>
              <a:rPr sz="9800" spc="15" dirty="0"/>
              <a:t>Omelettes</a:t>
            </a:r>
            <a:endParaRPr sz="9800"/>
          </a:p>
        </p:txBody>
      </p:sp>
      <p:sp>
        <p:nvSpPr>
          <p:cNvPr id="9" name="object 9"/>
          <p:cNvSpPr txBox="1"/>
          <p:nvPr/>
        </p:nvSpPr>
        <p:spPr>
          <a:xfrm>
            <a:off x="3432428" y="2954222"/>
            <a:ext cx="12467590" cy="32067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1733550">
              <a:lnSpc>
                <a:spcPct val="120800"/>
              </a:lnSpc>
              <a:spcBef>
                <a:spcPts val="90"/>
              </a:spcBef>
            </a:pPr>
            <a:r>
              <a:rPr sz="3800" spc="-150" dirty="0">
                <a:latin typeface="Arial"/>
                <a:cs typeface="Arial"/>
              </a:rPr>
              <a:t>To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-20" dirty="0">
                <a:latin typeface="Arial"/>
                <a:cs typeface="Arial"/>
              </a:rPr>
              <a:t>do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165" dirty="0">
                <a:latin typeface="Arial"/>
                <a:cs typeface="Arial"/>
              </a:rPr>
              <a:t>this</a:t>
            </a:r>
            <a:r>
              <a:rPr sz="3800" spc="-290" dirty="0">
                <a:latin typeface="Arial"/>
                <a:cs typeface="Arial"/>
              </a:rPr>
              <a:t> </a:t>
            </a:r>
            <a:r>
              <a:rPr sz="3800" spc="70" dirty="0">
                <a:latin typeface="Arial"/>
                <a:cs typeface="Arial"/>
              </a:rPr>
              <a:t>task,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114" dirty="0">
                <a:latin typeface="Arial"/>
                <a:cs typeface="Arial"/>
              </a:rPr>
              <a:t>you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65" dirty="0">
                <a:latin typeface="Arial"/>
                <a:cs typeface="Arial"/>
              </a:rPr>
              <a:t>should</a:t>
            </a:r>
            <a:r>
              <a:rPr sz="3800" spc="-280" dirty="0">
                <a:latin typeface="Arial"/>
                <a:cs typeface="Arial"/>
              </a:rPr>
              <a:t> </a:t>
            </a:r>
            <a:r>
              <a:rPr sz="3800" spc="85" dirty="0">
                <a:solidFill>
                  <a:srgbClr val="7C901A"/>
                </a:solidFill>
                <a:latin typeface="Arial"/>
                <a:cs typeface="Arial"/>
              </a:rPr>
              <a:t>look</a:t>
            </a:r>
            <a:r>
              <a:rPr sz="3800" spc="-295" dirty="0">
                <a:solidFill>
                  <a:srgbClr val="7C901A"/>
                </a:solidFill>
                <a:latin typeface="Arial"/>
                <a:cs typeface="Arial"/>
              </a:rPr>
              <a:t> </a:t>
            </a:r>
            <a:r>
              <a:rPr sz="3800" spc="220" dirty="0">
                <a:solidFill>
                  <a:srgbClr val="7C901A"/>
                </a:solidFill>
                <a:latin typeface="Arial"/>
                <a:cs typeface="Arial"/>
              </a:rPr>
              <a:t>at</a:t>
            </a:r>
            <a:r>
              <a:rPr sz="3800" spc="-290" dirty="0">
                <a:solidFill>
                  <a:srgbClr val="7C901A"/>
                </a:solidFill>
                <a:latin typeface="Arial"/>
                <a:cs typeface="Arial"/>
              </a:rPr>
              <a:t> </a:t>
            </a:r>
            <a:r>
              <a:rPr sz="3800" spc="100" dirty="0">
                <a:solidFill>
                  <a:srgbClr val="7C901A"/>
                </a:solidFill>
                <a:latin typeface="Arial"/>
                <a:cs typeface="Arial"/>
              </a:rPr>
              <a:t>the</a:t>
            </a:r>
            <a:r>
              <a:rPr sz="3800" spc="-305" dirty="0">
                <a:solidFill>
                  <a:srgbClr val="7C901A"/>
                </a:solidFill>
                <a:latin typeface="Arial"/>
                <a:cs typeface="Arial"/>
              </a:rPr>
              <a:t> </a:t>
            </a:r>
            <a:r>
              <a:rPr sz="3800" spc="195" dirty="0">
                <a:solidFill>
                  <a:srgbClr val="7C901A"/>
                </a:solidFill>
                <a:latin typeface="Arial"/>
                <a:cs typeface="Arial"/>
              </a:rPr>
              <a:t>two</a:t>
            </a:r>
            <a:r>
              <a:rPr sz="3800" spc="-295" dirty="0">
                <a:solidFill>
                  <a:srgbClr val="7C901A"/>
                </a:solidFill>
                <a:latin typeface="Arial"/>
                <a:cs typeface="Arial"/>
              </a:rPr>
              <a:t> </a:t>
            </a:r>
            <a:r>
              <a:rPr sz="3800" dirty="0">
                <a:solidFill>
                  <a:srgbClr val="7C901A"/>
                </a:solidFill>
                <a:latin typeface="Arial"/>
                <a:cs typeface="Arial"/>
              </a:rPr>
              <a:t>recipes  </a:t>
            </a:r>
            <a:r>
              <a:rPr sz="3800" spc="45" dirty="0">
                <a:latin typeface="Arial"/>
                <a:cs typeface="Arial"/>
              </a:rPr>
              <a:t>below</a:t>
            </a:r>
            <a:r>
              <a:rPr sz="3800" spc="-300" dirty="0">
                <a:latin typeface="Arial"/>
                <a:cs typeface="Arial"/>
              </a:rPr>
              <a:t> </a:t>
            </a:r>
            <a:r>
              <a:rPr sz="3800" spc="100" dirty="0">
                <a:latin typeface="Arial"/>
                <a:cs typeface="Arial"/>
              </a:rPr>
              <a:t>and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100" dirty="0">
                <a:latin typeface="Arial"/>
                <a:cs typeface="Arial"/>
              </a:rPr>
              <a:t>answer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-30" dirty="0">
                <a:latin typeface="Arial"/>
                <a:cs typeface="Arial"/>
              </a:rPr>
              <a:t>these</a:t>
            </a:r>
            <a:r>
              <a:rPr sz="3800" spc="-295" dirty="0">
                <a:latin typeface="Arial"/>
                <a:cs typeface="Arial"/>
              </a:rPr>
              <a:t> </a:t>
            </a:r>
            <a:r>
              <a:rPr sz="3800" spc="5" dirty="0">
                <a:latin typeface="Arial"/>
                <a:cs typeface="Arial"/>
              </a:rPr>
              <a:t>questions:</a:t>
            </a:r>
            <a:endParaRPr sz="3800">
              <a:latin typeface="Arial"/>
              <a:cs typeface="Arial"/>
            </a:endParaRPr>
          </a:p>
          <a:p>
            <a:pPr marL="498475" indent="-404495">
              <a:lnSpc>
                <a:spcPct val="100000"/>
              </a:lnSpc>
              <a:spcBef>
                <a:spcPts val="900"/>
              </a:spcBef>
              <a:buAutoNum type="arabicParenR"/>
              <a:tabLst>
                <a:tab pos="499109" algn="l"/>
              </a:tabLst>
            </a:pPr>
            <a:r>
              <a:rPr sz="3200" spc="200" dirty="0">
                <a:latin typeface="Arial"/>
                <a:cs typeface="Arial"/>
              </a:rPr>
              <a:t>If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I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85" dirty="0">
                <a:latin typeface="Arial"/>
                <a:cs typeface="Arial"/>
              </a:rPr>
              <a:t>had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75" dirty="0">
                <a:latin typeface="Arial"/>
                <a:cs typeface="Arial"/>
              </a:rPr>
              <a:t>oil,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145" dirty="0">
                <a:latin typeface="Arial"/>
                <a:cs typeface="Arial"/>
              </a:rPr>
              <a:t>which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30" dirty="0">
                <a:latin typeface="Arial"/>
                <a:cs typeface="Arial"/>
              </a:rPr>
              <a:t>recipe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20" dirty="0">
                <a:latin typeface="Arial"/>
                <a:cs typeface="Arial"/>
              </a:rPr>
              <a:t>would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be</a:t>
            </a:r>
            <a:r>
              <a:rPr sz="3200" spc="390" dirty="0">
                <a:latin typeface="Arial"/>
                <a:cs typeface="Arial"/>
              </a:rPr>
              <a:t> </a:t>
            </a:r>
            <a:r>
              <a:rPr sz="3200" spc="85" dirty="0">
                <a:latin typeface="Arial"/>
                <a:cs typeface="Arial"/>
              </a:rPr>
              <a:t>the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60" dirty="0">
                <a:latin typeface="Arial"/>
                <a:cs typeface="Arial"/>
              </a:rPr>
              <a:t>most</a:t>
            </a:r>
            <a:r>
              <a:rPr sz="3200" spc="-270" dirty="0">
                <a:latin typeface="Arial"/>
                <a:cs typeface="Arial"/>
              </a:rPr>
              <a:t> </a:t>
            </a:r>
            <a:r>
              <a:rPr sz="3200" spc="30" dirty="0">
                <a:latin typeface="Arial"/>
                <a:cs typeface="Arial"/>
              </a:rPr>
              <a:t>suitable?</a:t>
            </a:r>
            <a:endParaRPr sz="3200">
              <a:latin typeface="Arial"/>
              <a:cs typeface="Arial"/>
            </a:endParaRPr>
          </a:p>
          <a:p>
            <a:pPr marL="439420" indent="-427355">
              <a:lnSpc>
                <a:spcPct val="100000"/>
              </a:lnSpc>
              <a:spcBef>
                <a:spcPts val="810"/>
              </a:spcBef>
              <a:buAutoNum type="arabicParenR"/>
              <a:tabLst>
                <a:tab pos="440055" algn="l"/>
              </a:tabLst>
            </a:pPr>
            <a:r>
              <a:rPr sz="3200" spc="-120" dirty="0">
                <a:latin typeface="Arial"/>
                <a:cs typeface="Arial"/>
              </a:rPr>
              <a:t>Do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I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need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any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65" dirty="0">
                <a:latin typeface="Arial"/>
                <a:cs typeface="Arial"/>
              </a:rPr>
              <a:t>more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chicken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75" dirty="0">
                <a:latin typeface="Arial"/>
                <a:cs typeface="Arial"/>
              </a:rPr>
              <a:t>or</a:t>
            </a:r>
            <a:r>
              <a:rPr sz="3200" spc="-26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sausages?</a:t>
            </a:r>
            <a:endParaRPr sz="3200">
              <a:latin typeface="Arial"/>
              <a:cs typeface="Arial"/>
            </a:endParaRPr>
          </a:p>
          <a:p>
            <a:pPr marL="443865" indent="-431800">
              <a:lnSpc>
                <a:spcPct val="100000"/>
              </a:lnSpc>
              <a:spcBef>
                <a:spcPts val="800"/>
              </a:spcBef>
              <a:buAutoNum type="arabicParenR"/>
              <a:tabLst>
                <a:tab pos="444500" algn="l"/>
              </a:tabLst>
            </a:pPr>
            <a:r>
              <a:rPr sz="3200" spc="200" dirty="0">
                <a:latin typeface="Arial"/>
                <a:cs typeface="Arial"/>
              </a:rPr>
              <a:t>If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I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85" dirty="0">
                <a:latin typeface="Arial"/>
                <a:cs typeface="Arial"/>
              </a:rPr>
              <a:t>bought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a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65" dirty="0">
                <a:latin typeface="Arial"/>
                <a:cs typeface="Arial"/>
              </a:rPr>
              <a:t>lot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of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eggs,</a:t>
            </a:r>
            <a:r>
              <a:rPr sz="3200" spc="-260" dirty="0">
                <a:latin typeface="Arial"/>
                <a:cs typeface="Arial"/>
              </a:rPr>
              <a:t> </a:t>
            </a:r>
            <a:r>
              <a:rPr sz="3200" spc="145" dirty="0">
                <a:latin typeface="Arial"/>
                <a:cs typeface="Arial"/>
              </a:rPr>
              <a:t>which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recipe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120" dirty="0">
                <a:latin typeface="Arial"/>
                <a:cs typeface="Arial"/>
              </a:rPr>
              <a:t>would</a:t>
            </a:r>
            <a:r>
              <a:rPr sz="3200" spc="405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I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spend</a:t>
            </a:r>
            <a:r>
              <a:rPr sz="3200" spc="-250" dirty="0">
                <a:latin typeface="Arial"/>
                <a:cs typeface="Arial"/>
              </a:rPr>
              <a:t> </a:t>
            </a:r>
            <a:r>
              <a:rPr sz="3200" spc="65" dirty="0">
                <a:latin typeface="Arial"/>
                <a:cs typeface="Arial"/>
              </a:rPr>
              <a:t>more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10" dirty="0">
                <a:latin typeface="Arial"/>
                <a:cs typeface="Arial"/>
              </a:rPr>
              <a:t>eggs</a:t>
            </a:r>
            <a:r>
              <a:rPr sz="3200" spc="-245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on?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92061" y="6647497"/>
            <a:ext cx="5459730" cy="3534410"/>
            <a:chOff x="492061" y="6647497"/>
            <a:chExt cx="5459730" cy="3534410"/>
          </a:xfrm>
        </p:grpSpPr>
        <p:sp>
          <p:nvSpPr>
            <p:cNvPr id="11" name="object 11"/>
            <p:cNvSpPr/>
            <p:nvPr/>
          </p:nvSpPr>
          <p:spPr>
            <a:xfrm>
              <a:off x="496823" y="6652259"/>
              <a:ext cx="3610610" cy="466725"/>
            </a:xfrm>
            <a:custGeom>
              <a:avLst/>
              <a:gdLst/>
              <a:ahLst/>
              <a:cxnLst/>
              <a:rect l="l" t="t" r="r" b="b"/>
              <a:pathLst>
                <a:path w="3610610" h="466725">
                  <a:moveTo>
                    <a:pt x="3610355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3610355" y="466344"/>
                  </a:lnTo>
                  <a:lnTo>
                    <a:pt x="36103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6823" y="6652259"/>
              <a:ext cx="3610610" cy="466725"/>
            </a:xfrm>
            <a:custGeom>
              <a:avLst/>
              <a:gdLst/>
              <a:ahLst/>
              <a:cxnLst/>
              <a:rect l="l" t="t" r="r" b="b"/>
              <a:pathLst>
                <a:path w="3610610" h="466725">
                  <a:moveTo>
                    <a:pt x="0" y="466344"/>
                  </a:moveTo>
                  <a:lnTo>
                    <a:pt x="3610355" y="466344"/>
                  </a:lnTo>
                  <a:lnTo>
                    <a:pt x="3610355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6947" y="8106155"/>
              <a:ext cx="5224780" cy="2075814"/>
            </a:xfrm>
            <a:custGeom>
              <a:avLst/>
              <a:gdLst/>
              <a:ahLst/>
              <a:cxnLst/>
              <a:rect l="l" t="t" r="r" b="b"/>
              <a:pathLst>
                <a:path w="5224780" h="2075815">
                  <a:moveTo>
                    <a:pt x="5224272" y="0"/>
                  </a:moveTo>
                  <a:lnTo>
                    <a:pt x="0" y="0"/>
                  </a:lnTo>
                  <a:lnTo>
                    <a:pt x="0" y="2075688"/>
                  </a:lnTo>
                  <a:lnTo>
                    <a:pt x="5224272" y="2075688"/>
                  </a:lnTo>
                  <a:lnTo>
                    <a:pt x="52242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78583" y="7176896"/>
            <a:ext cx="28632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SAUSAGE</a:t>
            </a:r>
            <a:r>
              <a:rPr sz="2600" b="1" u="heavy" spc="-10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OMELETTE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8736" y="7888376"/>
            <a:ext cx="1610995" cy="15341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200" spc="-145" dirty="0">
                <a:latin typeface="Aegean"/>
                <a:cs typeface="Aegean"/>
              </a:rPr>
              <a:t>2/8 </a:t>
            </a:r>
            <a:r>
              <a:rPr sz="2200" spc="35" dirty="0">
                <a:latin typeface="Aegean"/>
                <a:cs typeface="Aegean"/>
              </a:rPr>
              <a:t>kg</a:t>
            </a:r>
            <a:r>
              <a:rPr sz="2200" spc="-315" dirty="0">
                <a:latin typeface="Aegean"/>
                <a:cs typeface="Aegean"/>
              </a:rPr>
              <a:t> </a:t>
            </a:r>
            <a:r>
              <a:rPr sz="2200" spc="15" dirty="0">
                <a:latin typeface="Aegean"/>
                <a:cs typeface="Aegean"/>
              </a:rPr>
              <a:t>eggs</a:t>
            </a:r>
            <a:endParaRPr sz="2200">
              <a:latin typeface="Aegean"/>
              <a:cs typeface="Aege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185" dirty="0">
                <a:latin typeface="Lato Thin"/>
                <a:cs typeface="Lato Thin"/>
              </a:rPr>
              <a:t>¼ </a:t>
            </a:r>
            <a:r>
              <a:rPr sz="2200" b="0" spc="-50" dirty="0">
                <a:latin typeface="Lato Thin"/>
                <a:cs typeface="Lato Thin"/>
              </a:rPr>
              <a:t>kg</a:t>
            </a:r>
            <a:r>
              <a:rPr sz="2200" b="0" spc="-70" dirty="0">
                <a:latin typeface="Lato Thin"/>
                <a:cs typeface="Lato Thin"/>
              </a:rPr>
              <a:t> </a:t>
            </a:r>
            <a:r>
              <a:rPr sz="2200" b="0" spc="-45" dirty="0">
                <a:latin typeface="Lato Thin"/>
                <a:cs typeface="Lato Thin"/>
              </a:rPr>
              <a:t>spinach</a:t>
            </a:r>
            <a:endParaRPr sz="2200">
              <a:latin typeface="Lato Thin"/>
              <a:cs typeface="Lato Thi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85" dirty="0">
                <a:latin typeface="Lato Thin"/>
                <a:cs typeface="Lato Thin"/>
              </a:rPr>
              <a:t>½ </a:t>
            </a:r>
            <a:r>
              <a:rPr sz="2200" b="0" spc="-50" dirty="0">
                <a:latin typeface="Lato Thin"/>
                <a:cs typeface="Lato Thin"/>
              </a:rPr>
              <a:t>kg</a:t>
            </a:r>
            <a:r>
              <a:rPr sz="2200" b="0" spc="-200" dirty="0">
                <a:latin typeface="Lato Thin"/>
                <a:cs typeface="Lato Thin"/>
              </a:rPr>
              <a:t> </a:t>
            </a:r>
            <a:r>
              <a:rPr sz="2200" b="0" spc="-50" dirty="0">
                <a:latin typeface="Lato Thin"/>
                <a:cs typeface="Lato Thin"/>
              </a:rPr>
              <a:t>sausages</a:t>
            </a:r>
            <a:endParaRPr sz="2200">
              <a:latin typeface="Lato Thin"/>
              <a:cs typeface="Lato Thi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7784" y="7888376"/>
            <a:ext cx="2101215" cy="15341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420"/>
              </a:spcBef>
            </a:pPr>
            <a:r>
              <a:rPr sz="2200" spc="-145" dirty="0">
                <a:latin typeface="Aegean"/>
                <a:cs typeface="Aegean"/>
              </a:rPr>
              <a:t>2/4</a:t>
            </a:r>
            <a:r>
              <a:rPr sz="2200" spc="-65" dirty="0">
                <a:latin typeface="Aegean"/>
                <a:cs typeface="Aegean"/>
              </a:rPr>
              <a:t> </a:t>
            </a:r>
            <a:r>
              <a:rPr sz="2200" spc="-50" dirty="0">
                <a:latin typeface="Aegean"/>
                <a:cs typeface="Aegean"/>
              </a:rPr>
              <a:t>tomatoes</a:t>
            </a:r>
            <a:endParaRPr sz="2200">
              <a:latin typeface="Aegean"/>
              <a:cs typeface="Aegean"/>
            </a:endParaRPr>
          </a:p>
          <a:p>
            <a:pPr marL="42545">
              <a:lnSpc>
                <a:spcPct val="100000"/>
              </a:lnSpc>
              <a:spcBef>
                <a:spcPts val="1320"/>
              </a:spcBef>
            </a:pPr>
            <a:r>
              <a:rPr sz="2200" b="0" spc="-10" dirty="0">
                <a:latin typeface="Lato Thin"/>
                <a:cs typeface="Lato Thin"/>
              </a:rPr>
              <a:t>⅔ </a:t>
            </a:r>
            <a:r>
              <a:rPr sz="2200" b="0" spc="-5" dirty="0">
                <a:latin typeface="Lato Thin"/>
                <a:cs typeface="Lato Thin"/>
              </a:rPr>
              <a:t>small </a:t>
            </a:r>
            <a:r>
              <a:rPr sz="2200" b="0" spc="-75" dirty="0">
                <a:latin typeface="Lato Thin"/>
                <a:cs typeface="Lato Thin"/>
              </a:rPr>
              <a:t>cup </a:t>
            </a:r>
            <a:r>
              <a:rPr sz="2200" b="0" spc="-60" dirty="0">
                <a:latin typeface="Lato Thin"/>
                <a:cs typeface="Lato Thin"/>
              </a:rPr>
              <a:t>of</a:t>
            </a:r>
            <a:r>
              <a:rPr sz="2200" b="0" spc="-425" dirty="0">
                <a:latin typeface="Lato Thin"/>
                <a:cs typeface="Lato Thin"/>
              </a:rPr>
              <a:t> </a:t>
            </a:r>
            <a:r>
              <a:rPr sz="2200" b="0" dirty="0">
                <a:latin typeface="Lato Thin"/>
                <a:cs typeface="Lato Thin"/>
              </a:rPr>
              <a:t>oil</a:t>
            </a:r>
            <a:endParaRPr sz="2200">
              <a:latin typeface="Lato Thin"/>
              <a:cs typeface="Lato Thi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80" dirty="0">
                <a:latin typeface="Lato Thin"/>
                <a:cs typeface="Lato Thin"/>
              </a:rPr>
              <a:t>⅓ </a:t>
            </a:r>
            <a:r>
              <a:rPr sz="2200" b="0" spc="-45" dirty="0">
                <a:latin typeface="Lato Thin"/>
                <a:cs typeface="Lato Thin"/>
              </a:rPr>
              <a:t>teaspoon </a:t>
            </a:r>
            <a:r>
              <a:rPr sz="2200" b="0" spc="-65" dirty="0">
                <a:latin typeface="Lato Thin"/>
                <a:cs typeface="Lato Thin"/>
              </a:rPr>
              <a:t>of</a:t>
            </a:r>
            <a:r>
              <a:rPr sz="2200" b="0" spc="-285" dirty="0">
                <a:latin typeface="Lato Thin"/>
                <a:cs typeface="Lato Thin"/>
              </a:rPr>
              <a:t> </a:t>
            </a:r>
            <a:r>
              <a:rPr sz="2200" b="0" spc="-10" dirty="0">
                <a:latin typeface="Lato Thin"/>
                <a:cs typeface="Lato Thin"/>
              </a:rPr>
              <a:t>salt</a:t>
            </a:r>
            <a:endParaRPr sz="2200">
              <a:latin typeface="Lato Thin"/>
              <a:cs typeface="Lato Thi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917489" y="6613969"/>
            <a:ext cx="5495925" cy="3677920"/>
            <a:chOff x="11917489" y="6613969"/>
            <a:chExt cx="5495925" cy="3677920"/>
          </a:xfrm>
        </p:grpSpPr>
        <p:sp>
          <p:nvSpPr>
            <p:cNvPr id="18" name="object 18"/>
            <p:cNvSpPr/>
            <p:nvPr/>
          </p:nvSpPr>
          <p:spPr>
            <a:xfrm>
              <a:off x="14296644" y="6618731"/>
              <a:ext cx="3086100" cy="533400"/>
            </a:xfrm>
            <a:custGeom>
              <a:avLst/>
              <a:gdLst/>
              <a:ahLst/>
              <a:cxnLst/>
              <a:rect l="l" t="t" r="r" b="b"/>
              <a:pathLst>
                <a:path w="3086100" h="533400">
                  <a:moveTo>
                    <a:pt x="30861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3086100" y="533400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296644" y="6618731"/>
              <a:ext cx="3086100" cy="533400"/>
            </a:xfrm>
            <a:custGeom>
              <a:avLst/>
              <a:gdLst/>
              <a:ahLst/>
              <a:cxnLst/>
              <a:rect l="l" t="t" r="r" b="b"/>
              <a:pathLst>
                <a:path w="3086100" h="533400">
                  <a:moveTo>
                    <a:pt x="0" y="533400"/>
                  </a:moveTo>
                  <a:lnTo>
                    <a:pt x="3086100" y="533400"/>
                  </a:lnTo>
                  <a:lnTo>
                    <a:pt x="30861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922252" y="8695943"/>
              <a:ext cx="5486400" cy="1591310"/>
            </a:xfrm>
            <a:custGeom>
              <a:avLst/>
              <a:gdLst/>
              <a:ahLst/>
              <a:cxnLst/>
              <a:rect l="l" t="t" r="r" b="b"/>
              <a:pathLst>
                <a:path w="5486400" h="1591309">
                  <a:moveTo>
                    <a:pt x="5486400" y="0"/>
                  </a:moveTo>
                  <a:lnTo>
                    <a:pt x="0" y="0"/>
                  </a:lnTo>
                  <a:lnTo>
                    <a:pt x="0" y="1591054"/>
                  </a:lnTo>
                  <a:lnTo>
                    <a:pt x="5486400" y="1591054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22252" y="8695943"/>
              <a:ext cx="5486400" cy="1591310"/>
            </a:xfrm>
            <a:custGeom>
              <a:avLst/>
              <a:gdLst/>
              <a:ahLst/>
              <a:cxnLst/>
              <a:rect l="l" t="t" r="r" b="b"/>
              <a:pathLst>
                <a:path w="5486400" h="1591309">
                  <a:moveTo>
                    <a:pt x="5486400" y="1591054"/>
                  </a:moveTo>
                  <a:lnTo>
                    <a:pt x="5486400" y="0"/>
                  </a:lnTo>
                  <a:lnTo>
                    <a:pt x="0" y="0"/>
                  </a:lnTo>
                  <a:lnTo>
                    <a:pt x="0" y="1591054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4463521" y="7566152"/>
            <a:ext cx="277177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CHICKEN</a:t>
            </a:r>
            <a:r>
              <a:rPr sz="2600" b="1" u="heavy" spc="-8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OMELETTE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97053" y="8707322"/>
            <a:ext cx="1455420" cy="15341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2200" spc="-145" dirty="0">
                <a:latin typeface="Aegean"/>
                <a:cs typeface="Aegean"/>
              </a:rPr>
              <a:t>1/4 </a:t>
            </a:r>
            <a:r>
              <a:rPr sz="2200" spc="35" dirty="0">
                <a:latin typeface="Aegean"/>
                <a:cs typeface="Aegean"/>
              </a:rPr>
              <a:t>kg</a:t>
            </a:r>
            <a:r>
              <a:rPr sz="2200" spc="-335" dirty="0">
                <a:latin typeface="Aegean"/>
                <a:cs typeface="Aegean"/>
              </a:rPr>
              <a:t> </a:t>
            </a:r>
            <a:r>
              <a:rPr sz="2200" spc="15" dirty="0">
                <a:latin typeface="Aegean"/>
                <a:cs typeface="Aegean"/>
              </a:rPr>
              <a:t>eggs</a:t>
            </a:r>
            <a:endParaRPr sz="2200">
              <a:latin typeface="Aegean"/>
              <a:cs typeface="Aege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175" dirty="0">
                <a:latin typeface="Lato Thin"/>
                <a:cs typeface="Lato Thin"/>
              </a:rPr>
              <a:t>1L</a:t>
            </a:r>
            <a:r>
              <a:rPr sz="2200" b="0" spc="-140" dirty="0">
                <a:latin typeface="Lato Thin"/>
                <a:cs typeface="Lato Thin"/>
              </a:rPr>
              <a:t> </a:t>
            </a:r>
            <a:r>
              <a:rPr sz="2200" b="0" spc="-20" dirty="0">
                <a:latin typeface="Lato Thin"/>
                <a:cs typeface="Lato Thin"/>
              </a:rPr>
              <a:t>tomato</a:t>
            </a:r>
            <a:endParaRPr sz="2200">
              <a:latin typeface="Lato Thin"/>
              <a:cs typeface="Lato Thi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95" dirty="0">
                <a:latin typeface="Lato Thin"/>
                <a:cs typeface="Lato Thin"/>
              </a:rPr>
              <a:t>⅛ </a:t>
            </a:r>
            <a:r>
              <a:rPr sz="2200" b="0" spc="-50" dirty="0">
                <a:latin typeface="Lato Thin"/>
                <a:cs typeface="Lato Thin"/>
              </a:rPr>
              <a:t>kg</a:t>
            </a:r>
            <a:r>
              <a:rPr sz="2200" b="0" spc="-204" dirty="0">
                <a:latin typeface="Lato Thin"/>
                <a:cs typeface="Lato Thin"/>
              </a:rPr>
              <a:t> </a:t>
            </a:r>
            <a:r>
              <a:rPr sz="2200" b="0" spc="-50" dirty="0">
                <a:latin typeface="Lato Thin"/>
                <a:cs typeface="Lato Thin"/>
              </a:rPr>
              <a:t>chicken</a:t>
            </a:r>
            <a:endParaRPr sz="2200">
              <a:latin typeface="Lato Thin"/>
              <a:cs typeface="Lato Thi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93278" y="8707322"/>
            <a:ext cx="2178685" cy="153416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420"/>
              </a:spcBef>
            </a:pPr>
            <a:r>
              <a:rPr sz="2200" spc="-325" dirty="0">
                <a:latin typeface="Aegean"/>
                <a:cs typeface="Aegean"/>
              </a:rPr>
              <a:t>¼</a:t>
            </a:r>
            <a:r>
              <a:rPr sz="2200" spc="-290" dirty="0">
                <a:latin typeface="Aegean"/>
                <a:cs typeface="Aegean"/>
              </a:rPr>
              <a:t> </a:t>
            </a:r>
            <a:r>
              <a:rPr sz="2200" spc="30" dirty="0">
                <a:latin typeface="Aegean"/>
                <a:cs typeface="Aegean"/>
              </a:rPr>
              <a:t>spinach</a:t>
            </a:r>
            <a:endParaRPr sz="2200">
              <a:latin typeface="Aegean"/>
              <a:cs typeface="Aege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200" b="0" spc="-130" dirty="0">
                <a:latin typeface="Lato Thin"/>
                <a:cs typeface="Lato Thin"/>
              </a:rPr>
              <a:t>⅙ </a:t>
            </a:r>
            <a:r>
              <a:rPr sz="2200" b="0" spc="-5" dirty="0">
                <a:latin typeface="Lato Thin"/>
                <a:cs typeface="Lato Thin"/>
              </a:rPr>
              <a:t>small </a:t>
            </a:r>
            <a:r>
              <a:rPr sz="2200" b="0" spc="-75" dirty="0">
                <a:latin typeface="Lato Thin"/>
                <a:cs typeface="Lato Thin"/>
              </a:rPr>
              <a:t>cup </a:t>
            </a:r>
            <a:r>
              <a:rPr sz="2200" b="0" spc="-70" dirty="0">
                <a:latin typeface="Lato Thin"/>
                <a:cs typeface="Lato Thin"/>
              </a:rPr>
              <a:t>of</a:t>
            </a:r>
            <a:r>
              <a:rPr sz="2200" b="0" spc="-290" dirty="0">
                <a:latin typeface="Lato Thin"/>
                <a:cs typeface="Lato Thin"/>
              </a:rPr>
              <a:t> </a:t>
            </a:r>
            <a:r>
              <a:rPr sz="2200" b="0" dirty="0">
                <a:latin typeface="Lato Thin"/>
                <a:cs typeface="Lato Thin"/>
              </a:rPr>
              <a:t>oil</a:t>
            </a:r>
            <a:endParaRPr sz="2200">
              <a:latin typeface="Lato Thin"/>
              <a:cs typeface="Lato Thin"/>
            </a:endParaRPr>
          </a:p>
          <a:p>
            <a:pPr marL="89535">
              <a:lnSpc>
                <a:spcPct val="100000"/>
              </a:lnSpc>
              <a:spcBef>
                <a:spcPts val="1320"/>
              </a:spcBef>
            </a:pPr>
            <a:r>
              <a:rPr sz="2200" b="0" spc="-80" dirty="0">
                <a:latin typeface="Lato Thin"/>
                <a:cs typeface="Lato Thin"/>
              </a:rPr>
              <a:t>⅓ </a:t>
            </a:r>
            <a:r>
              <a:rPr sz="2200" b="0" spc="-45" dirty="0">
                <a:latin typeface="Lato Thin"/>
                <a:cs typeface="Lato Thin"/>
              </a:rPr>
              <a:t>teaspoon </a:t>
            </a:r>
            <a:r>
              <a:rPr sz="2200" b="0" spc="-70" dirty="0">
                <a:latin typeface="Lato Thin"/>
                <a:cs typeface="Lato Thin"/>
              </a:rPr>
              <a:t>of</a:t>
            </a:r>
            <a:r>
              <a:rPr sz="2200" b="0" spc="-275" dirty="0">
                <a:latin typeface="Lato Thin"/>
                <a:cs typeface="Lato Thin"/>
              </a:rPr>
              <a:t> </a:t>
            </a:r>
            <a:r>
              <a:rPr sz="2200" b="0" spc="-10" dirty="0">
                <a:latin typeface="Lato Thin"/>
                <a:cs typeface="Lato Thin"/>
              </a:rPr>
              <a:t>salt</a:t>
            </a:r>
            <a:endParaRPr sz="2200">
              <a:latin typeface="Lato Thin"/>
              <a:cs typeface="Lato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2816009" y="0"/>
              <a:ext cx="15471990" cy="10286997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888613" cy="3895598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38753" y="1864423"/>
            <a:ext cx="13881735" cy="1576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100"/>
              </a:spcBef>
              <a:tabLst>
                <a:tab pos="1850389" algn="l"/>
                <a:tab pos="11729720" algn="l"/>
              </a:tabLst>
            </a:pPr>
            <a:r>
              <a:rPr sz="2800" spc="5" dirty="0">
                <a:latin typeface="Arial"/>
                <a:cs typeface="Arial"/>
              </a:rPr>
              <a:t>1) </a:t>
            </a:r>
            <a:r>
              <a:rPr sz="2800" spc="10" dirty="0">
                <a:latin typeface="Arial"/>
                <a:cs typeface="Arial"/>
              </a:rPr>
              <a:t>Each group </a:t>
            </a:r>
            <a:r>
              <a:rPr sz="2800" dirty="0">
                <a:latin typeface="Arial"/>
                <a:cs typeface="Arial"/>
              </a:rPr>
              <a:t>will </a:t>
            </a:r>
            <a:r>
              <a:rPr sz="2800" spc="10" dirty="0">
                <a:latin typeface="Arial"/>
                <a:cs typeface="Arial"/>
              </a:rPr>
              <a:t>have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present four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recipes </a:t>
            </a:r>
            <a:r>
              <a:rPr sz="2800" spc="5" dirty="0">
                <a:latin typeface="Arial"/>
                <a:cs typeface="Arial"/>
              </a:rPr>
              <a:t>of their choice, </a:t>
            </a:r>
            <a:r>
              <a:rPr sz="2800" spc="10" dirty="0">
                <a:latin typeface="Arial"/>
                <a:cs typeface="Arial"/>
              </a:rPr>
              <a:t>one </a:t>
            </a:r>
            <a:r>
              <a:rPr sz="2800" spc="5" dirty="0">
                <a:latin typeface="Arial"/>
                <a:cs typeface="Arial"/>
              </a:rPr>
              <a:t>per </a:t>
            </a:r>
            <a:r>
              <a:rPr sz="2800" spc="10" dirty="0">
                <a:latin typeface="Arial"/>
                <a:cs typeface="Arial"/>
              </a:rPr>
              <a:t>team member.  The </a:t>
            </a:r>
            <a:r>
              <a:rPr sz="2800" spc="5" dirty="0">
                <a:latin typeface="Arial"/>
                <a:cs typeface="Arial"/>
              </a:rPr>
              <a:t>only condition </a:t>
            </a:r>
            <a:r>
              <a:rPr sz="2800" dirty="0">
                <a:latin typeface="Arial"/>
                <a:cs typeface="Arial"/>
              </a:rPr>
              <a:t>is </a:t>
            </a:r>
            <a:r>
              <a:rPr sz="2800" spc="5" dirty="0">
                <a:latin typeface="Arial"/>
                <a:cs typeface="Arial"/>
              </a:rPr>
              <a:t>that their </a:t>
            </a:r>
            <a:r>
              <a:rPr sz="2800" b="1" spc="10" dirty="0">
                <a:latin typeface="Arial"/>
                <a:cs typeface="Arial"/>
              </a:rPr>
              <a:t>ingredient </a:t>
            </a:r>
            <a:r>
              <a:rPr sz="2800" b="1" spc="5" dirty="0">
                <a:latin typeface="Arial"/>
                <a:cs typeface="Arial"/>
              </a:rPr>
              <a:t>quantities </a:t>
            </a:r>
            <a:r>
              <a:rPr sz="2800" spc="5" dirty="0">
                <a:latin typeface="Arial"/>
                <a:cs typeface="Arial"/>
              </a:rPr>
              <a:t>are</a:t>
            </a:r>
            <a:r>
              <a:rPr sz="2800" spc="270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fully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5" dirty="0">
                <a:latin typeface="Arial"/>
                <a:cs typeface="Arial"/>
              </a:rPr>
              <a:t>specified	</a:t>
            </a:r>
            <a:r>
              <a:rPr sz="2800" b="1" spc="15" dirty="0">
                <a:latin typeface="Arial"/>
                <a:cs typeface="Arial"/>
              </a:rPr>
              <a:t>or </a:t>
            </a:r>
            <a:r>
              <a:rPr sz="2800" b="1" spc="5" dirty="0">
                <a:latin typeface="Arial"/>
                <a:cs typeface="Arial"/>
              </a:rPr>
              <a:t>stated in  </a:t>
            </a:r>
            <a:r>
              <a:rPr sz="2800" b="1" spc="10" dirty="0">
                <a:latin typeface="Arial"/>
                <a:cs typeface="Arial"/>
              </a:rPr>
              <a:t>decimals.	</a:t>
            </a:r>
            <a:r>
              <a:rPr sz="2800" spc="10" dirty="0">
                <a:latin typeface="Arial"/>
                <a:cs typeface="Arial"/>
              </a:rPr>
              <a:t>You can ask </a:t>
            </a:r>
            <a:r>
              <a:rPr sz="2800" spc="5" dirty="0">
                <a:latin typeface="Arial"/>
                <a:cs typeface="Arial"/>
              </a:rPr>
              <a:t>your parents, look </a:t>
            </a:r>
            <a:r>
              <a:rPr sz="2800" spc="10" dirty="0">
                <a:latin typeface="Arial"/>
                <a:cs typeface="Arial"/>
              </a:rPr>
              <a:t>them </a:t>
            </a:r>
            <a:r>
              <a:rPr sz="2800" spc="5" dirty="0">
                <a:latin typeface="Arial"/>
                <a:cs typeface="Arial"/>
              </a:rPr>
              <a:t>up on the Internet or 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cookbook.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8010" marR="5080">
              <a:lnSpc>
                <a:spcPct val="121100"/>
              </a:lnSpc>
              <a:spcBef>
                <a:spcPts val="100"/>
              </a:spcBef>
            </a:pPr>
            <a:r>
              <a:rPr spc="5" dirty="0"/>
              <a:t>2) </a:t>
            </a:r>
            <a:r>
              <a:rPr spc="15" dirty="0"/>
              <a:t>Once </a:t>
            </a:r>
            <a:r>
              <a:rPr spc="10" dirty="0"/>
              <a:t>your 4 </a:t>
            </a:r>
            <a:r>
              <a:rPr spc="5" dirty="0"/>
              <a:t>recipes </a:t>
            </a:r>
            <a:r>
              <a:rPr spc="10" dirty="0"/>
              <a:t>are ready, </a:t>
            </a:r>
            <a:r>
              <a:rPr b="1" spc="5" dirty="0">
                <a:solidFill>
                  <a:srgbClr val="7C901A"/>
                </a:solidFill>
                <a:latin typeface="Arial"/>
                <a:cs typeface="Arial"/>
              </a:rPr>
              <a:t>you will </a:t>
            </a:r>
            <a:r>
              <a:rPr b="1" spc="10" dirty="0">
                <a:solidFill>
                  <a:srgbClr val="7C901A"/>
                </a:solidFill>
                <a:latin typeface="Arial"/>
                <a:cs typeface="Arial"/>
              </a:rPr>
              <a:t>choose one </a:t>
            </a:r>
            <a:r>
              <a:rPr b="1" spc="5" dirty="0">
                <a:solidFill>
                  <a:srgbClr val="7C901A"/>
                </a:solidFill>
                <a:latin typeface="Arial"/>
                <a:cs typeface="Arial"/>
              </a:rPr>
              <a:t>and calculate its cost. </a:t>
            </a:r>
            <a:r>
              <a:rPr spc="10" dirty="0"/>
              <a:t>To </a:t>
            </a:r>
            <a:r>
              <a:rPr spc="5" dirty="0"/>
              <a:t>do  </a:t>
            </a:r>
            <a:r>
              <a:rPr spc="10" dirty="0"/>
              <a:t>so, you </a:t>
            </a:r>
            <a:r>
              <a:rPr spc="5" dirty="0"/>
              <a:t>will </a:t>
            </a:r>
            <a:r>
              <a:rPr spc="10" dirty="0"/>
              <a:t>need </a:t>
            </a:r>
            <a:r>
              <a:rPr spc="5" dirty="0"/>
              <a:t>to </a:t>
            </a:r>
            <a:r>
              <a:rPr spc="10" dirty="0"/>
              <a:t>check </a:t>
            </a:r>
            <a:r>
              <a:rPr spc="5" dirty="0"/>
              <a:t>out </a:t>
            </a:r>
            <a:r>
              <a:rPr b="1" spc="10" dirty="0">
                <a:solidFill>
                  <a:srgbClr val="7C901A"/>
                </a:solidFill>
                <a:latin typeface="Arial"/>
                <a:cs typeface="Arial"/>
              </a:rPr>
              <a:t>the </a:t>
            </a:r>
            <a:r>
              <a:rPr b="1" spc="5" dirty="0">
                <a:solidFill>
                  <a:srgbClr val="7C901A"/>
                </a:solidFill>
                <a:latin typeface="Arial"/>
                <a:cs typeface="Arial"/>
              </a:rPr>
              <a:t>real price of </a:t>
            </a:r>
            <a:r>
              <a:rPr b="1" spc="10" dirty="0">
                <a:solidFill>
                  <a:srgbClr val="7C901A"/>
                </a:solidFill>
                <a:latin typeface="Arial"/>
                <a:cs typeface="Arial"/>
              </a:rPr>
              <a:t>the used ingredients </a:t>
            </a:r>
            <a:r>
              <a:rPr spc="5" dirty="0"/>
              <a:t>and </a:t>
            </a:r>
            <a:r>
              <a:rPr spc="10" dirty="0"/>
              <a:t>make a  </a:t>
            </a:r>
            <a:r>
              <a:rPr spc="5" dirty="0"/>
              <a:t>chart where </a:t>
            </a:r>
            <a:r>
              <a:rPr spc="10" dirty="0"/>
              <a:t>you </a:t>
            </a:r>
            <a:r>
              <a:rPr spc="5" dirty="0"/>
              <a:t>will specify the price of </a:t>
            </a:r>
            <a:r>
              <a:rPr spc="10" dirty="0"/>
              <a:t>each </a:t>
            </a:r>
            <a:r>
              <a:rPr spc="5" dirty="0"/>
              <a:t>ingredient, the price of the </a:t>
            </a:r>
            <a:r>
              <a:rPr spc="15" dirty="0"/>
              <a:t>used </a:t>
            </a:r>
            <a:r>
              <a:rPr spc="5" dirty="0"/>
              <a:t>quantities  as well as </a:t>
            </a:r>
            <a:r>
              <a:rPr spc="10" dirty="0"/>
              <a:t>the </a:t>
            </a:r>
            <a:r>
              <a:rPr spc="5" dirty="0"/>
              <a:t>total price of the whole</a:t>
            </a:r>
            <a:r>
              <a:rPr spc="105" dirty="0"/>
              <a:t> </a:t>
            </a:r>
            <a:r>
              <a:rPr spc="10" dirty="0"/>
              <a:t>recipe.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38753" y="6515861"/>
            <a:ext cx="13618210" cy="260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100"/>
              </a:lnSpc>
              <a:spcBef>
                <a:spcPts val="95"/>
              </a:spcBef>
              <a:tabLst>
                <a:tab pos="2490470" algn="l"/>
              </a:tabLst>
            </a:pPr>
            <a:r>
              <a:rPr sz="2800" spc="5" dirty="0">
                <a:latin typeface="Arial"/>
                <a:cs typeface="Arial"/>
              </a:rPr>
              <a:t>3) After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that,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	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comparison of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the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cost of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the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recipe in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point 2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will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be made. </a:t>
            </a:r>
            <a:r>
              <a:rPr sz="2800" spc="10" dirty="0">
                <a:latin typeface="Arial"/>
                <a:cs typeface="Arial"/>
              </a:rPr>
              <a:t>You  </a:t>
            </a:r>
            <a:r>
              <a:rPr sz="2800" dirty="0">
                <a:latin typeface="Arial"/>
                <a:cs typeface="Arial"/>
              </a:rPr>
              <a:t>will </a:t>
            </a:r>
            <a:r>
              <a:rPr sz="2800" spc="10" dirty="0">
                <a:latin typeface="Arial"/>
                <a:cs typeface="Arial"/>
              </a:rPr>
              <a:t>have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take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into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account the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price of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the ingredients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as if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bought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at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2  </a:t>
            </a:r>
            <a:r>
              <a:rPr sz="2800" b="1" spc="5" dirty="0">
                <a:solidFill>
                  <a:srgbClr val="7C901A"/>
                </a:solidFill>
                <a:latin typeface="Arial"/>
                <a:cs typeface="Arial"/>
              </a:rPr>
              <a:t>different </a:t>
            </a:r>
            <a:r>
              <a:rPr sz="2800" b="1" spc="10" dirty="0">
                <a:solidFill>
                  <a:srgbClr val="7C901A"/>
                </a:solidFill>
                <a:latin typeface="Arial"/>
                <a:cs typeface="Arial"/>
              </a:rPr>
              <a:t>supermarkets. </a:t>
            </a:r>
            <a:r>
              <a:rPr sz="2800" spc="10" dirty="0">
                <a:latin typeface="Arial"/>
                <a:cs typeface="Arial"/>
              </a:rPr>
              <a:t>The </a:t>
            </a:r>
            <a:r>
              <a:rPr sz="2800" spc="5" dirty="0">
                <a:latin typeface="Arial"/>
                <a:cs typeface="Arial"/>
              </a:rPr>
              <a:t>actual prices of the ingredients </a:t>
            </a:r>
            <a:r>
              <a:rPr sz="2800" spc="10" dirty="0">
                <a:latin typeface="Arial"/>
                <a:cs typeface="Arial"/>
              </a:rPr>
              <a:t>may </a:t>
            </a:r>
            <a:r>
              <a:rPr sz="2800" spc="5" dirty="0">
                <a:latin typeface="Arial"/>
                <a:cs typeface="Arial"/>
              </a:rPr>
              <a:t>be looked up in the  </a:t>
            </a:r>
            <a:r>
              <a:rPr sz="2800" spc="10" dirty="0">
                <a:latin typeface="Arial"/>
                <a:cs typeface="Arial"/>
              </a:rPr>
              <a:t>supermarkets' advertising magazines or </a:t>
            </a:r>
            <a:r>
              <a:rPr sz="2800" spc="15" dirty="0">
                <a:latin typeface="Arial"/>
                <a:cs typeface="Arial"/>
              </a:rPr>
              <a:t>on </a:t>
            </a:r>
            <a:r>
              <a:rPr sz="2800" spc="5" dirty="0">
                <a:latin typeface="Arial"/>
                <a:cs typeface="Arial"/>
              </a:rPr>
              <a:t>their websites. </a:t>
            </a:r>
            <a:r>
              <a:rPr sz="2800" spc="10" dirty="0">
                <a:latin typeface="Arial"/>
                <a:cs typeface="Arial"/>
              </a:rPr>
              <a:t>You </a:t>
            </a:r>
            <a:r>
              <a:rPr sz="2800" dirty="0">
                <a:latin typeface="Arial"/>
                <a:cs typeface="Arial"/>
              </a:rPr>
              <a:t>will </a:t>
            </a:r>
            <a:r>
              <a:rPr sz="2800" spc="10" dirty="0">
                <a:latin typeface="Arial"/>
                <a:cs typeface="Arial"/>
              </a:rPr>
              <a:t>analyse </a:t>
            </a:r>
            <a:r>
              <a:rPr sz="2800" spc="5" dirty="0">
                <a:latin typeface="Arial"/>
                <a:cs typeface="Arial"/>
              </a:rPr>
              <a:t>where </a:t>
            </a:r>
            <a:r>
              <a:rPr sz="2800" dirty="0">
                <a:latin typeface="Arial"/>
                <a:cs typeface="Arial"/>
              </a:rPr>
              <a:t>it  </a:t>
            </a:r>
            <a:r>
              <a:rPr sz="2800" spc="5" dirty="0">
                <a:latin typeface="Arial"/>
                <a:cs typeface="Arial"/>
              </a:rPr>
              <a:t>would </a:t>
            </a:r>
            <a:r>
              <a:rPr sz="2800" spc="15" dirty="0">
                <a:latin typeface="Arial"/>
                <a:cs typeface="Arial"/>
              </a:rPr>
              <a:t>be </a:t>
            </a:r>
            <a:r>
              <a:rPr sz="2800" spc="10" dirty="0">
                <a:latin typeface="Arial"/>
                <a:cs typeface="Arial"/>
              </a:rPr>
              <a:t>more economical </a:t>
            </a:r>
            <a:r>
              <a:rPr sz="2800" spc="5" dirty="0">
                <a:latin typeface="Arial"/>
                <a:cs typeface="Arial"/>
              </a:rPr>
              <a:t>to </a:t>
            </a:r>
            <a:r>
              <a:rPr sz="2800" spc="10" dirty="0">
                <a:latin typeface="Arial"/>
                <a:cs typeface="Arial"/>
              </a:rPr>
              <a:t>buy </a:t>
            </a:r>
            <a:r>
              <a:rPr sz="2800" spc="5" dirty="0">
                <a:latin typeface="Arial"/>
                <a:cs typeface="Arial"/>
              </a:rPr>
              <a:t>the ingredients for </a:t>
            </a:r>
            <a:r>
              <a:rPr sz="2800" spc="10" dirty="0">
                <a:latin typeface="Arial"/>
                <a:cs typeface="Arial"/>
              </a:rPr>
              <a:t>your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recipes.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8113" y="700531"/>
            <a:ext cx="734060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/>
              <a:t>Task 2: Our</a:t>
            </a:r>
            <a:r>
              <a:rPr sz="6600" spc="-60" dirty="0"/>
              <a:t> </a:t>
            </a:r>
            <a:r>
              <a:rPr sz="6600" spc="-5" dirty="0"/>
              <a:t>recipes</a:t>
            </a:r>
            <a:endParaRPr sz="6600"/>
          </a:p>
        </p:txBody>
      </p:sp>
      <p:sp>
        <p:nvSpPr>
          <p:cNvPr id="9" name="object 9"/>
          <p:cNvSpPr txBox="1"/>
          <p:nvPr/>
        </p:nvSpPr>
        <p:spPr>
          <a:xfrm>
            <a:off x="455168" y="3588537"/>
            <a:ext cx="2543810" cy="66681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19700"/>
              </a:lnSpc>
              <a:spcBef>
                <a:spcPts val="95"/>
              </a:spcBef>
              <a:tabLst>
                <a:tab pos="598805" algn="l"/>
                <a:tab pos="980440" algn="l"/>
                <a:tab pos="1173480" algn="l"/>
                <a:tab pos="1755775" algn="l"/>
                <a:tab pos="1949450" algn="l"/>
              </a:tabLst>
            </a:pP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To	</a:t>
            </a:r>
            <a:r>
              <a:rPr sz="2800" spc="105" dirty="0">
                <a:solidFill>
                  <a:srgbClr val="FFFFFF"/>
                </a:solidFill>
                <a:latin typeface="Arial"/>
                <a:cs typeface="Arial"/>
              </a:rPr>
              <a:t>complete  </a:t>
            </a:r>
            <a:r>
              <a:rPr sz="2800" spc="390" dirty="0">
                <a:solidFill>
                  <a:srgbClr val="FFFFFF"/>
                </a:solidFill>
                <a:latin typeface="Arial"/>
                <a:cs typeface="Arial"/>
              </a:rPr>
              <a:t>thi</a:t>
            </a:r>
            <a:r>
              <a:rPr sz="2800" spc="56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195" dirty="0">
                <a:solidFill>
                  <a:srgbClr val="FFFFFF"/>
                </a:solidFill>
                <a:latin typeface="Arial"/>
                <a:cs typeface="Arial"/>
              </a:rPr>
              <a:t>task,you  </a:t>
            </a:r>
            <a:r>
              <a:rPr sz="2800" spc="550" dirty="0">
                <a:solidFill>
                  <a:srgbClr val="FFFFFF"/>
                </a:solidFill>
                <a:latin typeface="Arial"/>
                <a:cs typeface="Arial"/>
              </a:rPr>
              <a:t>will	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have		</a:t>
            </a:r>
            <a:r>
              <a:rPr sz="2800" spc="35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800" spc="340" dirty="0">
                <a:solidFill>
                  <a:srgbClr val="FFFFFF"/>
                </a:solidFill>
                <a:latin typeface="Arial"/>
                <a:cs typeface="Arial"/>
              </a:rPr>
              <a:t>write	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a       </a:t>
            </a:r>
            <a:r>
              <a:rPr sz="2800" b="1" spc="-2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b="1" spc="-305" dirty="0">
                <a:solidFill>
                  <a:srgbClr val="FFFFFF"/>
                </a:solidFill>
                <a:latin typeface="Arial"/>
                <a:cs typeface="Arial"/>
              </a:rPr>
              <a:t>ocu</a:t>
            </a:r>
            <a:r>
              <a:rPr sz="2800" b="1" spc="-47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ent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27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endParaRPr sz="2800">
              <a:latin typeface="Arial"/>
              <a:cs typeface="Arial"/>
            </a:endParaRPr>
          </a:p>
          <a:p>
            <a:pPr marL="12700" marR="5080" indent="290830">
              <a:lnSpc>
                <a:spcPct val="119600"/>
              </a:lnSpc>
              <a:spcBef>
                <a:spcPts val="5"/>
              </a:spcBef>
              <a:tabLst>
                <a:tab pos="690880" algn="l"/>
                <a:tab pos="786765" algn="l"/>
                <a:tab pos="1755775" algn="l"/>
              </a:tabLst>
            </a:pP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2800" spc="300" dirty="0">
                <a:solidFill>
                  <a:srgbClr val="FFFFFF"/>
                </a:solidFill>
                <a:latin typeface="Arial"/>
                <a:cs typeface="Arial"/>
              </a:rPr>
              <a:t>recipes.  </a:t>
            </a:r>
            <a:r>
              <a:rPr sz="2800" spc="-145" dirty="0">
                <a:solidFill>
                  <a:srgbClr val="FFFFFF"/>
                </a:solidFill>
                <a:latin typeface="Arial"/>
                <a:cs typeface="Arial"/>
              </a:rPr>
              <a:t>Yo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	</a:t>
            </a:r>
            <a:r>
              <a:rPr sz="2800" spc="615" dirty="0">
                <a:solidFill>
                  <a:srgbClr val="FFFFFF"/>
                </a:solidFill>
                <a:latin typeface="Arial"/>
                <a:cs typeface="Arial"/>
              </a:rPr>
              <a:t>wil</a:t>
            </a:r>
            <a:r>
              <a:rPr sz="2800" spc="3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have</a:t>
            </a:r>
            <a:endParaRPr sz="2800">
              <a:latin typeface="Arial"/>
              <a:cs typeface="Arial"/>
            </a:endParaRPr>
          </a:p>
          <a:p>
            <a:pPr marL="109855" marR="102235" algn="ctr">
              <a:lnSpc>
                <a:spcPct val="119700"/>
              </a:lnSpc>
              <a:spcBef>
                <a:spcPts val="10"/>
              </a:spcBef>
              <a:tabLst>
                <a:tab pos="690880" algn="l"/>
                <a:tab pos="885190" algn="l"/>
                <a:tab pos="1466215" algn="l"/>
                <a:tab pos="1856105" algn="l"/>
              </a:tabLst>
            </a:pPr>
            <a:r>
              <a:rPr sz="2800" spc="229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48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800" spc="270" dirty="0">
                <a:solidFill>
                  <a:srgbClr val="FFFFFF"/>
                </a:solidFill>
                <a:latin typeface="Arial"/>
                <a:cs typeface="Arial"/>
              </a:rPr>
              <a:t>calculate  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the		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cost	</a:t>
            </a:r>
            <a:r>
              <a:rPr sz="2800" spc="35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one		</a:t>
            </a:r>
            <a:r>
              <a:rPr sz="2800" spc="355" dirty="0">
                <a:solidFill>
                  <a:srgbClr val="FFFFFF"/>
                </a:solidFill>
                <a:latin typeface="Arial"/>
                <a:cs typeface="Arial"/>
              </a:rPr>
              <a:t>of	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them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and		</a:t>
            </a:r>
            <a:r>
              <a:rPr sz="2800" spc="240" dirty="0">
                <a:solidFill>
                  <a:srgbClr val="FFFFFF"/>
                </a:solidFill>
                <a:latin typeface="Arial"/>
                <a:cs typeface="Arial"/>
              </a:rPr>
              <a:t>give	</a:t>
            </a:r>
            <a:r>
              <a:rPr sz="2800" spc="825" dirty="0">
                <a:solidFill>
                  <a:srgbClr val="FFFFFF"/>
                </a:solidFill>
                <a:latin typeface="Arial"/>
                <a:cs typeface="Arial"/>
              </a:rPr>
              <a:t>it  </a:t>
            </a:r>
            <a:r>
              <a:rPr sz="2800" spc="355" dirty="0">
                <a:solidFill>
                  <a:srgbClr val="FFFFFF"/>
                </a:solidFill>
                <a:latin typeface="Arial"/>
                <a:cs typeface="Arial"/>
              </a:rPr>
              <a:t>to	</a:t>
            </a:r>
            <a:r>
              <a:rPr sz="2800" spc="225" dirty="0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Head  </a:t>
            </a:r>
            <a:r>
              <a:rPr sz="2800" spc="180" dirty="0">
                <a:solidFill>
                  <a:srgbClr val="FFFFFF"/>
                </a:solidFill>
                <a:latin typeface="Arial"/>
                <a:cs typeface="Arial"/>
              </a:rPr>
              <a:t>Chef.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6205855"/>
            <a:chOff x="0" y="0"/>
            <a:chExt cx="18288000" cy="6205855"/>
          </a:xfrm>
        </p:grpSpPr>
        <p:sp>
          <p:nvSpPr>
            <p:cNvPr id="3" name="object 3"/>
            <p:cNvSpPr/>
            <p:nvPr/>
          </p:nvSpPr>
          <p:spPr>
            <a:xfrm>
              <a:off x="3348990" y="0"/>
              <a:ext cx="14939010" cy="6205474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3866387" cy="30419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Task 3: </a:t>
            </a:r>
            <a:r>
              <a:rPr spc="-5" dirty="0"/>
              <a:t>Recalculation </a:t>
            </a:r>
            <a:r>
              <a:rPr dirty="0"/>
              <a:t>of </a:t>
            </a:r>
            <a:r>
              <a:rPr spc="-5" dirty="0"/>
              <a:t>a</a:t>
            </a:r>
            <a:r>
              <a:rPr spc="20" dirty="0"/>
              <a:t> </a:t>
            </a:r>
            <a:r>
              <a:rPr spc="-5" dirty="0"/>
              <a:t>recipe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7423" y="1531455"/>
            <a:ext cx="13685519" cy="3763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810" algn="ctr">
              <a:lnSpc>
                <a:spcPct val="119700"/>
              </a:lnSpc>
              <a:spcBef>
                <a:spcPts val="105"/>
              </a:spcBef>
            </a:pPr>
            <a:r>
              <a:rPr sz="3400" spc="-10" dirty="0">
                <a:latin typeface="Arial"/>
                <a:cs typeface="Arial"/>
              </a:rPr>
              <a:t>Now </a:t>
            </a:r>
            <a:r>
              <a:rPr sz="3400" spc="120" dirty="0">
                <a:latin typeface="Arial"/>
                <a:cs typeface="Arial"/>
              </a:rPr>
              <a:t>we </a:t>
            </a:r>
            <a:r>
              <a:rPr sz="3400" spc="-100" dirty="0">
                <a:latin typeface="Arial"/>
                <a:cs typeface="Arial"/>
              </a:rPr>
              <a:t>will </a:t>
            </a:r>
            <a:r>
              <a:rPr sz="3400" spc="-10" dirty="0">
                <a:latin typeface="Arial"/>
                <a:cs typeface="Arial"/>
              </a:rPr>
              <a:t>make </a:t>
            </a:r>
            <a:r>
              <a:rPr sz="3400" spc="-165" dirty="0">
                <a:latin typeface="Arial"/>
                <a:cs typeface="Arial"/>
              </a:rPr>
              <a:t>a </a:t>
            </a:r>
            <a:r>
              <a:rPr sz="3400" spc="125" dirty="0">
                <a:latin typeface="Arial"/>
                <a:cs typeface="Arial"/>
              </a:rPr>
              <a:t>type </a:t>
            </a:r>
            <a:r>
              <a:rPr sz="3400" spc="545" dirty="0">
                <a:latin typeface="Arial"/>
                <a:cs typeface="Arial"/>
              </a:rPr>
              <a:t>of </a:t>
            </a:r>
            <a:r>
              <a:rPr sz="3400" spc="130" dirty="0">
                <a:latin typeface="Arial"/>
                <a:cs typeface="Arial"/>
              </a:rPr>
              <a:t>dessert </a:t>
            </a:r>
            <a:r>
              <a:rPr sz="3400" spc="-65" dirty="0">
                <a:latin typeface="Arial"/>
                <a:cs typeface="Arial"/>
              </a:rPr>
              <a:t>called </a:t>
            </a:r>
            <a:r>
              <a:rPr sz="3400" spc="225" dirty="0">
                <a:solidFill>
                  <a:srgbClr val="7C901A"/>
                </a:solidFill>
                <a:latin typeface="Arial"/>
                <a:cs typeface="Arial"/>
              </a:rPr>
              <a:t>rice </a:t>
            </a:r>
            <a:r>
              <a:rPr sz="3400" spc="-150" dirty="0">
                <a:solidFill>
                  <a:srgbClr val="7C901A"/>
                </a:solidFill>
                <a:latin typeface="Arial"/>
                <a:cs typeface="Arial"/>
              </a:rPr>
              <a:t>pudding </a:t>
            </a:r>
            <a:r>
              <a:rPr sz="3400" spc="605" dirty="0">
                <a:solidFill>
                  <a:srgbClr val="7C901A"/>
                </a:solidFill>
                <a:latin typeface="Arial"/>
                <a:cs typeface="Arial"/>
              </a:rPr>
              <a:t>for </a:t>
            </a:r>
            <a:r>
              <a:rPr sz="3400" spc="195" dirty="0">
                <a:solidFill>
                  <a:srgbClr val="7C901A"/>
                </a:solidFill>
                <a:latin typeface="Arial"/>
                <a:cs typeface="Arial"/>
              </a:rPr>
              <a:t>our  </a:t>
            </a:r>
            <a:r>
              <a:rPr sz="3400" spc="-40" dirty="0">
                <a:solidFill>
                  <a:srgbClr val="7C901A"/>
                </a:solidFill>
                <a:latin typeface="Arial"/>
                <a:cs typeface="Arial"/>
              </a:rPr>
              <a:t>classmates</a:t>
            </a:r>
            <a:r>
              <a:rPr sz="3400" spc="-40" dirty="0">
                <a:latin typeface="Arial"/>
                <a:cs typeface="Arial"/>
              </a:rPr>
              <a:t>. We </a:t>
            </a:r>
            <a:r>
              <a:rPr sz="3400" spc="-95" dirty="0">
                <a:latin typeface="Arial"/>
                <a:cs typeface="Arial"/>
              </a:rPr>
              <a:t>have </a:t>
            </a:r>
            <a:r>
              <a:rPr sz="3400" spc="110" dirty="0">
                <a:latin typeface="Arial"/>
                <a:cs typeface="Arial"/>
              </a:rPr>
              <a:t>found </a:t>
            </a:r>
            <a:r>
              <a:rPr sz="3400" spc="-165" dirty="0">
                <a:latin typeface="Arial"/>
                <a:cs typeface="Arial"/>
              </a:rPr>
              <a:t>a </a:t>
            </a:r>
            <a:r>
              <a:rPr sz="3400" spc="140" dirty="0">
                <a:latin typeface="Arial"/>
                <a:cs typeface="Arial"/>
              </a:rPr>
              <a:t>recipe </a:t>
            </a:r>
            <a:r>
              <a:rPr sz="3400" spc="-90" dirty="0">
                <a:latin typeface="Arial"/>
                <a:cs typeface="Arial"/>
              </a:rPr>
              <a:t>on </a:t>
            </a:r>
            <a:r>
              <a:rPr sz="3400" spc="-165" dirty="0">
                <a:latin typeface="Arial"/>
                <a:cs typeface="Arial"/>
              </a:rPr>
              <a:t>a </a:t>
            </a:r>
            <a:r>
              <a:rPr sz="3400" spc="155" dirty="0">
                <a:latin typeface="Arial"/>
                <a:cs typeface="Arial"/>
              </a:rPr>
              <a:t>cookbook </a:t>
            </a:r>
            <a:r>
              <a:rPr sz="3400" spc="90" dirty="0">
                <a:latin typeface="Arial"/>
                <a:cs typeface="Arial"/>
              </a:rPr>
              <a:t>but </a:t>
            </a:r>
            <a:r>
              <a:rPr sz="3400" spc="165" dirty="0">
                <a:latin typeface="Arial"/>
                <a:cs typeface="Arial"/>
              </a:rPr>
              <a:t>there </a:t>
            </a:r>
            <a:r>
              <a:rPr sz="3400" spc="-125" dirty="0">
                <a:latin typeface="Arial"/>
                <a:cs typeface="Arial"/>
              </a:rPr>
              <a:t>is </a:t>
            </a:r>
            <a:r>
              <a:rPr sz="3400" spc="-165" dirty="0">
                <a:latin typeface="Arial"/>
                <a:cs typeface="Arial"/>
              </a:rPr>
              <a:t>a  </a:t>
            </a:r>
            <a:r>
              <a:rPr sz="3400" spc="-25" dirty="0">
                <a:latin typeface="Arial"/>
                <a:cs typeface="Arial"/>
              </a:rPr>
              <a:t>problem. </a:t>
            </a:r>
            <a:r>
              <a:rPr sz="3400" spc="-5" dirty="0">
                <a:latin typeface="Arial"/>
                <a:cs typeface="Arial"/>
              </a:rPr>
              <a:t>It </a:t>
            </a:r>
            <a:r>
              <a:rPr sz="3400" spc="114" dirty="0">
                <a:latin typeface="Arial"/>
                <a:cs typeface="Arial"/>
              </a:rPr>
              <a:t>serves </a:t>
            </a:r>
            <a:r>
              <a:rPr sz="3400" spc="420" dirty="0">
                <a:latin typeface="Arial"/>
                <a:cs typeface="Arial"/>
              </a:rPr>
              <a:t>4 </a:t>
            </a:r>
            <a:r>
              <a:rPr sz="3400" spc="-55" dirty="0">
                <a:latin typeface="Arial"/>
                <a:cs typeface="Arial"/>
              </a:rPr>
              <a:t>people </a:t>
            </a:r>
            <a:r>
              <a:rPr sz="3400" spc="-170" dirty="0">
                <a:latin typeface="Arial"/>
                <a:cs typeface="Arial"/>
              </a:rPr>
              <a:t>and </a:t>
            </a:r>
            <a:r>
              <a:rPr sz="3400" spc="165" dirty="0">
                <a:latin typeface="Arial"/>
                <a:cs typeface="Arial"/>
              </a:rPr>
              <a:t>there </a:t>
            </a:r>
            <a:r>
              <a:rPr sz="3400" spc="170" dirty="0">
                <a:latin typeface="Arial"/>
                <a:cs typeface="Arial"/>
              </a:rPr>
              <a:t>are </a:t>
            </a:r>
            <a:r>
              <a:rPr sz="3400" spc="175" dirty="0">
                <a:latin typeface="Arial"/>
                <a:cs typeface="Arial"/>
              </a:rPr>
              <a:t>28 </a:t>
            </a:r>
            <a:r>
              <a:rPr sz="3400" spc="545" dirty="0">
                <a:latin typeface="Arial"/>
                <a:cs typeface="Arial"/>
              </a:rPr>
              <a:t>of </a:t>
            </a:r>
            <a:r>
              <a:rPr sz="3400" spc="-210" dirty="0">
                <a:latin typeface="Arial"/>
                <a:cs typeface="Arial"/>
              </a:rPr>
              <a:t>us. </a:t>
            </a:r>
            <a:r>
              <a:rPr sz="3400" spc="185" dirty="0">
                <a:latin typeface="Arial"/>
                <a:cs typeface="Arial"/>
              </a:rPr>
              <a:t>Therefore, </a:t>
            </a:r>
            <a:r>
              <a:rPr sz="3400" spc="120" dirty="0">
                <a:latin typeface="Arial"/>
                <a:cs typeface="Arial"/>
              </a:rPr>
              <a:t>we  </a:t>
            </a:r>
            <a:r>
              <a:rPr sz="3400" spc="-100" dirty="0">
                <a:latin typeface="Arial"/>
                <a:cs typeface="Arial"/>
              </a:rPr>
              <a:t>will </a:t>
            </a:r>
            <a:r>
              <a:rPr sz="3400" spc="-95" dirty="0">
                <a:latin typeface="Arial"/>
                <a:cs typeface="Arial"/>
              </a:rPr>
              <a:t>have </a:t>
            </a:r>
            <a:r>
              <a:rPr sz="3400" spc="220" dirty="0">
                <a:latin typeface="Arial"/>
                <a:cs typeface="Arial"/>
              </a:rPr>
              <a:t>to </a:t>
            </a:r>
            <a:r>
              <a:rPr sz="3400" spc="-10" dirty="0">
                <a:solidFill>
                  <a:srgbClr val="7C901A"/>
                </a:solidFill>
                <a:latin typeface="Arial"/>
                <a:cs typeface="Arial"/>
              </a:rPr>
              <a:t>adapt </a:t>
            </a:r>
            <a:r>
              <a:rPr sz="3400" spc="45" dirty="0">
                <a:solidFill>
                  <a:srgbClr val="7C901A"/>
                </a:solidFill>
                <a:latin typeface="Arial"/>
                <a:cs typeface="Arial"/>
              </a:rPr>
              <a:t>the </a:t>
            </a:r>
            <a:r>
              <a:rPr sz="3400" spc="140" dirty="0">
                <a:solidFill>
                  <a:srgbClr val="7C901A"/>
                </a:solidFill>
                <a:latin typeface="Arial"/>
                <a:cs typeface="Arial"/>
              </a:rPr>
              <a:t>recipe </a:t>
            </a:r>
            <a:r>
              <a:rPr sz="3400" spc="610" dirty="0">
                <a:latin typeface="Arial"/>
                <a:cs typeface="Arial"/>
              </a:rPr>
              <a:t>for </a:t>
            </a:r>
            <a:r>
              <a:rPr sz="3400" spc="50" dirty="0">
                <a:latin typeface="Arial"/>
                <a:cs typeface="Arial"/>
              </a:rPr>
              <a:t>the </a:t>
            </a:r>
            <a:r>
              <a:rPr sz="3400" spc="25" dirty="0">
                <a:latin typeface="Arial"/>
                <a:cs typeface="Arial"/>
              </a:rPr>
              <a:t>number </a:t>
            </a:r>
            <a:r>
              <a:rPr sz="3400" spc="545" dirty="0">
                <a:latin typeface="Arial"/>
                <a:cs typeface="Arial"/>
              </a:rPr>
              <a:t>of </a:t>
            </a:r>
            <a:r>
              <a:rPr sz="3400" spc="145" dirty="0">
                <a:latin typeface="Arial"/>
                <a:cs typeface="Arial"/>
              </a:rPr>
              <a:t>fellow</a:t>
            </a:r>
            <a:r>
              <a:rPr sz="3400" spc="445" dirty="0">
                <a:latin typeface="Arial"/>
                <a:cs typeface="Arial"/>
              </a:rPr>
              <a:t> </a:t>
            </a:r>
            <a:r>
              <a:rPr sz="3400" spc="-55" dirty="0">
                <a:latin typeface="Arial"/>
                <a:cs typeface="Arial"/>
              </a:rPr>
              <a:t>diners.</a:t>
            </a:r>
            <a:endParaRPr sz="3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805"/>
              </a:spcBef>
            </a:pPr>
            <a:r>
              <a:rPr sz="3400" spc="5" dirty="0">
                <a:latin typeface="Arial"/>
                <a:cs typeface="Arial"/>
              </a:rPr>
              <a:t>What </a:t>
            </a:r>
            <a:r>
              <a:rPr sz="3400" spc="-170" dirty="0">
                <a:latin typeface="Arial"/>
                <a:cs typeface="Arial"/>
              </a:rPr>
              <a:t>shall </a:t>
            </a:r>
            <a:r>
              <a:rPr sz="3400" spc="114" dirty="0">
                <a:latin typeface="Arial"/>
                <a:cs typeface="Arial"/>
              </a:rPr>
              <a:t>we </a:t>
            </a:r>
            <a:r>
              <a:rPr sz="3400" spc="-105" dirty="0">
                <a:latin typeface="Arial"/>
                <a:cs typeface="Arial"/>
              </a:rPr>
              <a:t>do? </a:t>
            </a:r>
            <a:r>
              <a:rPr sz="3400" spc="25" dirty="0">
                <a:latin typeface="Arial"/>
                <a:cs typeface="Arial"/>
              </a:rPr>
              <a:t>Perhaps </a:t>
            </a:r>
            <a:r>
              <a:rPr sz="3400" spc="114" dirty="0">
                <a:latin typeface="Arial"/>
                <a:cs typeface="Arial"/>
              </a:rPr>
              <a:t>we </a:t>
            </a:r>
            <a:r>
              <a:rPr sz="3400" spc="-125" dirty="0">
                <a:latin typeface="Arial"/>
                <a:cs typeface="Arial"/>
              </a:rPr>
              <a:t>should </a:t>
            </a:r>
            <a:r>
              <a:rPr sz="3400" spc="-10" dirty="0">
                <a:latin typeface="Arial"/>
                <a:cs typeface="Arial"/>
              </a:rPr>
              <a:t>make </a:t>
            </a:r>
            <a:r>
              <a:rPr sz="3400" spc="-165" dirty="0">
                <a:latin typeface="Arial"/>
                <a:cs typeface="Arial"/>
              </a:rPr>
              <a:t>a </a:t>
            </a:r>
            <a:r>
              <a:rPr sz="3400" spc="60" dirty="0">
                <a:latin typeface="Arial"/>
                <a:cs typeface="Arial"/>
              </a:rPr>
              <a:t>conversion</a:t>
            </a:r>
            <a:r>
              <a:rPr sz="3400" spc="245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chart.</a:t>
            </a:r>
            <a:endParaRPr sz="3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3400" spc="120" dirty="0">
                <a:latin typeface="Arial"/>
                <a:cs typeface="Arial"/>
              </a:rPr>
              <a:t>Let’s </a:t>
            </a:r>
            <a:r>
              <a:rPr sz="3400" spc="-35" dirty="0">
                <a:latin typeface="Arial"/>
                <a:cs typeface="Arial"/>
              </a:rPr>
              <a:t>see </a:t>
            </a:r>
            <a:r>
              <a:rPr sz="3400" spc="85" dirty="0">
                <a:latin typeface="Arial"/>
                <a:cs typeface="Arial"/>
              </a:rPr>
              <a:t>what</a:t>
            </a:r>
            <a:r>
              <a:rPr sz="3400" spc="235" dirty="0">
                <a:latin typeface="Arial"/>
                <a:cs typeface="Arial"/>
              </a:rPr>
              <a:t> </a:t>
            </a:r>
            <a:r>
              <a:rPr sz="3400" spc="-145" dirty="0">
                <a:latin typeface="Arial"/>
                <a:cs typeface="Arial"/>
              </a:rPr>
              <a:t>happens.</a:t>
            </a:r>
            <a:endParaRPr sz="3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277113"/>
            <a:ext cx="6452777" cy="393135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06246" y="6419850"/>
            <a:ext cx="4240530" cy="3709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9415" marR="389255" algn="ctr">
              <a:lnSpc>
                <a:spcPct val="120800"/>
              </a:lnSpc>
              <a:spcBef>
                <a:spcPts val="95"/>
              </a:spcBef>
            </a:pPr>
            <a:r>
              <a:rPr sz="2500" spc="-65" dirty="0">
                <a:latin typeface="Arial"/>
                <a:cs typeface="Arial"/>
              </a:rPr>
              <a:t>RICE </a:t>
            </a:r>
            <a:r>
              <a:rPr sz="2500" dirty="0">
                <a:latin typeface="Arial"/>
                <a:cs typeface="Arial"/>
              </a:rPr>
              <a:t>PUDDING</a:t>
            </a:r>
            <a:r>
              <a:rPr sz="2500" spc="-270" dirty="0">
                <a:latin typeface="Arial"/>
                <a:cs typeface="Arial"/>
              </a:rPr>
              <a:t> </a:t>
            </a:r>
            <a:r>
              <a:rPr sz="2500" spc="-100" dirty="0">
                <a:latin typeface="Arial"/>
                <a:cs typeface="Arial"/>
              </a:rPr>
              <a:t>RECIPE  </a:t>
            </a:r>
            <a:r>
              <a:rPr sz="2500" spc="-95" dirty="0">
                <a:latin typeface="Arial"/>
                <a:cs typeface="Arial"/>
              </a:rPr>
              <a:t>( </a:t>
            </a:r>
            <a:r>
              <a:rPr sz="2500" spc="-145" dirty="0">
                <a:latin typeface="Arial"/>
                <a:cs typeface="Arial"/>
              </a:rPr>
              <a:t>4</a:t>
            </a:r>
            <a:r>
              <a:rPr sz="2500" spc="-190" dirty="0">
                <a:latin typeface="Arial"/>
                <a:cs typeface="Arial"/>
              </a:rPr>
              <a:t> </a:t>
            </a:r>
            <a:r>
              <a:rPr sz="2500" spc="-110" dirty="0">
                <a:latin typeface="Arial"/>
                <a:cs typeface="Arial"/>
              </a:rPr>
              <a:t>PEOPLE)</a:t>
            </a:r>
            <a:endParaRPr sz="25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625"/>
              </a:spcBef>
            </a:pPr>
            <a:r>
              <a:rPr sz="2500" spc="305" dirty="0">
                <a:latin typeface="Noto Sans Symbols2"/>
                <a:cs typeface="Noto Sans Symbols2"/>
              </a:rPr>
              <a:t>⮚</a:t>
            </a:r>
            <a:r>
              <a:rPr sz="2500" spc="-400" dirty="0">
                <a:latin typeface="Noto Sans Symbols2"/>
                <a:cs typeface="Noto Sans Symbols2"/>
              </a:rPr>
              <a:t> </a:t>
            </a:r>
            <a:r>
              <a:rPr sz="2500" spc="-50" dirty="0">
                <a:latin typeface="Arial"/>
                <a:cs typeface="Arial"/>
              </a:rPr>
              <a:t>100 </a:t>
            </a:r>
            <a:r>
              <a:rPr sz="2500" spc="80" dirty="0">
                <a:latin typeface="Arial"/>
                <a:cs typeface="Arial"/>
              </a:rPr>
              <a:t>gr </a:t>
            </a:r>
            <a:r>
              <a:rPr sz="2500" spc="60" dirty="0">
                <a:latin typeface="Arial"/>
                <a:cs typeface="Arial"/>
              </a:rPr>
              <a:t>rice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500" spc="305" dirty="0">
                <a:latin typeface="Noto Sans Symbols2"/>
                <a:cs typeface="Noto Sans Symbols2"/>
              </a:rPr>
              <a:t>⮚</a:t>
            </a:r>
            <a:r>
              <a:rPr sz="2500" spc="-100" dirty="0">
                <a:latin typeface="Noto Sans Symbols2"/>
                <a:cs typeface="Noto Sans Symbols2"/>
              </a:rPr>
              <a:t> </a:t>
            </a:r>
            <a:r>
              <a:rPr sz="2500" spc="-135" dirty="0">
                <a:latin typeface="Arial"/>
                <a:cs typeface="Arial"/>
              </a:rPr>
              <a:t>750</a:t>
            </a:r>
            <a:r>
              <a:rPr sz="2500" spc="-125" dirty="0">
                <a:latin typeface="Arial"/>
                <a:cs typeface="Arial"/>
              </a:rPr>
              <a:t> </a:t>
            </a:r>
            <a:r>
              <a:rPr sz="2500" spc="170" dirty="0">
                <a:latin typeface="Arial"/>
                <a:cs typeface="Arial"/>
              </a:rPr>
              <a:t>ml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60" dirty="0">
                <a:latin typeface="Arial"/>
                <a:cs typeface="Arial"/>
              </a:rPr>
              <a:t>semi-skimmed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170" dirty="0">
                <a:latin typeface="Arial"/>
                <a:cs typeface="Arial"/>
              </a:rPr>
              <a:t>milk</a:t>
            </a:r>
            <a:endParaRPr sz="25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630"/>
              </a:spcBef>
            </a:pPr>
            <a:r>
              <a:rPr sz="2500" spc="305" dirty="0">
                <a:latin typeface="Noto Sans Symbols2"/>
                <a:cs typeface="Noto Sans Symbols2"/>
              </a:rPr>
              <a:t>⮚</a:t>
            </a:r>
            <a:r>
              <a:rPr sz="2500" spc="-400" dirty="0">
                <a:latin typeface="Noto Sans Symbols2"/>
                <a:cs typeface="Noto Sans Symbols2"/>
              </a:rPr>
              <a:t> </a:t>
            </a:r>
            <a:r>
              <a:rPr sz="2500" spc="-50" dirty="0">
                <a:latin typeface="Arial"/>
                <a:cs typeface="Arial"/>
              </a:rPr>
              <a:t>100 </a:t>
            </a:r>
            <a:r>
              <a:rPr sz="2500" spc="80" dirty="0">
                <a:latin typeface="Arial"/>
                <a:cs typeface="Arial"/>
              </a:rPr>
              <a:t>gr </a:t>
            </a:r>
            <a:r>
              <a:rPr sz="2500" dirty="0">
                <a:latin typeface="Arial"/>
                <a:cs typeface="Arial"/>
              </a:rPr>
              <a:t>sugar</a:t>
            </a:r>
            <a:endParaRPr sz="25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620"/>
              </a:spcBef>
            </a:pPr>
            <a:r>
              <a:rPr sz="2500" spc="305" dirty="0">
                <a:latin typeface="Noto Sans Symbols2"/>
                <a:cs typeface="Noto Sans Symbols2"/>
              </a:rPr>
              <a:t>⮚</a:t>
            </a:r>
            <a:r>
              <a:rPr sz="2500" spc="-95" dirty="0">
                <a:latin typeface="Noto Sans Symbols2"/>
                <a:cs typeface="Noto Sans Symbols2"/>
              </a:rPr>
              <a:t> </a:t>
            </a:r>
            <a:r>
              <a:rPr sz="2500" spc="-145" dirty="0">
                <a:latin typeface="Arial"/>
                <a:cs typeface="Arial"/>
              </a:rPr>
              <a:t>4</a:t>
            </a:r>
            <a:r>
              <a:rPr sz="2500" spc="-140" dirty="0">
                <a:latin typeface="Arial"/>
                <a:cs typeface="Arial"/>
              </a:rPr>
              <a:t> </a:t>
            </a:r>
            <a:r>
              <a:rPr sz="2500" spc="80" dirty="0">
                <a:latin typeface="Arial"/>
                <a:cs typeface="Arial"/>
              </a:rPr>
              <a:t>gr</a:t>
            </a:r>
            <a:r>
              <a:rPr sz="2500" spc="-145" dirty="0">
                <a:latin typeface="Arial"/>
                <a:cs typeface="Arial"/>
              </a:rPr>
              <a:t> </a:t>
            </a:r>
            <a:r>
              <a:rPr sz="2500" spc="75" dirty="0">
                <a:latin typeface="Arial"/>
                <a:cs typeface="Arial"/>
              </a:rPr>
              <a:t>ground</a:t>
            </a:r>
            <a:r>
              <a:rPr sz="2500" spc="-150" dirty="0">
                <a:latin typeface="Arial"/>
                <a:cs typeface="Arial"/>
              </a:rPr>
              <a:t> </a:t>
            </a:r>
            <a:r>
              <a:rPr sz="2500" spc="65" dirty="0">
                <a:latin typeface="Arial"/>
                <a:cs typeface="Arial"/>
              </a:rPr>
              <a:t>cinnamon</a:t>
            </a:r>
            <a:endParaRPr sz="25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640"/>
              </a:spcBef>
            </a:pPr>
            <a:r>
              <a:rPr sz="2500" spc="305" dirty="0">
                <a:latin typeface="Noto Sans Symbols2"/>
                <a:cs typeface="Noto Sans Symbols2"/>
              </a:rPr>
              <a:t>⮚ </a:t>
            </a:r>
            <a:r>
              <a:rPr sz="2500" spc="-315" dirty="0">
                <a:latin typeface="Arial"/>
                <a:cs typeface="Arial"/>
              </a:rPr>
              <a:t>1 </a:t>
            </a:r>
            <a:r>
              <a:rPr sz="2500" spc="65" dirty="0">
                <a:latin typeface="Arial"/>
                <a:cs typeface="Arial"/>
              </a:rPr>
              <a:t>lemon</a:t>
            </a:r>
            <a:r>
              <a:rPr sz="2500" spc="-37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peel</a:t>
            </a:r>
            <a:endParaRPr sz="2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500" spc="305" dirty="0">
                <a:latin typeface="Noto Sans Symbols2"/>
                <a:cs typeface="Noto Sans Symbols2"/>
              </a:rPr>
              <a:t>⮚ </a:t>
            </a:r>
            <a:r>
              <a:rPr sz="2500" spc="-315" dirty="0">
                <a:latin typeface="Arial"/>
                <a:cs typeface="Arial"/>
              </a:rPr>
              <a:t>1 </a:t>
            </a:r>
            <a:r>
              <a:rPr sz="2500" spc="65" dirty="0">
                <a:latin typeface="Arial"/>
                <a:cs typeface="Arial"/>
              </a:rPr>
              <a:t>cinnamon</a:t>
            </a:r>
            <a:r>
              <a:rPr sz="2500" spc="-375" dirty="0">
                <a:latin typeface="Arial"/>
                <a:cs typeface="Arial"/>
              </a:rPr>
              <a:t> </a:t>
            </a:r>
            <a:r>
              <a:rPr sz="2500" spc="85" dirty="0">
                <a:latin typeface="Arial"/>
                <a:cs typeface="Arial"/>
              </a:rPr>
              <a:t>stick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7345" y="5995885"/>
            <a:ext cx="10467340" cy="4251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5"/>
              </a:spcBef>
            </a:pPr>
            <a:r>
              <a:rPr sz="4600" spc="-2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600" spc="-290" dirty="0">
                <a:solidFill>
                  <a:srgbClr val="FFFFFF"/>
                </a:solidFill>
                <a:latin typeface="Arial"/>
                <a:cs typeface="Arial"/>
              </a:rPr>
              <a:t>SUCCEED </a:t>
            </a:r>
            <a:r>
              <a:rPr sz="4600" spc="-51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4600" spc="-30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4600" spc="-190" dirty="0">
                <a:solidFill>
                  <a:srgbClr val="FFFFFF"/>
                </a:solidFill>
                <a:latin typeface="Arial"/>
                <a:cs typeface="Arial"/>
              </a:rPr>
              <a:t>TASK, </a:t>
            </a:r>
            <a:r>
              <a:rPr sz="4600" spc="-62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4600" spc="155" dirty="0">
                <a:solidFill>
                  <a:srgbClr val="FFFFFF"/>
                </a:solidFill>
                <a:latin typeface="Arial"/>
                <a:cs typeface="Arial"/>
              </a:rPr>
              <a:t>WILL  </a:t>
            </a:r>
            <a:r>
              <a:rPr sz="4600" spc="-30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600" spc="-310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4600" spc="-12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4600" spc="-275" dirty="0">
                <a:solidFill>
                  <a:srgbClr val="FFFFFF"/>
                </a:solidFill>
                <a:latin typeface="Arial"/>
                <a:cs typeface="Arial"/>
              </a:rPr>
              <a:t>SOLUTION </a:t>
            </a: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4600" spc="-28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600" spc="-45" dirty="0">
                <a:solidFill>
                  <a:srgbClr val="FFFFFF"/>
                </a:solidFill>
                <a:latin typeface="Arial"/>
                <a:cs typeface="Arial"/>
              </a:rPr>
              <a:t>PROBLEMS </a:t>
            </a:r>
            <a:r>
              <a:rPr sz="4600" spc="-470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4600" spc="-185" dirty="0">
                <a:solidFill>
                  <a:srgbClr val="FFFFFF"/>
                </a:solidFill>
                <a:latin typeface="Arial"/>
                <a:cs typeface="Arial"/>
              </a:rPr>
              <a:t>“TASK </a:t>
            </a:r>
            <a:r>
              <a:rPr sz="4600" spc="-335" dirty="0">
                <a:solidFill>
                  <a:srgbClr val="FFFFFF"/>
                </a:solidFill>
                <a:latin typeface="Arial"/>
                <a:cs typeface="Arial"/>
              </a:rPr>
              <a:t>3” </a:t>
            </a:r>
            <a:r>
              <a:rPr sz="4600" spc="-260" dirty="0">
                <a:solidFill>
                  <a:srgbClr val="FFFFFF"/>
                </a:solidFill>
                <a:latin typeface="Arial"/>
                <a:cs typeface="Arial"/>
              </a:rPr>
              <a:t>SHEET  </a:t>
            </a:r>
            <a:r>
              <a:rPr sz="4600" spc="-30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600" spc="-370" dirty="0">
                <a:solidFill>
                  <a:srgbClr val="FFFFFF"/>
                </a:solidFill>
                <a:latin typeface="Arial"/>
                <a:cs typeface="Arial"/>
              </a:rPr>
              <a:t>HAND </a:t>
            </a:r>
            <a:r>
              <a:rPr sz="4600" spc="-27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4600" spc="-51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4600" spc="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-229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4600" spc="-28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4600" spc="-345" dirty="0">
                <a:solidFill>
                  <a:srgbClr val="FFFFFF"/>
                </a:solidFill>
                <a:latin typeface="Arial"/>
                <a:cs typeface="Arial"/>
              </a:rPr>
              <a:t>HEAD</a:t>
            </a:r>
            <a:r>
              <a:rPr sz="4600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600" spc="-155" dirty="0">
                <a:solidFill>
                  <a:srgbClr val="FFFFFF"/>
                </a:solidFill>
                <a:latin typeface="Arial"/>
                <a:cs typeface="Arial"/>
              </a:rPr>
              <a:t>CHEF</a:t>
            </a:r>
            <a:endParaRPr sz="46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1245"/>
              </a:spcBef>
            </a:pPr>
            <a:r>
              <a:rPr sz="4600" spc="160" dirty="0">
                <a:solidFill>
                  <a:srgbClr val="FFFFFF"/>
                </a:solidFill>
                <a:latin typeface="Arial"/>
                <a:cs typeface="Arial"/>
              </a:rPr>
              <a:t>(teacher)</a:t>
            </a:r>
            <a:endParaRPr sz="4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411</Words>
  <Application>Microsoft Office PowerPoint</Application>
  <PresentationFormat>Personalizado</PresentationFormat>
  <Paragraphs>48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MATH-CHEF</vt:lpstr>
      <vt:lpstr>You are participating in the show  Math-Chef and you have to carry  out 3 tasks to get to the finale.</vt:lpstr>
      <vt:lpstr>Task 1: Omelettes</vt:lpstr>
      <vt:lpstr>Task 2: Our recipes</vt:lpstr>
      <vt:lpstr>Task 3: Recalculation of a recipe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MATH-CHEF</dc:title>
  <dc:creator>Nere Sierra Muniozguren</dc:creator>
  <cp:lastModifiedBy>Somo</cp:lastModifiedBy>
  <cp:revision>2</cp:revision>
  <dcterms:created xsi:type="dcterms:W3CDTF">2023-06-06T11:09:58Z</dcterms:created>
  <dcterms:modified xsi:type="dcterms:W3CDTF">2023-06-13T08:00:07Z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2023-06-06T00:00:00Z</vt:filetime>
  </property>
</Properties>
</file>