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6" r:id="rId4"/>
    <p:sldId id="268" r:id="rId5"/>
    <p:sldId id="269" r:id="rId6"/>
    <p:sldId id="27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D38D9-2BDF-4FD7-87E0-4B67632C8C53}" type="doc">
      <dgm:prSet loTypeId="urn:microsoft.com/office/officeart/2005/8/layout/pyramid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D8CC46-1120-4C31-9E75-3041905F3FAC}">
      <dgm:prSet phldrT="[Text]" custT="1"/>
      <dgm:spPr>
        <a:solidFill>
          <a:srgbClr val="33CCFF">
            <a:alpha val="89804"/>
          </a:srgbClr>
        </a:solidFill>
      </dgm:spPr>
      <dgm:t>
        <a:bodyPr/>
        <a:lstStyle/>
        <a:p>
          <a:r>
            <a:rPr lang="en-GB" sz="1200" b="1" i="1" dirty="0">
              <a:solidFill>
                <a:srgbClr val="000099"/>
              </a:solidFill>
            </a:rPr>
            <a:t>They constitute the main source of proteins for 2 billion people.</a:t>
          </a:r>
          <a:endParaRPr lang="en-US" sz="1200" b="1" i="1" dirty="0">
            <a:solidFill>
              <a:srgbClr val="000099"/>
            </a:solidFill>
          </a:endParaRPr>
        </a:p>
      </dgm:t>
    </dgm:pt>
    <dgm:pt modelId="{6D46C1DE-F3FD-40CD-AD0B-C0FECFABEF90}" type="parTrans" cxnId="{2F2E9E20-B626-4FB7-926E-0FA3E27B908A}">
      <dgm:prSet/>
      <dgm:spPr/>
      <dgm:t>
        <a:bodyPr/>
        <a:lstStyle/>
        <a:p>
          <a:endParaRPr lang="en-US"/>
        </a:p>
      </dgm:t>
    </dgm:pt>
    <dgm:pt modelId="{AA1D391C-FAD6-4602-A40C-F207F51DB91F}" type="sibTrans" cxnId="{2F2E9E20-B626-4FB7-926E-0FA3E27B908A}">
      <dgm:prSet/>
      <dgm:spPr/>
      <dgm:t>
        <a:bodyPr/>
        <a:lstStyle/>
        <a:p>
          <a:endParaRPr lang="en-US"/>
        </a:p>
      </dgm:t>
    </dgm:pt>
    <dgm:pt modelId="{2CD84EE6-6864-4D0C-A5C9-6885A917D0EA}">
      <dgm:prSet custT="1"/>
      <dgm:spPr>
        <a:solidFill>
          <a:srgbClr val="00FFFF">
            <a:alpha val="90000"/>
          </a:srgbClr>
        </a:solidFill>
      </dgm:spPr>
      <dgm:t>
        <a:bodyPr/>
        <a:lstStyle/>
        <a:p>
          <a:r>
            <a:rPr lang="en-GB" sz="1200" b="1" dirty="0"/>
            <a:t>The precious drinking water comes from the world’s oceans through the hydrological cycle.</a:t>
          </a:r>
          <a:endParaRPr lang="en-US" sz="1200" b="1" dirty="0"/>
        </a:p>
      </dgm:t>
    </dgm:pt>
    <dgm:pt modelId="{C847424C-FE6D-4BF3-A4BF-B68E21D672E3}" type="parTrans" cxnId="{6FF7F572-F7B8-449E-81EC-64E1817904FC}">
      <dgm:prSet/>
      <dgm:spPr/>
      <dgm:t>
        <a:bodyPr/>
        <a:lstStyle/>
        <a:p>
          <a:endParaRPr lang="en-US"/>
        </a:p>
      </dgm:t>
    </dgm:pt>
    <dgm:pt modelId="{735ADC00-FAA2-45A4-A78A-8CF497D85475}" type="sibTrans" cxnId="{6FF7F572-F7B8-449E-81EC-64E1817904FC}">
      <dgm:prSet/>
      <dgm:spPr/>
      <dgm:t>
        <a:bodyPr/>
        <a:lstStyle/>
        <a:p>
          <a:endParaRPr lang="en-US"/>
        </a:p>
      </dgm:t>
    </dgm:pt>
    <dgm:pt modelId="{8715AAB7-15C4-4703-AD23-A0F54EA34DCB}">
      <dgm:prSet custT="1"/>
      <dgm:spPr>
        <a:solidFill>
          <a:srgbClr val="3BFF94">
            <a:alpha val="90000"/>
          </a:srgbClr>
        </a:solidFill>
      </dgm:spPr>
      <dgm:t>
        <a:bodyPr/>
        <a:lstStyle/>
        <a:p>
          <a:r>
            <a:rPr lang="en-GB" sz="1200" b="1" i="1" dirty="0">
              <a:solidFill>
                <a:srgbClr val="000099"/>
              </a:solidFill>
            </a:rPr>
            <a:t>In the ocean subsoil there are significant quantities of oil and gas (over 25% of world production).</a:t>
          </a:r>
          <a:endParaRPr lang="en-US" sz="1200" b="1" dirty="0"/>
        </a:p>
      </dgm:t>
    </dgm:pt>
    <dgm:pt modelId="{CFB927F2-8D45-4928-9946-5473AB347E04}" type="parTrans" cxnId="{26F8DA48-5138-41F4-8E16-C830C6EC7DA8}">
      <dgm:prSet/>
      <dgm:spPr/>
      <dgm:t>
        <a:bodyPr/>
        <a:lstStyle/>
        <a:p>
          <a:endParaRPr lang="en-US"/>
        </a:p>
      </dgm:t>
    </dgm:pt>
    <dgm:pt modelId="{C7C47CEA-D9C2-419F-AAF2-33ED0D0766E5}" type="sibTrans" cxnId="{26F8DA48-5138-41F4-8E16-C830C6EC7DA8}">
      <dgm:prSet/>
      <dgm:spPr/>
      <dgm:t>
        <a:bodyPr/>
        <a:lstStyle/>
        <a:p>
          <a:endParaRPr lang="en-US"/>
        </a:p>
      </dgm:t>
    </dgm:pt>
    <dgm:pt modelId="{185E8D03-C132-4720-91D9-0D635A3DBE8C}">
      <dgm:prSet custT="1"/>
      <dgm:spPr>
        <a:solidFill>
          <a:srgbClr val="00FFFF">
            <a:alpha val="90000"/>
          </a:srgbClr>
        </a:solidFill>
      </dgm:spPr>
      <dgm:t>
        <a:bodyPr/>
        <a:lstStyle/>
        <a:p>
          <a:r>
            <a:rPr lang="en-GB" sz="1200" b="1" i="1" dirty="0">
              <a:solidFill>
                <a:srgbClr val="000099"/>
              </a:solidFill>
            </a:rPr>
            <a:t>Sea currents from the oceans neutralize the uneven distribution of heat on the planet and affect global climate.</a:t>
          </a:r>
          <a:endParaRPr lang="en-US" sz="1200" b="1" dirty="0"/>
        </a:p>
      </dgm:t>
    </dgm:pt>
    <dgm:pt modelId="{E2FE29F8-4835-4055-AE6B-4BA7B26B54BA}" type="parTrans" cxnId="{1F073973-D082-4CFB-ADB0-A86D6EA0E3AA}">
      <dgm:prSet/>
      <dgm:spPr/>
      <dgm:t>
        <a:bodyPr/>
        <a:lstStyle/>
        <a:p>
          <a:endParaRPr lang="en-US"/>
        </a:p>
      </dgm:t>
    </dgm:pt>
    <dgm:pt modelId="{B033937B-66B9-442E-9C75-99BBC4C24C8E}" type="sibTrans" cxnId="{1F073973-D082-4CFB-ADB0-A86D6EA0E3AA}">
      <dgm:prSet/>
      <dgm:spPr/>
      <dgm:t>
        <a:bodyPr/>
        <a:lstStyle/>
        <a:p>
          <a:endParaRPr lang="en-US"/>
        </a:p>
      </dgm:t>
    </dgm:pt>
    <dgm:pt modelId="{62C0626F-051F-4C3E-8B21-031CFCF9ECE5}">
      <dgm:prSet custT="1"/>
      <dgm:spPr>
        <a:solidFill>
          <a:srgbClr val="3BFF94">
            <a:alpha val="89804"/>
          </a:srgbClr>
        </a:solidFill>
      </dgm:spPr>
      <dgm:t>
        <a:bodyPr/>
        <a:lstStyle/>
        <a:p>
          <a:r>
            <a:rPr lang="el-GR" sz="1200" b="1" i="0" dirty="0">
              <a:solidFill>
                <a:schemeClr val="tx1"/>
              </a:solidFill>
            </a:rPr>
            <a:t>Α</a:t>
          </a:r>
          <a:r>
            <a:rPr lang="en-GB" sz="1200" b="1" i="0" dirty="0">
              <a:solidFill>
                <a:schemeClr val="tx1"/>
              </a:solidFill>
            </a:rPr>
            <a:t>bout 70% of the oxygen which is present in the atmosphere comes from photosynthesis that takes place at sea (phytoplankton)</a:t>
          </a:r>
          <a:r>
            <a:rPr lang="el-GR" sz="1200" b="1" i="1" dirty="0">
              <a:solidFill>
                <a:srgbClr val="000099"/>
              </a:solidFill>
            </a:rPr>
            <a:t>.</a:t>
          </a:r>
          <a:endParaRPr lang="en-US" sz="1200" b="1" i="1" dirty="0">
            <a:solidFill>
              <a:srgbClr val="000099"/>
            </a:solidFill>
          </a:endParaRPr>
        </a:p>
      </dgm:t>
    </dgm:pt>
    <dgm:pt modelId="{989B0A27-50F7-483B-931C-6785821BACD2}" type="parTrans" cxnId="{E4E8DC26-70DB-45BE-AE8C-8FC6009E03D9}">
      <dgm:prSet/>
      <dgm:spPr/>
      <dgm:t>
        <a:bodyPr/>
        <a:lstStyle/>
        <a:p>
          <a:endParaRPr lang="en-US"/>
        </a:p>
      </dgm:t>
    </dgm:pt>
    <dgm:pt modelId="{55729211-26F6-44E2-A3E4-1231DE209C5A}" type="sibTrans" cxnId="{E4E8DC26-70DB-45BE-AE8C-8FC6009E03D9}">
      <dgm:prSet/>
      <dgm:spPr/>
      <dgm:t>
        <a:bodyPr/>
        <a:lstStyle/>
        <a:p>
          <a:endParaRPr lang="en-US"/>
        </a:p>
      </dgm:t>
    </dgm:pt>
    <dgm:pt modelId="{EE1BA368-C81B-4C0B-94A0-03B6DD6020E4}">
      <dgm:prSet custT="1"/>
      <dgm:spPr>
        <a:solidFill>
          <a:srgbClr val="33CCFF">
            <a:alpha val="90000"/>
          </a:srgbClr>
        </a:solidFill>
      </dgm:spPr>
      <dgm:t>
        <a:bodyPr/>
        <a:lstStyle/>
        <a:p>
          <a:r>
            <a:rPr lang="en-GB" sz="1200" b="1" dirty="0"/>
            <a:t>In combination with marine organisms they offer raw materials for the manufacture of medicines</a:t>
          </a:r>
          <a:r>
            <a:rPr lang="el-GR" sz="1200" b="1" dirty="0"/>
            <a:t>.</a:t>
          </a:r>
          <a:endParaRPr lang="en-US" sz="1200" b="1" i="1" dirty="0">
            <a:solidFill>
              <a:srgbClr val="000099"/>
            </a:solidFill>
          </a:endParaRPr>
        </a:p>
      </dgm:t>
    </dgm:pt>
    <dgm:pt modelId="{5F0B9050-9528-4C04-81BE-79961904DD2E}" type="parTrans" cxnId="{C9C3B17B-9B66-4293-9B84-8821FD8AE69F}">
      <dgm:prSet/>
      <dgm:spPr/>
      <dgm:t>
        <a:bodyPr/>
        <a:lstStyle/>
        <a:p>
          <a:endParaRPr lang="en-US"/>
        </a:p>
      </dgm:t>
    </dgm:pt>
    <dgm:pt modelId="{A51A0FBA-F924-4C7D-850E-5F77F8D117BF}" type="sibTrans" cxnId="{C9C3B17B-9B66-4293-9B84-8821FD8AE69F}">
      <dgm:prSet/>
      <dgm:spPr/>
      <dgm:t>
        <a:bodyPr/>
        <a:lstStyle/>
        <a:p>
          <a:endParaRPr lang="en-US"/>
        </a:p>
      </dgm:t>
    </dgm:pt>
    <dgm:pt modelId="{9B69AE6D-B8A0-4042-983F-109F0BF191E2}">
      <dgm:prSet custT="1"/>
      <dgm:spPr>
        <a:solidFill>
          <a:srgbClr val="33CCFF">
            <a:alpha val="90000"/>
          </a:srgbClr>
        </a:solidFill>
      </dgm:spPr>
      <dgm:t>
        <a:bodyPr/>
        <a:lstStyle/>
        <a:p>
          <a:r>
            <a:rPr lang="en-GB" sz="1200" b="1" dirty="0"/>
            <a:t>They affect several sectors of economy such as , for example, shipping, transport, trade, tourism, fishing</a:t>
          </a:r>
          <a:r>
            <a:rPr lang="el-GR" sz="1200" b="1"/>
            <a:t>,</a:t>
          </a:r>
          <a:r>
            <a:rPr lang="en-GB" sz="1200" b="1"/>
            <a:t> </a:t>
          </a:r>
          <a:r>
            <a:rPr lang="en-GB" sz="1200" b="1" dirty="0"/>
            <a:t>e</a:t>
          </a:r>
          <a:r>
            <a:rPr lang="el-GR" sz="1200" b="1" dirty="0"/>
            <a:t>.</a:t>
          </a:r>
          <a:r>
            <a:rPr lang="en-GB" sz="1200" b="1" dirty="0"/>
            <a:t>t</a:t>
          </a:r>
          <a:r>
            <a:rPr lang="el-GR" sz="1200" b="1" dirty="0"/>
            <a:t>.</a:t>
          </a:r>
          <a:r>
            <a:rPr lang="en-GB" sz="1200" b="1" dirty="0"/>
            <a:t>c.</a:t>
          </a:r>
          <a:r>
            <a:rPr lang="el-GR" sz="1200" b="1" dirty="0"/>
            <a:t> </a:t>
          </a:r>
          <a:endParaRPr lang="en-US" sz="1200" b="1" dirty="0"/>
        </a:p>
      </dgm:t>
    </dgm:pt>
    <dgm:pt modelId="{5E51121B-DA26-4C7B-A0E8-E4DEF7820634}" type="parTrans" cxnId="{A32DC79F-498F-4C57-9877-4900D95B5EE1}">
      <dgm:prSet/>
      <dgm:spPr/>
      <dgm:t>
        <a:bodyPr/>
        <a:lstStyle/>
        <a:p>
          <a:endParaRPr lang="en-US"/>
        </a:p>
      </dgm:t>
    </dgm:pt>
    <dgm:pt modelId="{607448EB-D38A-4E48-845E-61810D38CC45}" type="sibTrans" cxnId="{A32DC79F-498F-4C57-9877-4900D95B5EE1}">
      <dgm:prSet/>
      <dgm:spPr/>
      <dgm:t>
        <a:bodyPr/>
        <a:lstStyle/>
        <a:p>
          <a:endParaRPr lang="en-US"/>
        </a:p>
      </dgm:t>
    </dgm:pt>
    <dgm:pt modelId="{9ED36DAA-C91F-4982-A599-445FFAE675D5}" type="pres">
      <dgm:prSet presAssocID="{720D38D9-2BDF-4FD7-87E0-4B67632C8C53}" presName="compositeShape" presStyleCnt="0">
        <dgm:presLayoutVars>
          <dgm:dir/>
          <dgm:resizeHandles/>
        </dgm:presLayoutVars>
      </dgm:prSet>
      <dgm:spPr/>
    </dgm:pt>
    <dgm:pt modelId="{AF169981-92CA-4548-871A-0D9220EADBF3}" type="pres">
      <dgm:prSet presAssocID="{720D38D9-2BDF-4FD7-87E0-4B67632C8C53}" presName="pyramid" presStyleLbl="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9B72239-7E4A-4029-AE9D-340D4362BB4E}" type="pres">
      <dgm:prSet presAssocID="{720D38D9-2BDF-4FD7-87E0-4B67632C8C53}" presName="theList" presStyleCnt="0"/>
      <dgm:spPr/>
    </dgm:pt>
    <dgm:pt modelId="{478A98A4-20CC-4BE7-B129-D5CAB9FE10C9}" type="pres">
      <dgm:prSet presAssocID="{C0D8CC46-1120-4C31-9E75-3041905F3FAC}" presName="aNode" presStyleLbl="fgAcc1" presStyleIdx="0" presStyleCnt="7">
        <dgm:presLayoutVars>
          <dgm:bulletEnabled val="1"/>
        </dgm:presLayoutVars>
      </dgm:prSet>
      <dgm:spPr/>
    </dgm:pt>
    <dgm:pt modelId="{8C676DA2-396C-403F-BECA-B76A67BDF6BB}" type="pres">
      <dgm:prSet presAssocID="{C0D8CC46-1120-4C31-9E75-3041905F3FAC}" presName="aSpace" presStyleCnt="0"/>
      <dgm:spPr/>
    </dgm:pt>
    <dgm:pt modelId="{19C896A9-E6FD-48E0-AC9D-A47C43957C76}" type="pres">
      <dgm:prSet presAssocID="{62C0626F-051F-4C3E-8B21-031CFCF9ECE5}" presName="aNode" presStyleLbl="fgAcc1" presStyleIdx="1" presStyleCnt="7">
        <dgm:presLayoutVars>
          <dgm:bulletEnabled val="1"/>
        </dgm:presLayoutVars>
      </dgm:prSet>
      <dgm:spPr/>
    </dgm:pt>
    <dgm:pt modelId="{8874FFD9-888F-4E32-9AD9-54E7463EA7AF}" type="pres">
      <dgm:prSet presAssocID="{62C0626F-051F-4C3E-8B21-031CFCF9ECE5}" presName="aSpace" presStyleCnt="0"/>
      <dgm:spPr/>
    </dgm:pt>
    <dgm:pt modelId="{DF90E382-1552-40BF-AD35-AF076ADECB3A}" type="pres">
      <dgm:prSet presAssocID="{2CD84EE6-6864-4D0C-A5C9-6885A917D0EA}" presName="aNode" presStyleLbl="fgAcc1" presStyleIdx="2" presStyleCnt="7">
        <dgm:presLayoutVars>
          <dgm:bulletEnabled val="1"/>
        </dgm:presLayoutVars>
      </dgm:prSet>
      <dgm:spPr/>
    </dgm:pt>
    <dgm:pt modelId="{1ACE2B52-BBF2-4898-9492-34E891E2D9CB}" type="pres">
      <dgm:prSet presAssocID="{2CD84EE6-6864-4D0C-A5C9-6885A917D0EA}" presName="aSpace" presStyleCnt="0"/>
      <dgm:spPr/>
    </dgm:pt>
    <dgm:pt modelId="{411484FE-8FE9-41B9-B9DF-E80D0230421F}" type="pres">
      <dgm:prSet presAssocID="{EE1BA368-C81B-4C0B-94A0-03B6DD6020E4}" presName="aNode" presStyleLbl="fgAcc1" presStyleIdx="3" presStyleCnt="7">
        <dgm:presLayoutVars>
          <dgm:bulletEnabled val="1"/>
        </dgm:presLayoutVars>
      </dgm:prSet>
      <dgm:spPr/>
    </dgm:pt>
    <dgm:pt modelId="{7759EE1E-59B7-4528-8CA4-D629ADF8FFCE}" type="pres">
      <dgm:prSet presAssocID="{EE1BA368-C81B-4C0B-94A0-03B6DD6020E4}" presName="aSpace" presStyleCnt="0"/>
      <dgm:spPr/>
    </dgm:pt>
    <dgm:pt modelId="{3B8CE2C4-9453-4699-BC30-7F33FBB07759}" type="pres">
      <dgm:prSet presAssocID="{8715AAB7-15C4-4703-AD23-A0F54EA34DCB}" presName="aNode" presStyleLbl="fgAcc1" presStyleIdx="4" presStyleCnt="7">
        <dgm:presLayoutVars>
          <dgm:bulletEnabled val="1"/>
        </dgm:presLayoutVars>
      </dgm:prSet>
      <dgm:spPr/>
    </dgm:pt>
    <dgm:pt modelId="{D5A04F9B-A1FD-44B1-851E-D21EF80D30FD}" type="pres">
      <dgm:prSet presAssocID="{8715AAB7-15C4-4703-AD23-A0F54EA34DCB}" presName="aSpace" presStyleCnt="0"/>
      <dgm:spPr/>
    </dgm:pt>
    <dgm:pt modelId="{1DC9E7AA-22F3-43DE-A0ED-D80DF3424DCA}" type="pres">
      <dgm:prSet presAssocID="{185E8D03-C132-4720-91D9-0D635A3DBE8C}" presName="aNode" presStyleLbl="fgAcc1" presStyleIdx="5" presStyleCnt="7">
        <dgm:presLayoutVars>
          <dgm:bulletEnabled val="1"/>
        </dgm:presLayoutVars>
      </dgm:prSet>
      <dgm:spPr/>
    </dgm:pt>
    <dgm:pt modelId="{9D7FF36A-0E24-4E19-838E-333463AAB3B3}" type="pres">
      <dgm:prSet presAssocID="{185E8D03-C132-4720-91D9-0D635A3DBE8C}" presName="aSpace" presStyleCnt="0"/>
      <dgm:spPr/>
    </dgm:pt>
    <dgm:pt modelId="{EF86A8D3-0F1C-4944-A067-DEDD69E7659A}" type="pres">
      <dgm:prSet presAssocID="{9B69AE6D-B8A0-4042-983F-109F0BF191E2}" presName="aNode" presStyleLbl="fgAcc1" presStyleIdx="6" presStyleCnt="7">
        <dgm:presLayoutVars>
          <dgm:bulletEnabled val="1"/>
        </dgm:presLayoutVars>
      </dgm:prSet>
      <dgm:spPr/>
    </dgm:pt>
    <dgm:pt modelId="{FC0946E1-0E0D-4F5C-9364-0132C7447488}" type="pres">
      <dgm:prSet presAssocID="{9B69AE6D-B8A0-4042-983F-109F0BF191E2}" presName="aSpace" presStyleCnt="0"/>
      <dgm:spPr/>
    </dgm:pt>
  </dgm:ptLst>
  <dgm:cxnLst>
    <dgm:cxn modelId="{2F2E9E20-B626-4FB7-926E-0FA3E27B908A}" srcId="{720D38D9-2BDF-4FD7-87E0-4B67632C8C53}" destId="{C0D8CC46-1120-4C31-9E75-3041905F3FAC}" srcOrd="0" destOrd="0" parTransId="{6D46C1DE-F3FD-40CD-AD0B-C0FECFABEF90}" sibTransId="{AA1D391C-FAD6-4602-A40C-F207F51DB91F}"/>
    <dgm:cxn modelId="{E4E8DC26-70DB-45BE-AE8C-8FC6009E03D9}" srcId="{720D38D9-2BDF-4FD7-87E0-4B67632C8C53}" destId="{62C0626F-051F-4C3E-8B21-031CFCF9ECE5}" srcOrd="1" destOrd="0" parTransId="{989B0A27-50F7-483B-931C-6785821BACD2}" sibTransId="{55729211-26F6-44E2-A3E4-1231DE209C5A}"/>
    <dgm:cxn modelId="{26F8DA48-5138-41F4-8E16-C830C6EC7DA8}" srcId="{720D38D9-2BDF-4FD7-87E0-4B67632C8C53}" destId="{8715AAB7-15C4-4703-AD23-A0F54EA34DCB}" srcOrd="4" destOrd="0" parTransId="{CFB927F2-8D45-4928-9946-5473AB347E04}" sibTransId="{C7C47CEA-D9C2-419F-AAF2-33ED0D0766E5}"/>
    <dgm:cxn modelId="{8C93706B-2D78-43BA-9E04-03E712CE1E9A}" type="presOf" srcId="{62C0626F-051F-4C3E-8B21-031CFCF9ECE5}" destId="{19C896A9-E6FD-48E0-AC9D-A47C43957C76}" srcOrd="0" destOrd="0" presId="urn:microsoft.com/office/officeart/2005/8/layout/pyramid2"/>
    <dgm:cxn modelId="{BB3F9A50-1022-4CA7-A5A5-B53CAB9724C7}" type="presOf" srcId="{EE1BA368-C81B-4C0B-94A0-03B6DD6020E4}" destId="{411484FE-8FE9-41B9-B9DF-E80D0230421F}" srcOrd="0" destOrd="0" presId="urn:microsoft.com/office/officeart/2005/8/layout/pyramid2"/>
    <dgm:cxn modelId="{4C681451-3811-45C9-BAA1-5F96DF280AEC}" type="presOf" srcId="{2CD84EE6-6864-4D0C-A5C9-6885A917D0EA}" destId="{DF90E382-1552-40BF-AD35-AF076ADECB3A}" srcOrd="0" destOrd="0" presId="urn:microsoft.com/office/officeart/2005/8/layout/pyramid2"/>
    <dgm:cxn modelId="{6FF7F572-F7B8-449E-81EC-64E1817904FC}" srcId="{720D38D9-2BDF-4FD7-87E0-4B67632C8C53}" destId="{2CD84EE6-6864-4D0C-A5C9-6885A917D0EA}" srcOrd="2" destOrd="0" parTransId="{C847424C-FE6D-4BF3-A4BF-B68E21D672E3}" sibTransId="{735ADC00-FAA2-45A4-A78A-8CF497D85475}"/>
    <dgm:cxn modelId="{1F073973-D082-4CFB-ADB0-A86D6EA0E3AA}" srcId="{720D38D9-2BDF-4FD7-87E0-4B67632C8C53}" destId="{185E8D03-C132-4720-91D9-0D635A3DBE8C}" srcOrd="5" destOrd="0" parTransId="{E2FE29F8-4835-4055-AE6B-4BA7B26B54BA}" sibTransId="{B033937B-66B9-442E-9C75-99BBC4C24C8E}"/>
    <dgm:cxn modelId="{3DD42059-DA3A-4319-B749-767489CE6245}" type="presOf" srcId="{8715AAB7-15C4-4703-AD23-A0F54EA34DCB}" destId="{3B8CE2C4-9453-4699-BC30-7F33FBB07759}" srcOrd="0" destOrd="0" presId="urn:microsoft.com/office/officeart/2005/8/layout/pyramid2"/>
    <dgm:cxn modelId="{C9C3B17B-9B66-4293-9B84-8821FD8AE69F}" srcId="{720D38D9-2BDF-4FD7-87E0-4B67632C8C53}" destId="{EE1BA368-C81B-4C0B-94A0-03B6DD6020E4}" srcOrd="3" destOrd="0" parTransId="{5F0B9050-9528-4C04-81BE-79961904DD2E}" sibTransId="{A51A0FBA-F924-4C7D-850E-5F77F8D117BF}"/>
    <dgm:cxn modelId="{F7412A7C-04D4-4B56-9A78-1D85B5ACAB26}" type="presOf" srcId="{9B69AE6D-B8A0-4042-983F-109F0BF191E2}" destId="{EF86A8D3-0F1C-4944-A067-DEDD69E7659A}" srcOrd="0" destOrd="0" presId="urn:microsoft.com/office/officeart/2005/8/layout/pyramid2"/>
    <dgm:cxn modelId="{90D12E9A-04BD-42D2-ABF3-51697D2EA2B0}" type="presOf" srcId="{720D38D9-2BDF-4FD7-87E0-4B67632C8C53}" destId="{9ED36DAA-C91F-4982-A599-445FFAE675D5}" srcOrd="0" destOrd="0" presId="urn:microsoft.com/office/officeart/2005/8/layout/pyramid2"/>
    <dgm:cxn modelId="{A32DC79F-498F-4C57-9877-4900D95B5EE1}" srcId="{720D38D9-2BDF-4FD7-87E0-4B67632C8C53}" destId="{9B69AE6D-B8A0-4042-983F-109F0BF191E2}" srcOrd="6" destOrd="0" parTransId="{5E51121B-DA26-4C7B-A0E8-E4DEF7820634}" sibTransId="{607448EB-D38A-4E48-845E-61810D38CC45}"/>
    <dgm:cxn modelId="{644042B3-302C-4471-9E1E-8AAAA45D9A94}" type="presOf" srcId="{C0D8CC46-1120-4C31-9E75-3041905F3FAC}" destId="{478A98A4-20CC-4BE7-B129-D5CAB9FE10C9}" srcOrd="0" destOrd="0" presId="urn:microsoft.com/office/officeart/2005/8/layout/pyramid2"/>
    <dgm:cxn modelId="{07E228E3-1A45-4958-B2E1-987E40096E15}" type="presOf" srcId="{185E8D03-C132-4720-91D9-0D635A3DBE8C}" destId="{1DC9E7AA-22F3-43DE-A0ED-D80DF3424DCA}" srcOrd="0" destOrd="0" presId="urn:microsoft.com/office/officeart/2005/8/layout/pyramid2"/>
    <dgm:cxn modelId="{A412969A-3DD8-4106-A1D3-872121F37D90}" type="presParOf" srcId="{9ED36DAA-C91F-4982-A599-445FFAE675D5}" destId="{AF169981-92CA-4548-871A-0D9220EADBF3}" srcOrd="0" destOrd="0" presId="urn:microsoft.com/office/officeart/2005/8/layout/pyramid2"/>
    <dgm:cxn modelId="{D207CC4A-0309-45C7-AECA-13505247D38E}" type="presParOf" srcId="{9ED36DAA-C91F-4982-A599-445FFAE675D5}" destId="{19B72239-7E4A-4029-AE9D-340D4362BB4E}" srcOrd="1" destOrd="0" presId="urn:microsoft.com/office/officeart/2005/8/layout/pyramid2"/>
    <dgm:cxn modelId="{4E8D1504-806D-4219-97DB-55E1BAB8A990}" type="presParOf" srcId="{19B72239-7E4A-4029-AE9D-340D4362BB4E}" destId="{478A98A4-20CC-4BE7-B129-D5CAB9FE10C9}" srcOrd="0" destOrd="0" presId="urn:microsoft.com/office/officeart/2005/8/layout/pyramid2"/>
    <dgm:cxn modelId="{07CF8903-0058-4AB7-A002-2D5E6BF3DFD9}" type="presParOf" srcId="{19B72239-7E4A-4029-AE9D-340D4362BB4E}" destId="{8C676DA2-396C-403F-BECA-B76A67BDF6BB}" srcOrd="1" destOrd="0" presId="urn:microsoft.com/office/officeart/2005/8/layout/pyramid2"/>
    <dgm:cxn modelId="{4D63D6AE-07F8-4650-9150-43D599F74FE7}" type="presParOf" srcId="{19B72239-7E4A-4029-AE9D-340D4362BB4E}" destId="{19C896A9-E6FD-48E0-AC9D-A47C43957C76}" srcOrd="2" destOrd="0" presId="urn:microsoft.com/office/officeart/2005/8/layout/pyramid2"/>
    <dgm:cxn modelId="{C87B9323-39CA-4FBB-B3E1-3D0D87B55055}" type="presParOf" srcId="{19B72239-7E4A-4029-AE9D-340D4362BB4E}" destId="{8874FFD9-888F-4E32-9AD9-54E7463EA7AF}" srcOrd="3" destOrd="0" presId="urn:microsoft.com/office/officeart/2005/8/layout/pyramid2"/>
    <dgm:cxn modelId="{1DA7D814-6B8A-4ED6-BCCA-9EB742A108C3}" type="presParOf" srcId="{19B72239-7E4A-4029-AE9D-340D4362BB4E}" destId="{DF90E382-1552-40BF-AD35-AF076ADECB3A}" srcOrd="4" destOrd="0" presId="urn:microsoft.com/office/officeart/2005/8/layout/pyramid2"/>
    <dgm:cxn modelId="{3DE06F97-8FF0-40BE-AC3C-27419A6DA1CE}" type="presParOf" srcId="{19B72239-7E4A-4029-AE9D-340D4362BB4E}" destId="{1ACE2B52-BBF2-4898-9492-34E891E2D9CB}" srcOrd="5" destOrd="0" presId="urn:microsoft.com/office/officeart/2005/8/layout/pyramid2"/>
    <dgm:cxn modelId="{1781904C-6FAC-4CAA-AEA4-BE03641339BD}" type="presParOf" srcId="{19B72239-7E4A-4029-AE9D-340D4362BB4E}" destId="{411484FE-8FE9-41B9-B9DF-E80D0230421F}" srcOrd="6" destOrd="0" presId="urn:microsoft.com/office/officeart/2005/8/layout/pyramid2"/>
    <dgm:cxn modelId="{A1633EB8-5BD5-492D-BF44-9A1FAEC6E5A4}" type="presParOf" srcId="{19B72239-7E4A-4029-AE9D-340D4362BB4E}" destId="{7759EE1E-59B7-4528-8CA4-D629ADF8FFCE}" srcOrd="7" destOrd="0" presId="urn:microsoft.com/office/officeart/2005/8/layout/pyramid2"/>
    <dgm:cxn modelId="{04673773-96FE-4E50-A5DA-0FCFFA29D509}" type="presParOf" srcId="{19B72239-7E4A-4029-AE9D-340D4362BB4E}" destId="{3B8CE2C4-9453-4699-BC30-7F33FBB07759}" srcOrd="8" destOrd="0" presId="urn:microsoft.com/office/officeart/2005/8/layout/pyramid2"/>
    <dgm:cxn modelId="{67317315-F8E7-4D01-BE83-FE4E611372B1}" type="presParOf" srcId="{19B72239-7E4A-4029-AE9D-340D4362BB4E}" destId="{D5A04F9B-A1FD-44B1-851E-D21EF80D30FD}" srcOrd="9" destOrd="0" presId="urn:microsoft.com/office/officeart/2005/8/layout/pyramid2"/>
    <dgm:cxn modelId="{47B8A4BA-FE87-4CC0-A993-3C2E997F1142}" type="presParOf" srcId="{19B72239-7E4A-4029-AE9D-340D4362BB4E}" destId="{1DC9E7AA-22F3-43DE-A0ED-D80DF3424DCA}" srcOrd="10" destOrd="0" presId="urn:microsoft.com/office/officeart/2005/8/layout/pyramid2"/>
    <dgm:cxn modelId="{CF01BD20-143C-4DB6-A31A-92493656CC7F}" type="presParOf" srcId="{19B72239-7E4A-4029-AE9D-340D4362BB4E}" destId="{9D7FF36A-0E24-4E19-838E-333463AAB3B3}" srcOrd="11" destOrd="0" presId="urn:microsoft.com/office/officeart/2005/8/layout/pyramid2"/>
    <dgm:cxn modelId="{43BAB94B-2477-4B11-A5F1-41333080754C}" type="presParOf" srcId="{19B72239-7E4A-4029-AE9D-340D4362BB4E}" destId="{EF86A8D3-0F1C-4944-A067-DEDD69E7659A}" srcOrd="12" destOrd="0" presId="urn:microsoft.com/office/officeart/2005/8/layout/pyramid2"/>
    <dgm:cxn modelId="{7131C965-F847-404A-97BA-00F8C19797E4}" type="presParOf" srcId="{19B72239-7E4A-4029-AE9D-340D4362BB4E}" destId="{FC0946E1-0E0D-4F5C-9364-0132C7447488}" srcOrd="13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A87701-D423-4E3C-AE28-4751275FE1D9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465759D-6412-44AC-B65C-6E3DCAC488F5}">
      <dgm:prSet phldrT="[Κείμενο]" custT="1"/>
      <dgm:spPr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</dgm:spPr>
      <dgm:t>
        <a:bodyPr/>
        <a:lstStyle/>
        <a:p>
          <a:r>
            <a:rPr lang="en-GB" sz="1400" b="1" dirty="0">
              <a:solidFill>
                <a:schemeClr val="tx1"/>
              </a:solidFill>
            </a:rPr>
            <a:t>The threats that the oceans face come mainly from human activities on land and less from the sea, at a ratio of 80:20%.</a:t>
          </a:r>
          <a:endParaRPr lang="el-GR" sz="1400" b="1" dirty="0">
            <a:solidFill>
              <a:schemeClr val="tx1"/>
            </a:solidFill>
          </a:endParaRPr>
        </a:p>
      </dgm:t>
    </dgm:pt>
    <dgm:pt modelId="{B9C39977-CA1E-43BE-87B7-D81C306DAE3D}" type="parTrans" cxnId="{AEEFCF4D-3E42-47AF-B9C0-A89355F45527}">
      <dgm:prSet/>
      <dgm:spPr/>
      <dgm:t>
        <a:bodyPr/>
        <a:lstStyle/>
        <a:p>
          <a:endParaRPr lang="el-GR"/>
        </a:p>
      </dgm:t>
    </dgm:pt>
    <dgm:pt modelId="{EC9A4F71-88E1-4536-B233-AEF81976A1E3}" type="sibTrans" cxnId="{AEEFCF4D-3E42-47AF-B9C0-A89355F45527}">
      <dgm:prSet/>
      <dgm:spPr/>
      <dgm:t>
        <a:bodyPr/>
        <a:lstStyle/>
        <a:p>
          <a:endParaRPr lang="el-GR"/>
        </a:p>
      </dgm:t>
    </dgm:pt>
    <dgm:pt modelId="{922D0175-98BC-4050-A81E-35BFDA3EEE30}">
      <dgm:prSet custT="1"/>
      <dgm:spPr>
        <a:solidFill>
          <a:srgbClr val="00FFFF"/>
        </a:solidFill>
      </dgm:spPr>
      <dgm:t>
        <a:bodyPr/>
        <a:lstStyle/>
        <a:p>
          <a:pPr algn="ctr"/>
          <a:r>
            <a:rPr lang="en-GB" sz="1400" b="1" dirty="0">
              <a:solidFill>
                <a:schemeClr val="tx1"/>
              </a:solidFill>
            </a:rPr>
            <a:t>Urban wastewater</a:t>
          </a:r>
          <a:endParaRPr lang="el-GR" sz="1400" b="1" dirty="0">
            <a:solidFill>
              <a:schemeClr val="tx1"/>
            </a:solidFill>
          </a:endParaRPr>
        </a:p>
      </dgm:t>
    </dgm:pt>
    <dgm:pt modelId="{5E61D09B-6F18-4AB1-910B-BDFEC4FF65B2}" type="parTrans" cxnId="{12272970-9D5A-4CF5-AF5F-9846910FD031}">
      <dgm:prSet/>
      <dgm:spPr>
        <a:solidFill>
          <a:srgbClr val="00FFFF"/>
        </a:solidFill>
      </dgm:spPr>
      <dgm:t>
        <a:bodyPr/>
        <a:lstStyle/>
        <a:p>
          <a:endParaRPr lang="el-GR"/>
        </a:p>
      </dgm:t>
    </dgm:pt>
    <dgm:pt modelId="{6CBF4ADD-0C8A-446E-9CDF-F75970C312D3}" type="sibTrans" cxnId="{12272970-9D5A-4CF5-AF5F-9846910FD031}">
      <dgm:prSet/>
      <dgm:spPr/>
      <dgm:t>
        <a:bodyPr/>
        <a:lstStyle/>
        <a:p>
          <a:endParaRPr lang="el-GR"/>
        </a:p>
      </dgm:t>
    </dgm:pt>
    <dgm:pt modelId="{8FDAB67B-3A31-462A-AD8B-FEC3028D7BB4}">
      <dgm:prSet/>
      <dgm:spPr/>
      <dgm:t>
        <a:bodyPr/>
        <a:lstStyle/>
        <a:p>
          <a:pPr algn="just"/>
          <a:endParaRPr lang="el-GR" sz="1600" b="1" dirty="0">
            <a:solidFill>
              <a:schemeClr val="tx1"/>
            </a:solidFill>
          </a:endParaRPr>
        </a:p>
      </dgm:t>
    </dgm:pt>
    <dgm:pt modelId="{09384D17-B88C-4DD6-9582-9AB1A8F894C1}" type="parTrans" cxnId="{A37D8407-CA5C-4927-A4C3-87C4EDCC1E3F}">
      <dgm:prSet/>
      <dgm:spPr/>
      <dgm:t>
        <a:bodyPr/>
        <a:lstStyle/>
        <a:p>
          <a:endParaRPr lang="el-GR"/>
        </a:p>
      </dgm:t>
    </dgm:pt>
    <dgm:pt modelId="{86971FB3-9B9F-4CBD-847F-BD4A0A0D043D}" type="sibTrans" cxnId="{A37D8407-CA5C-4927-A4C3-87C4EDCC1E3F}">
      <dgm:prSet/>
      <dgm:spPr/>
      <dgm:t>
        <a:bodyPr/>
        <a:lstStyle/>
        <a:p>
          <a:endParaRPr lang="el-GR"/>
        </a:p>
      </dgm:t>
    </dgm:pt>
    <dgm:pt modelId="{3FB73092-1979-4DC9-A8C6-07DAF413C2B2}">
      <dgm:prSet/>
      <dgm:spPr/>
      <dgm:t>
        <a:bodyPr/>
        <a:lstStyle/>
        <a:p>
          <a:pPr algn="just"/>
          <a:endParaRPr lang="el-GR" sz="1200" b="1" dirty="0">
            <a:solidFill>
              <a:schemeClr val="tx1"/>
            </a:solidFill>
          </a:endParaRPr>
        </a:p>
      </dgm:t>
    </dgm:pt>
    <dgm:pt modelId="{B17FECD1-FDEC-41E7-9519-12E79B416E7B}" type="parTrans" cxnId="{5FC9C735-EC6A-4AA2-8C2B-790A9A9E446C}">
      <dgm:prSet/>
      <dgm:spPr/>
      <dgm:t>
        <a:bodyPr/>
        <a:lstStyle/>
        <a:p>
          <a:endParaRPr lang="el-GR"/>
        </a:p>
      </dgm:t>
    </dgm:pt>
    <dgm:pt modelId="{4CC8B353-9DF6-46B9-9CA9-69F33323EBF5}" type="sibTrans" cxnId="{5FC9C735-EC6A-4AA2-8C2B-790A9A9E446C}">
      <dgm:prSet/>
      <dgm:spPr/>
      <dgm:t>
        <a:bodyPr/>
        <a:lstStyle/>
        <a:p>
          <a:endParaRPr lang="el-GR"/>
        </a:p>
      </dgm:t>
    </dgm:pt>
    <dgm:pt modelId="{97843351-49DB-4B0E-96E9-B7B0941DCD95}">
      <dgm:prSet custT="1"/>
      <dgm:spPr>
        <a:solidFill>
          <a:srgbClr val="3399FF"/>
        </a:solidFill>
      </dgm:spPr>
      <dgm:t>
        <a:bodyPr/>
        <a:lstStyle/>
        <a:p>
          <a:pPr algn="ctr"/>
          <a:r>
            <a:rPr lang="en-GB" sz="1400" b="1" dirty="0">
              <a:solidFill>
                <a:schemeClr val="tx1"/>
              </a:solidFill>
            </a:rPr>
            <a:t>Industrial wastewater</a:t>
          </a:r>
          <a:endParaRPr lang="el-GR" sz="1400" b="1" dirty="0">
            <a:solidFill>
              <a:schemeClr val="tx1"/>
            </a:solidFill>
          </a:endParaRPr>
        </a:p>
      </dgm:t>
    </dgm:pt>
    <dgm:pt modelId="{41E9CEBF-08A4-4EBB-89BF-22989B853D07}" type="parTrans" cxnId="{51DC9A93-3AE0-48F9-9A16-A912458153B0}">
      <dgm:prSet/>
      <dgm:spPr>
        <a:solidFill>
          <a:srgbClr val="3399FF"/>
        </a:solidFill>
      </dgm:spPr>
      <dgm:t>
        <a:bodyPr/>
        <a:lstStyle/>
        <a:p>
          <a:endParaRPr lang="el-GR"/>
        </a:p>
      </dgm:t>
    </dgm:pt>
    <dgm:pt modelId="{E7FE27B4-32C5-4150-9BF2-CCBB87D68B07}" type="sibTrans" cxnId="{51DC9A93-3AE0-48F9-9A16-A912458153B0}">
      <dgm:prSet/>
      <dgm:spPr/>
      <dgm:t>
        <a:bodyPr/>
        <a:lstStyle/>
        <a:p>
          <a:endParaRPr lang="el-GR"/>
        </a:p>
      </dgm:t>
    </dgm:pt>
    <dgm:pt modelId="{305348A9-333B-409B-BCFD-078C48C2C8FD}">
      <dgm:prSet custT="1"/>
      <dgm:spPr>
        <a:solidFill>
          <a:srgbClr val="9966FF"/>
        </a:solidFill>
      </dgm:spPr>
      <dgm:t>
        <a:bodyPr/>
        <a:lstStyle/>
        <a:p>
          <a:pPr algn="ctr"/>
          <a:r>
            <a:rPr lang="en-US" sz="1400" b="1" i="0" dirty="0">
              <a:solidFill>
                <a:schemeClr val="tx1"/>
              </a:solidFill>
            </a:rPr>
            <a:t>Solid waste</a:t>
          </a:r>
        </a:p>
      </dgm:t>
    </dgm:pt>
    <dgm:pt modelId="{F0E2BA67-58F0-41E1-B68B-42EB4F3413F0}" type="sibTrans" cxnId="{BDF9F6F7-7900-4705-BAFB-7C97E259925B}">
      <dgm:prSet/>
      <dgm:spPr/>
      <dgm:t>
        <a:bodyPr/>
        <a:lstStyle/>
        <a:p>
          <a:endParaRPr lang="el-GR"/>
        </a:p>
      </dgm:t>
    </dgm:pt>
    <dgm:pt modelId="{B4966015-1647-46EA-8F16-36477CD4A26B}" type="parTrans" cxnId="{BDF9F6F7-7900-4705-BAFB-7C97E259925B}">
      <dgm:prSet/>
      <dgm:spPr>
        <a:solidFill>
          <a:srgbClr val="9966FF"/>
        </a:solidFill>
      </dgm:spPr>
      <dgm:t>
        <a:bodyPr/>
        <a:lstStyle/>
        <a:p>
          <a:endParaRPr lang="el-GR"/>
        </a:p>
      </dgm:t>
    </dgm:pt>
    <dgm:pt modelId="{AA0380AC-1320-4BDA-8664-0572454D41DC}">
      <dgm:prSet custT="1"/>
      <dgm:spPr>
        <a:solidFill>
          <a:srgbClr val="9966FF"/>
        </a:solidFill>
      </dgm:spPr>
      <dgm:t>
        <a:bodyPr/>
        <a:lstStyle/>
        <a:p>
          <a:endParaRPr lang="el-GR" sz="1400" b="1" dirty="0">
            <a:solidFill>
              <a:schemeClr val="tx1"/>
            </a:solidFill>
          </a:endParaRPr>
        </a:p>
        <a:p>
          <a:r>
            <a:rPr lang="en-US" sz="1400" b="1" dirty="0">
              <a:solidFill>
                <a:schemeClr val="tx1"/>
              </a:solidFill>
            </a:rPr>
            <a:t>Air pollution</a:t>
          </a:r>
        </a:p>
        <a:p>
          <a:endParaRPr lang="el-GR" sz="1400" b="1" dirty="0">
            <a:solidFill>
              <a:schemeClr val="tx1"/>
            </a:solidFill>
          </a:endParaRPr>
        </a:p>
      </dgm:t>
    </dgm:pt>
    <dgm:pt modelId="{334B424A-9433-409F-B97E-9DC003E65896}" type="parTrans" cxnId="{814CEECC-52B6-42E0-B1C0-15D81BFBD2BF}">
      <dgm:prSet/>
      <dgm:spPr>
        <a:solidFill>
          <a:srgbClr val="9966FF"/>
        </a:solidFill>
      </dgm:spPr>
      <dgm:t>
        <a:bodyPr/>
        <a:lstStyle/>
        <a:p>
          <a:endParaRPr lang="el-GR"/>
        </a:p>
      </dgm:t>
    </dgm:pt>
    <dgm:pt modelId="{04F23CDE-E49A-450B-A172-C73B38CFB32B}" type="sibTrans" cxnId="{814CEECC-52B6-42E0-B1C0-15D81BFBD2BF}">
      <dgm:prSet/>
      <dgm:spPr/>
      <dgm:t>
        <a:bodyPr/>
        <a:lstStyle/>
        <a:p>
          <a:endParaRPr lang="el-GR"/>
        </a:p>
      </dgm:t>
    </dgm:pt>
    <dgm:pt modelId="{DBD1B8E7-5D06-4BEA-8156-218BC92EA02A}">
      <dgm:prSet custT="1"/>
      <dgm:spPr>
        <a:solidFill>
          <a:srgbClr val="3399FF"/>
        </a:solidFill>
      </dgm:spPr>
      <dgm:t>
        <a:bodyPr/>
        <a:lstStyle/>
        <a:p>
          <a:r>
            <a:rPr lang="en-GB" sz="1400" b="1" dirty="0">
              <a:solidFill>
                <a:schemeClr val="tx1"/>
              </a:solidFill>
            </a:rPr>
            <a:t>Climate change</a:t>
          </a:r>
          <a:endParaRPr lang="el-GR" sz="1400" b="1" dirty="0">
            <a:solidFill>
              <a:schemeClr val="tx1"/>
            </a:solidFill>
          </a:endParaRPr>
        </a:p>
      </dgm:t>
    </dgm:pt>
    <dgm:pt modelId="{A1CCE808-A52C-444C-83F3-56E97866317A}" type="parTrans" cxnId="{9DADFF80-35CC-48BF-9404-9E311DB3C62D}">
      <dgm:prSet/>
      <dgm:spPr>
        <a:solidFill>
          <a:srgbClr val="3399FF"/>
        </a:solidFill>
      </dgm:spPr>
      <dgm:t>
        <a:bodyPr/>
        <a:lstStyle/>
        <a:p>
          <a:endParaRPr lang="en-US"/>
        </a:p>
      </dgm:t>
    </dgm:pt>
    <dgm:pt modelId="{AE78795B-7587-4DF8-9E94-4437F443B842}" type="sibTrans" cxnId="{9DADFF80-35CC-48BF-9404-9E311DB3C62D}">
      <dgm:prSet/>
      <dgm:spPr/>
      <dgm:t>
        <a:bodyPr/>
        <a:lstStyle/>
        <a:p>
          <a:endParaRPr lang="en-US"/>
        </a:p>
      </dgm:t>
    </dgm:pt>
    <dgm:pt modelId="{36A726C0-A707-438D-B5E2-661ABECCAEF9}">
      <dgm:prSet custT="1"/>
      <dgm:spPr>
        <a:solidFill>
          <a:srgbClr val="00FFFF"/>
        </a:solidFill>
      </dgm:spPr>
      <dgm:t>
        <a:bodyPr/>
        <a:lstStyle/>
        <a:p>
          <a:r>
            <a:rPr lang="en-US" sz="1400" b="1" i="0" dirty="0">
              <a:solidFill>
                <a:schemeClr val="tx1"/>
              </a:solidFill>
            </a:rPr>
            <a:t>Oil spills</a:t>
          </a:r>
        </a:p>
      </dgm:t>
    </dgm:pt>
    <dgm:pt modelId="{6B09DE59-3D66-4530-8B21-ABA8C75CADCE}" type="parTrans" cxnId="{0413D83A-3385-4B9C-A82E-4D6DEEC25304}">
      <dgm:prSet/>
      <dgm:spPr>
        <a:solidFill>
          <a:srgbClr val="00FFFF"/>
        </a:solidFill>
      </dgm:spPr>
      <dgm:t>
        <a:bodyPr/>
        <a:lstStyle/>
        <a:p>
          <a:endParaRPr lang="en-US"/>
        </a:p>
      </dgm:t>
    </dgm:pt>
    <dgm:pt modelId="{5EB96536-073F-40E4-BBE4-9B63FE79EE84}" type="sibTrans" cxnId="{0413D83A-3385-4B9C-A82E-4D6DEEC25304}">
      <dgm:prSet/>
      <dgm:spPr/>
      <dgm:t>
        <a:bodyPr/>
        <a:lstStyle/>
        <a:p>
          <a:endParaRPr lang="en-US"/>
        </a:p>
      </dgm:t>
    </dgm:pt>
    <dgm:pt modelId="{B0AF738F-5BAF-4580-A2BE-C44D9EF5F0F0}">
      <dgm:prSet custT="1"/>
      <dgm:spPr>
        <a:solidFill>
          <a:srgbClr val="FFFF00"/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Agricultural waste</a:t>
          </a:r>
        </a:p>
      </dgm:t>
    </dgm:pt>
    <dgm:pt modelId="{621B9B2D-9306-410B-8F27-48FF2F69FC52}" type="parTrans" cxnId="{495C9D7C-40E1-476E-B09A-CED5D05D2DC4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18A0BE25-C2B0-4BCC-88A4-D64CD32219EF}" type="sibTrans" cxnId="{495C9D7C-40E1-476E-B09A-CED5D05D2DC4}">
      <dgm:prSet/>
      <dgm:spPr/>
      <dgm:t>
        <a:bodyPr/>
        <a:lstStyle/>
        <a:p>
          <a:endParaRPr lang="en-US"/>
        </a:p>
      </dgm:t>
    </dgm:pt>
    <dgm:pt modelId="{B549921B-E2F3-4217-9086-C589CDCB21F7}">
      <dgm:prSet custT="1"/>
      <dgm:spPr>
        <a:solidFill>
          <a:srgbClr val="3BFF94"/>
        </a:solidFill>
      </dgm:spPr>
      <dgm:t>
        <a:bodyPr/>
        <a:lstStyle/>
        <a:p>
          <a:r>
            <a:rPr lang="en-GB" sz="1400" b="1" dirty="0">
              <a:solidFill>
                <a:schemeClr val="tx1"/>
              </a:solidFill>
            </a:rPr>
            <a:t>Overfishing</a:t>
          </a:r>
          <a:endParaRPr lang="en-US" sz="1400" b="1" dirty="0">
            <a:solidFill>
              <a:schemeClr val="tx1"/>
            </a:solidFill>
          </a:endParaRPr>
        </a:p>
      </dgm:t>
    </dgm:pt>
    <dgm:pt modelId="{8E4817F5-C5A4-4274-B616-377F7BB6A4B1}" type="parTrans" cxnId="{24192408-82CF-4B52-9710-3A97ABEDFD3B}">
      <dgm:prSet/>
      <dgm:spPr>
        <a:solidFill>
          <a:srgbClr val="3BFF94"/>
        </a:solidFill>
      </dgm:spPr>
      <dgm:t>
        <a:bodyPr/>
        <a:lstStyle/>
        <a:p>
          <a:endParaRPr lang="en-US"/>
        </a:p>
      </dgm:t>
    </dgm:pt>
    <dgm:pt modelId="{679FAE06-C530-4E0F-997F-3F8358D89EF8}" type="sibTrans" cxnId="{24192408-82CF-4B52-9710-3A97ABEDFD3B}">
      <dgm:prSet/>
      <dgm:spPr/>
      <dgm:t>
        <a:bodyPr/>
        <a:lstStyle/>
        <a:p>
          <a:endParaRPr lang="en-US"/>
        </a:p>
      </dgm:t>
    </dgm:pt>
    <dgm:pt modelId="{0968439B-A7D5-4237-88F2-345E618D0338}" type="pres">
      <dgm:prSet presAssocID="{14A87701-D423-4E3C-AE28-4751275FE1D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C58503E-A62D-415D-A69C-878399AF578D}" type="pres">
      <dgm:prSet presAssocID="{B465759D-6412-44AC-B65C-6E3DCAC488F5}" presName="centerShape" presStyleLbl="node0" presStyleIdx="0" presStyleCnt="1" custScaleX="142595" custScaleY="88866"/>
      <dgm:spPr/>
    </dgm:pt>
    <dgm:pt modelId="{00DC0794-6F83-45BC-90EB-90ACA51DB18A}" type="pres">
      <dgm:prSet presAssocID="{B4966015-1647-46EA-8F16-36477CD4A26B}" presName="parTrans" presStyleLbl="bgSibTrans2D1" presStyleIdx="0" presStyleCnt="8" custLinFactNeighborX="1084" custLinFactNeighborY="1765"/>
      <dgm:spPr/>
    </dgm:pt>
    <dgm:pt modelId="{914BF399-5746-48EB-A773-7FAD83A0649E}" type="pres">
      <dgm:prSet presAssocID="{305348A9-333B-409B-BCFD-078C48C2C8FD}" presName="node" presStyleLbl="node1" presStyleIdx="0" presStyleCnt="8">
        <dgm:presLayoutVars>
          <dgm:bulletEnabled val="1"/>
        </dgm:presLayoutVars>
      </dgm:prSet>
      <dgm:spPr/>
    </dgm:pt>
    <dgm:pt modelId="{1555F09F-BEF7-4862-A381-CFCB1BB92CC8}" type="pres">
      <dgm:prSet presAssocID="{41E9CEBF-08A4-4EBB-89BF-22989B853D07}" presName="parTrans" presStyleLbl="bgSibTrans2D1" presStyleIdx="1" presStyleCnt="8"/>
      <dgm:spPr/>
    </dgm:pt>
    <dgm:pt modelId="{FECEF0C0-049E-4B11-8DA0-72DAC154FCBF}" type="pres">
      <dgm:prSet presAssocID="{97843351-49DB-4B0E-96E9-B7B0941DCD95}" presName="node" presStyleLbl="node1" presStyleIdx="1" presStyleCnt="8">
        <dgm:presLayoutVars>
          <dgm:bulletEnabled val="1"/>
        </dgm:presLayoutVars>
      </dgm:prSet>
      <dgm:spPr/>
    </dgm:pt>
    <dgm:pt modelId="{1B31DEDC-D710-49F0-8ABD-156990DB038A}" type="pres">
      <dgm:prSet presAssocID="{5E61D09B-6F18-4AB1-910B-BDFEC4FF65B2}" presName="parTrans" presStyleLbl="bgSibTrans2D1" presStyleIdx="2" presStyleCnt="8"/>
      <dgm:spPr/>
    </dgm:pt>
    <dgm:pt modelId="{52945BA8-05C0-4400-BA26-1D3DB854696A}" type="pres">
      <dgm:prSet presAssocID="{922D0175-98BC-4050-A81E-35BFDA3EEE30}" presName="node" presStyleLbl="node1" presStyleIdx="2" presStyleCnt="8">
        <dgm:presLayoutVars>
          <dgm:bulletEnabled val="1"/>
        </dgm:presLayoutVars>
      </dgm:prSet>
      <dgm:spPr/>
    </dgm:pt>
    <dgm:pt modelId="{A9234A1A-0E16-49FF-B9E6-A384E0DB3555}" type="pres">
      <dgm:prSet presAssocID="{621B9B2D-9306-410B-8F27-48FF2F69FC52}" presName="parTrans" presStyleLbl="bgSibTrans2D1" presStyleIdx="3" presStyleCnt="8"/>
      <dgm:spPr/>
    </dgm:pt>
    <dgm:pt modelId="{904D1497-0037-46EE-A290-49455BCD9C17}" type="pres">
      <dgm:prSet presAssocID="{B0AF738F-5BAF-4580-A2BE-C44D9EF5F0F0}" presName="node" presStyleLbl="node1" presStyleIdx="3" presStyleCnt="8">
        <dgm:presLayoutVars>
          <dgm:bulletEnabled val="1"/>
        </dgm:presLayoutVars>
      </dgm:prSet>
      <dgm:spPr/>
    </dgm:pt>
    <dgm:pt modelId="{D9BD4DD4-DF96-4EEE-A58B-0732C1B89728}" type="pres">
      <dgm:prSet presAssocID="{8E4817F5-C5A4-4274-B616-377F7BB6A4B1}" presName="parTrans" presStyleLbl="bgSibTrans2D1" presStyleIdx="4" presStyleCnt="8"/>
      <dgm:spPr/>
    </dgm:pt>
    <dgm:pt modelId="{0DB7FB60-EADD-47C8-AAA5-A0C96AF1CD3F}" type="pres">
      <dgm:prSet presAssocID="{B549921B-E2F3-4217-9086-C589CDCB21F7}" presName="node" presStyleLbl="node1" presStyleIdx="4" presStyleCnt="8">
        <dgm:presLayoutVars>
          <dgm:bulletEnabled val="1"/>
        </dgm:presLayoutVars>
      </dgm:prSet>
      <dgm:spPr/>
    </dgm:pt>
    <dgm:pt modelId="{85CA5C34-47DC-4CF0-8E8C-459984D74059}" type="pres">
      <dgm:prSet presAssocID="{334B424A-9433-409F-B97E-9DC003E65896}" presName="parTrans" presStyleLbl="bgSibTrans2D1" presStyleIdx="5" presStyleCnt="8"/>
      <dgm:spPr/>
    </dgm:pt>
    <dgm:pt modelId="{7CB0070B-638A-4229-90F1-78EDFB0F2FDD}" type="pres">
      <dgm:prSet presAssocID="{AA0380AC-1320-4BDA-8664-0572454D41DC}" presName="node" presStyleLbl="node1" presStyleIdx="5" presStyleCnt="8">
        <dgm:presLayoutVars>
          <dgm:bulletEnabled val="1"/>
        </dgm:presLayoutVars>
      </dgm:prSet>
      <dgm:spPr/>
    </dgm:pt>
    <dgm:pt modelId="{15C1C129-1F1A-4676-9144-AE40769C2ECE}" type="pres">
      <dgm:prSet presAssocID="{A1CCE808-A52C-444C-83F3-56E97866317A}" presName="parTrans" presStyleLbl="bgSibTrans2D1" presStyleIdx="6" presStyleCnt="8"/>
      <dgm:spPr/>
    </dgm:pt>
    <dgm:pt modelId="{383EB4A7-1AB9-4BB6-83FB-5501C012EBC7}" type="pres">
      <dgm:prSet presAssocID="{DBD1B8E7-5D06-4BEA-8156-218BC92EA02A}" presName="node" presStyleLbl="node1" presStyleIdx="6" presStyleCnt="8">
        <dgm:presLayoutVars>
          <dgm:bulletEnabled val="1"/>
        </dgm:presLayoutVars>
      </dgm:prSet>
      <dgm:spPr/>
    </dgm:pt>
    <dgm:pt modelId="{572B3764-B7C5-441A-80BD-3690E5D82ECC}" type="pres">
      <dgm:prSet presAssocID="{6B09DE59-3D66-4530-8B21-ABA8C75CADCE}" presName="parTrans" presStyleLbl="bgSibTrans2D1" presStyleIdx="7" presStyleCnt="8"/>
      <dgm:spPr/>
    </dgm:pt>
    <dgm:pt modelId="{7B93D1B2-F90C-430B-89BB-C53065CBDDA6}" type="pres">
      <dgm:prSet presAssocID="{36A726C0-A707-438D-B5E2-661ABECCAEF9}" presName="node" presStyleLbl="node1" presStyleIdx="7" presStyleCnt="8">
        <dgm:presLayoutVars>
          <dgm:bulletEnabled val="1"/>
        </dgm:presLayoutVars>
      </dgm:prSet>
      <dgm:spPr/>
    </dgm:pt>
  </dgm:ptLst>
  <dgm:cxnLst>
    <dgm:cxn modelId="{A37D8407-CA5C-4927-A4C3-87C4EDCC1E3F}" srcId="{14A87701-D423-4E3C-AE28-4751275FE1D9}" destId="{8FDAB67B-3A31-462A-AD8B-FEC3028D7BB4}" srcOrd="1" destOrd="0" parTransId="{09384D17-B88C-4DD6-9582-9AB1A8F894C1}" sibTransId="{86971FB3-9B9F-4CBD-847F-BD4A0A0D043D}"/>
    <dgm:cxn modelId="{24192408-82CF-4B52-9710-3A97ABEDFD3B}" srcId="{B465759D-6412-44AC-B65C-6E3DCAC488F5}" destId="{B549921B-E2F3-4217-9086-C589CDCB21F7}" srcOrd="4" destOrd="0" parTransId="{8E4817F5-C5A4-4274-B616-377F7BB6A4B1}" sibTransId="{679FAE06-C530-4E0F-997F-3F8358D89EF8}"/>
    <dgm:cxn modelId="{C77BF118-4B9F-4F71-8E66-F2B2C33DE59C}" type="presOf" srcId="{6B09DE59-3D66-4530-8B21-ABA8C75CADCE}" destId="{572B3764-B7C5-441A-80BD-3690E5D82ECC}" srcOrd="0" destOrd="0" presId="urn:microsoft.com/office/officeart/2005/8/layout/radial4"/>
    <dgm:cxn modelId="{141D5430-97B0-4A7E-BECE-4CD2891E8AAD}" type="presOf" srcId="{A1CCE808-A52C-444C-83F3-56E97866317A}" destId="{15C1C129-1F1A-4676-9144-AE40769C2ECE}" srcOrd="0" destOrd="0" presId="urn:microsoft.com/office/officeart/2005/8/layout/radial4"/>
    <dgm:cxn modelId="{5FC9C735-EC6A-4AA2-8C2B-790A9A9E446C}" srcId="{8FDAB67B-3A31-462A-AD8B-FEC3028D7BB4}" destId="{3FB73092-1979-4DC9-A8C6-07DAF413C2B2}" srcOrd="0" destOrd="0" parTransId="{B17FECD1-FDEC-41E7-9519-12E79B416E7B}" sibTransId="{4CC8B353-9DF6-46B9-9CA9-69F33323EBF5}"/>
    <dgm:cxn modelId="{0413D83A-3385-4B9C-A82E-4D6DEEC25304}" srcId="{B465759D-6412-44AC-B65C-6E3DCAC488F5}" destId="{36A726C0-A707-438D-B5E2-661ABECCAEF9}" srcOrd="7" destOrd="0" parTransId="{6B09DE59-3D66-4530-8B21-ABA8C75CADCE}" sibTransId="{5EB96536-073F-40E4-BBE4-9B63FE79EE84}"/>
    <dgm:cxn modelId="{8B3C5147-6538-41BE-81E4-C00F8BD898B0}" type="presOf" srcId="{41E9CEBF-08A4-4EBB-89BF-22989B853D07}" destId="{1555F09F-BEF7-4862-A381-CFCB1BB92CC8}" srcOrd="0" destOrd="0" presId="urn:microsoft.com/office/officeart/2005/8/layout/radial4"/>
    <dgm:cxn modelId="{AEEFCF4D-3E42-47AF-B9C0-A89355F45527}" srcId="{14A87701-D423-4E3C-AE28-4751275FE1D9}" destId="{B465759D-6412-44AC-B65C-6E3DCAC488F5}" srcOrd="0" destOrd="0" parTransId="{B9C39977-CA1E-43BE-87B7-D81C306DAE3D}" sibTransId="{EC9A4F71-88E1-4536-B233-AEF81976A1E3}"/>
    <dgm:cxn modelId="{12272970-9D5A-4CF5-AF5F-9846910FD031}" srcId="{B465759D-6412-44AC-B65C-6E3DCAC488F5}" destId="{922D0175-98BC-4050-A81E-35BFDA3EEE30}" srcOrd="2" destOrd="0" parTransId="{5E61D09B-6F18-4AB1-910B-BDFEC4FF65B2}" sibTransId="{6CBF4ADD-0C8A-446E-9CDF-F75970C312D3}"/>
    <dgm:cxn modelId="{A3E66D72-508D-48AE-BB5E-451257A8E65B}" type="presOf" srcId="{DBD1B8E7-5D06-4BEA-8156-218BC92EA02A}" destId="{383EB4A7-1AB9-4BB6-83FB-5501C012EBC7}" srcOrd="0" destOrd="0" presId="urn:microsoft.com/office/officeart/2005/8/layout/radial4"/>
    <dgm:cxn modelId="{3916BF5A-D8D4-458E-ABA8-91F3EB9EAE95}" type="presOf" srcId="{621B9B2D-9306-410B-8F27-48FF2F69FC52}" destId="{A9234A1A-0E16-49FF-B9E6-A384E0DB3555}" srcOrd="0" destOrd="0" presId="urn:microsoft.com/office/officeart/2005/8/layout/radial4"/>
    <dgm:cxn modelId="{495C9D7C-40E1-476E-B09A-CED5D05D2DC4}" srcId="{B465759D-6412-44AC-B65C-6E3DCAC488F5}" destId="{B0AF738F-5BAF-4580-A2BE-C44D9EF5F0F0}" srcOrd="3" destOrd="0" parTransId="{621B9B2D-9306-410B-8F27-48FF2F69FC52}" sibTransId="{18A0BE25-C2B0-4BCC-88A4-D64CD32219EF}"/>
    <dgm:cxn modelId="{75FEB57D-F1E4-4F97-9E32-65182C2B25DF}" type="presOf" srcId="{97843351-49DB-4B0E-96E9-B7B0941DCD95}" destId="{FECEF0C0-049E-4B11-8DA0-72DAC154FCBF}" srcOrd="0" destOrd="0" presId="urn:microsoft.com/office/officeart/2005/8/layout/radial4"/>
    <dgm:cxn modelId="{9DADFF80-35CC-48BF-9404-9E311DB3C62D}" srcId="{B465759D-6412-44AC-B65C-6E3DCAC488F5}" destId="{DBD1B8E7-5D06-4BEA-8156-218BC92EA02A}" srcOrd="6" destOrd="0" parTransId="{A1CCE808-A52C-444C-83F3-56E97866317A}" sibTransId="{AE78795B-7587-4DF8-9E94-4437F443B842}"/>
    <dgm:cxn modelId="{49242B89-8620-409E-819D-162F1679B109}" type="presOf" srcId="{B549921B-E2F3-4217-9086-C589CDCB21F7}" destId="{0DB7FB60-EADD-47C8-AAA5-A0C96AF1CD3F}" srcOrd="0" destOrd="0" presId="urn:microsoft.com/office/officeart/2005/8/layout/radial4"/>
    <dgm:cxn modelId="{9FA2B48E-DA7B-44BD-BA5F-CCB3DF9A5BD0}" type="presOf" srcId="{5E61D09B-6F18-4AB1-910B-BDFEC4FF65B2}" destId="{1B31DEDC-D710-49F0-8ABD-156990DB038A}" srcOrd="0" destOrd="0" presId="urn:microsoft.com/office/officeart/2005/8/layout/radial4"/>
    <dgm:cxn modelId="{51DC9A93-3AE0-48F9-9A16-A912458153B0}" srcId="{B465759D-6412-44AC-B65C-6E3DCAC488F5}" destId="{97843351-49DB-4B0E-96E9-B7B0941DCD95}" srcOrd="1" destOrd="0" parTransId="{41E9CEBF-08A4-4EBB-89BF-22989B853D07}" sibTransId="{E7FE27B4-32C5-4150-9BF2-CCBB87D68B07}"/>
    <dgm:cxn modelId="{E658E395-4C74-462C-A93D-14DAC40A945D}" type="presOf" srcId="{B0AF738F-5BAF-4580-A2BE-C44D9EF5F0F0}" destId="{904D1497-0037-46EE-A290-49455BCD9C17}" srcOrd="0" destOrd="0" presId="urn:microsoft.com/office/officeart/2005/8/layout/radial4"/>
    <dgm:cxn modelId="{D5C28BA1-1568-4A7B-83C2-4B3BD8AE6738}" type="presOf" srcId="{B4966015-1647-46EA-8F16-36477CD4A26B}" destId="{00DC0794-6F83-45BC-90EB-90ACA51DB18A}" srcOrd="0" destOrd="0" presId="urn:microsoft.com/office/officeart/2005/8/layout/radial4"/>
    <dgm:cxn modelId="{2A3672A4-9B65-4A74-9CAB-AB7BE274BC60}" type="presOf" srcId="{922D0175-98BC-4050-A81E-35BFDA3EEE30}" destId="{52945BA8-05C0-4400-BA26-1D3DB854696A}" srcOrd="0" destOrd="0" presId="urn:microsoft.com/office/officeart/2005/8/layout/radial4"/>
    <dgm:cxn modelId="{31A7EAA6-10CA-4677-A8BB-99D3147C6778}" type="presOf" srcId="{14A87701-D423-4E3C-AE28-4751275FE1D9}" destId="{0968439B-A7D5-4237-88F2-345E618D0338}" srcOrd="0" destOrd="0" presId="urn:microsoft.com/office/officeart/2005/8/layout/radial4"/>
    <dgm:cxn modelId="{F88846B3-F529-4E0A-B1B5-D3782CBA662C}" type="presOf" srcId="{36A726C0-A707-438D-B5E2-661ABECCAEF9}" destId="{7B93D1B2-F90C-430B-89BB-C53065CBDDA6}" srcOrd="0" destOrd="0" presId="urn:microsoft.com/office/officeart/2005/8/layout/radial4"/>
    <dgm:cxn modelId="{717F54BD-9730-4BEB-84FB-B5C479F16653}" type="presOf" srcId="{305348A9-333B-409B-BCFD-078C48C2C8FD}" destId="{914BF399-5746-48EB-A773-7FAD83A0649E}" srcOrd="0" destOrd="0" presId="urn:microsoft.com/office/officeart/2005/8/layout/radial4"/>
    <dgm:cxn modelId="{8FD52DBE-298D-4CA6-818C-047A4DEEFCFA}" type="presOf" srcId="{AA0380AC-1320-4BDA-8664-0572454D41DC}" destId="{7CB0070B-638A-4229-90F1-78EDFB0F2FDD}" srcOrd="0" destOrd="0" presId="urn:microsoft.com/office/officeart/2005/8/layout/radial4"/>
    <dgm:cxn modelId="{814CEECC-52B6-42E0-B1C0-15D81BFBD2BF}" srcId="{B465759D-6412-44AC-B65C-6E3DCAC488F5}" destId="{AA0380AC-1320-4BDA-8664-0572454D41DC}" srcOrd="5" destOrd="0" parTransId="{334B424A-9433-409F-B97E-9DC003E65896}" sibTransId="{04F23CDE-E49A-450B-A172-C73B38CFB32B}"/>
    <dgm:cxn modelId="{2A5DF9CC-587C-4DF1-8ABD-3F1FB1D7A2B8}" type="presOf" srcId="{334B424A-9433-409F-B97E-9DC003E65896}" destId="{85CA5C34-47DC-4CF0-8E8C-459984D74059}" srcOrd="0" destOrd="0" presId="urn:microsoft.com/office/officeart/2005/8/layout/radial4"/>
    <dgm:cxn modelId="{9EA609DE-9BB7-413E-9E48-8E6EE0A50A2D}" type="presOf" srcId="{B465759D-6412-44AC-B65C-6E3DCAC488F5}" destId="{4C58503E-A62D-415D-A69C-878399AF578D}" srcOrd="0" destOrd="0" presId="urn:microsoft.com/office/officeart/2005/8/layout/radial4"/>
    <dgm:cxn modelId="{BDF9F6F7-7900-4705-BAFB-7C97E259925B}" srcId="{B465759D-6412-44AC-B65C-6E3DCAC488F5}" destId="{305348A9-333B-409B-BCFD-078C48C2C8FD}" srcOrd="0" destOrd="0" parTransId="{B4966015-1647-46EA-8F16-36477CD4A26B}" sibTransId="{F0E2BA67-58F0-41E1-B68B-42EB4F3413F0}"/>
    <dgm:cxn modelId="{E76874FB-DAA0-4798-878E-22960771E5D4}" type="presOf" srcId="{8E4817F5-C5A4-4274-B616-377F7BB6A4B1}" destId="{D9BD4DD4-DF96-4EEE-A58B-0732C1B89728}" srcOrd="0" destOrd="0" presId="urn:microsoft.com/office/officeart/2005/8/layout/radial4"/>
    <dgm:cxn modelId="{27B84A0C-0643-4EBC-B338-676AF79C01BD}" type="presParOf" srcId="{0968439B-A7D5-4237-88F2-345E618D0338}" destId="{4C58503E-A62D-415D-A69C-878399AF578D}" srcOrd="0" destOrd="0" presId="urn:microsoft.com/office/officeart/2005/8/layout/radial4"/>
    <dgm:cxn modelId="{966640E9-244B-4FA4-B812-D17B6218A07D}" type="presParOf" srcId="{0968439B-A7D5-4237-88F2-345E618D0338}" destId="{00DC0794-6F83-45BC-90EB-90ACA51DB18A}" srcOrd="1" destOrd="0" presId="urn:microsoft.com/office/officeart/2005/8/layout/radial4"/>
    <dgm:cxn modelId="{38475A41-680C-4B77-8240-1F36BCC09CA1}" type="presParOf" srcId="{0968439B-A7D5-4237-88F2-345E618D0338}" destId="{914BF399-5746-48EB-A773-7FAD83A0649E}" srcOrd="2" destOrd="0" presId="urn:microsoft.com/office/officeart/2005/8/layout/radial4"/>
    <dgm:cxn modelId="{33C80E5E-1AA6-451E-95B4-B2797FC925C3}" type="presParOf" srcId="{0968439B-A7D5-4237-88F2-345E618D0338}" destId="{1555F09F-BEF7-4862-A381-CFCB1BB92CC8}" srcOrd="3" destOrd="0" presId="urn:microsoft.com/office/officeart/2005/8/layout/radial4"/>
    <dgm:cxn modelId="{E5671440-5D33-4EF1-991F-C00EC4AA25C7}" type="presParOf" srcId="{0968439B-A7D5-4237-88F2-345E618D0338}" destId="{FECEF0C0-049E-4B11-8DA0-72DAC154FCBF}" srcOrd="4" destOrd="0" presId="urn:microsoft.com/office/officeart/2005/8/layout/radial4"/>
    <dgm:cxn modelId="{7BA2DF77-9D21-4B39-9A2A-DD9A7BB70644}" type="presParOf" srcId="{0968439B-A7D5-4237-88F2-345E618D0338}" destId="{1B31DEDC-D710-49F0-8ABD-156990DB038A}" srcOrd="5" destOrd="0" presId="urn:microsoft.com/office/officeart/2005/8/layout/radial4"/>
    <dgm:cxn modelId="{7B21EFFF-8F7D-46D7-88FE-6FBA364FF21D}" type="presParOf" srcId="{0968439B-A7D5-4237-88F2-345E618D0338}" destId="{52945BA8-05C0-4400-BA26-1D3DB854696A}" srcOrd="6" destOrd="0" presId="urn:microsoft.com/office/officeart/2005/8/layout/radial4"/>
    <dgm:cxn modelId="{C0754C85-B6A2-487D-A1DF-F6EADAF46DB4}" type="presParOf" srcId="{0968439B-A7D5-4237-88F2-345E618D0338}" destId="{A9234A1A-0E16-49FF-B9E6-A384E0DB3555}" srcOrd="7" destOrd="0" presId="urn:microsoft.com/office/officeart/2005/8/layout/radial4"/>
    <dgm:cxn modelId="{9AAC646E-47BB-46F7-9815-C3EADC182E57}" type="presParOf" srcId="{0968439B-A7D5-4237-88F2-345E618D0338}" destId="{904D1497-0037-46EE-A290-49455BCD9C17}" srcOrd="8" destOrd="0" presId="urn:microsoft.com/office/officeart/2005/8/layout/radial4"/>
    <dgm:cxn modelId="{29C15071-56DD-4828-A247-D0CEE10C821F}" type="presParOf" srcId="{0968439B-A7D5-4237-88F2-345E618D0338}" destId="{D9BD4DD4-DF96-4EEE-A58B-0732C1B89728}" srcOrd="9" destOrd="0" presId="urn:microsoft.com/office/officeart/2005/8/layout/radial4"/>
    <dgm:cxn modelId="{7888E6C1-4E1C-4721-93CC-B4EFC0CD9DDC}" type="presParOf" srcId="{0968439B-A7D5-4237-88F2-345E618D0338}" destId="{0DB7FB60-EADD-47C8-AAA5-A0C96AF1CD3F}" srcOrd="10" destOrd="0" presId="urn:microsoft.com/office/officeart/2005/8/layout/radial4"/>
    <dgm:cxn modelId="{8EB6A70F-4A3F-41F5-AF25-B6D437080149}" type="presParOf" srcId="{0968439B-A7D5-4237-88F2-345E618D0338}" destId="{85CA5C34-47DC-4CF0-8E8C-459984D74059}" srcOrd="11" destOrd="0" presId="urn:microsoft.com/office/officeart/2005/8/layout/radial4"/>
    <dgm:cxn modelId="{F93903C8-A516-4022-B87B-ABADDA48A1EF}" type="presParOf" srcId="{0968439B-A7D5-4237-88F2-345E618D0338}" destId="{7CB0070B-638A-4229-90F1-78EDFB0F2FDD}" srcOrd="12" destOrd="0" presId="urn:microsoft.com/office/officeart/2005/8/layout/radial4"/>
    <dgm:cxn modelId="{BD571179-7F35-4A55-9AE7-F184294047AF}" type="presParOf" srcId="{0968439B-A7D5-4237-88F2-345E618D0338}" destId="{15C1C129-1F1A-4676-9144-AE40769C2ECE}" srcOrd="13" destOrd="0" presId="urn:microsoft.com/office/officeart/2005/8/layout/radial4"/>
    <dgm:cxn modelId="{B450921E-0798-4ACC-974A-478526B02BD8}" type="presParOf" srcId="{0968439B-A7D5-4237-88F2-345E618D0338}" destId="{383EB4A7-1AB9-4BB6-83FB-5501C012EBC7}" srcOrd="14" destOrd="0" presId="urn:microsoft.com/office/officeart/2005/8/layout/radial4"/>
    <dgm:cxn modelId="{93669B82-3E2B-4E8D-91E4-C2EA3BAD4BB7}" type="presParOf" srcId="{0968439B-A7D5-4237-88F2-345E618D0338}" destId="{572B3764-B7C5-441A-80BD-3690E5D82ECC}" srcOrd="15" destOrd="0" presId="urn:microsoft.com/office/officeart/2005/8/layout/radial4"/>
    <dgm:cxn modelId="{FD95A805-6FB1-4F4E-BA25-6391141EFB23}" type="presParOf" srcId="{0968439B-A7D5-4237-88F2-345E618D0338}" destId="{7B93D1B2-F90C-430B-89BB-C53065CBDDA6}" srcOrd="1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69981-92CA-4548-871A-0D9220EADBF3}">
      <dsp:nvSpPr>
        <dsp:cNvPr id="0" name=""/>
        <dsp:cNvSpPr/>
      </dsp:nvSpPr>
      <dsp:spPr>
        <a:xfrm>
          <a:off x="2572041" y="0"/>
          <a:ext cx="5823824" cy="5823824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A98A4-20CC-4BE7-B129-D5CAB9FE10C9}">
      <dsp:nvSpPr>
        <dsp:cNvPr id="0" name=""/>
        <dsp:cNvSpPr/>
      </dsp:nvSpPr>
      <dsp:spPr>
        <a:xfrm>
          <a:off x="5483953" y="582951"/>
          <a:ext cx="3785485" cy="591482"/>
        </a:xfrm>
        <a:prstGeom prst="roundRect">
          <a:avLst/>
        </a:prstGeom>
        <a:solidFill>
          <a:srgbClr val="33CCFF">
            <a:alpha val="89804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1" kern="1200" dirty="0">
              <a:solidFill>
                <a:srgbClr val="000099"/>
              </a:solidFill>
            </a:rPr>
            <a:t>They constitute the main source of proteins for 2 billion people.</a:t>
          </a:r>
          <a:endParaRPr lang="en-US" sz="1200" b="1" i="1" kern="1200" dirty="0">
            <a:solidFill>
              <a:srgbClr val="000099"/>
            </a:solidFill>
          </a:endParaRPr>
        </a:p>
      </dsp:txBody>
      <dsp:txXfrm>
        <a:off x="5512827" y="611825"/>
        <a:ext cx="3727737" cy="533734"/>
      </dsp:txXfrm>
    </dsp:sp>
    <dsp:sp modelId="{19C896A9-E6FD-48E0-AC9D-A47C43957C76}">
      <dsp:nvSpPr>
        <dsp:cNvPr id="0" name=""/>
        <dsp:cNvSpPr/>
      </dsp:nvSpPr>
      <dsp:spPr>
        <a:xfrm>
          <a:off x="5483953" y="1248368"/>
          <a:ext cx="3785485" cy="591482"/>
        </a:xfrm>
        <a:prstGeom prst="roundRect">
          <a:avLst/>
        </a:prstGeom>
        <a:solidFill>
          <a:srgbClr val="3BFF94">
            <a:alpha val="89804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i="0" kern="1200" dirty="0">
              <a:solidFill>
                <a:schemeClr val="tx1"/>
              </a:solidFill>
            </a:rPr>
            <a:t>Α</a:t>
          </a:r>
          <a:r>
            <a:rPr lang="en-GB" sz="1200" b="1" i="0" kern="1200" dirty="0">
              <a:solidFill>
                <a:schemeClr val="tx1"/>
              </a:solidFill>
            </a:rPr>
            <a:t>bout 70% of the oxygen which is present in the atmosphere comes from photosynthesis that takes place at sea (phytoplankton)</a:t>
          </a:r>
          <a:r>
            <a:rPr lang="el-GR" sz="1200" b="1" i="1" kern="1200" dirty="0">
              <a:solidFill>
                <a:srgbClr val="000099"/>
              </a:solidFill>
            </a:rPr>
            <a:t>.</a:t>
          </a:r>
          <a:endParaRPr lang="en-US" sz="1200" b="1" i="1" kern="1200" dirty="0">
            <a:solidFill>
              <a:srgbClr val="000099"/>
            </a:solidFill>
          </a:endParaRPr>
        </a:p>
      </dsp:txBody>
      <dsp:txXfrm>
        <a:off x="5512827" y="1277242"/>
        <a:ext cx="3727737" cy="533734"/>
      </dsp:txXfrm>
    </dsp:sp>
    <dsp:sp modelId="{DF90E382-1552-40BF-AD35-AF076ADECB3A}">
      <dsp:nvSpPr>
        <dsp:cNvPr id="0" name=""/>
        <dsp:cNvSpPr/>
      </dsp:nvSpPr>
      <dsp:spPr>
        <a:xfrm>
          <a:off x="5483953" y="1913785"/>
          <a:ext cx="3785485" cy="591482"/>
        </a:xfrm>
        <a:prstGeom prst="roundRect">
          <a:avLst/>
        </a:prstGeom>
        <a:solidFill>
          <a:srgbClr val="00FFFF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The precious drinking water comes from the world’s oceans through the hydrological cycle.</a:t>
          </a:r>
          <a:endParaRPr lang="en-US" sz="1200" b="1" kern="1200" dirty="0"/>
        </a:p>
      </dsp:txBody>
      <dsp:txXfrm>
        <a:off x="5512827" y="1942659"/>
        <a:ext cx="3727737" cy="533734"/>
      </dsp:txXfrm>
    </dsp:sp>
    <dsp:sp modelId="{411484FE-8FE9-41B9-B9DF-E80D0230421F}">
      <dsp:nvSpPr>
        <dsp:cNvPr id="0" name=""/>
        <dsp:cNvSpPr/>
      </dsp:nvSpPr>
      <dsp:spPr>
        <a:xfrm>
          <a:off x="5483953" y="2579203"/>
          <a:ext cx="3785485" cy="591482"/>
        </a:xfrm>
        <a:prstGeom prst="roundRect">
          <a:avLst/>
        </a:prstGeom>
        <a:solidFill>
          <a:srgbClr val="33CCFF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In combination with marine organisms they offer raw materials for the manufacture of medicines</a:t>
          </a:r>
          <a:r>
            <a:rPr lang="el-GR" sz="1200" b="1" kern="1200" dirty="0"/>
            <a:t>.</a:t>
          </a:r>
          <a:endParaRPr lang="en-US" sz="1200" b="1" i="1" kern="1200" dirty="0">
            <a:solidFill>
              <a:srgbClr val="000099"/>
            </a:solidFill>
          </a:endParaRPr>
        </a:p>
      </dsp:txBody>
      <dsp:txXfrm>
        <a:off x="5512827" y="2608077"/>
        <a:ext cx="3727737" cy="533734"/>
      </dsp:txXfrm>
    </dsp:sp>
    <dsp:sp modelId="{3B8CE2C4-9453-4699-BC30-7F33FBB07759}">
      <dsp:nvSpPr>
        <dsp:cNvPr id="0" name=""/>
        <dsp:cNvSpPr/>
      </dsp:nvSpPr>
      <dsp:spPr>
        <a:xfrm>
          <a:off x="5483953" y="3244620"/>
          <a:ext cx="3785485" cy="591482"/>
        </a:xfrm>
        <a:prstGeom prst="roundRect">
          <a:avLst/>
        </a:prstGeom>
        <a:solidFill>
          <a:srgbClr val="3BFF94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1" kern="1200" dirty="0">
              <a:solidFill>
                <a:srgbClr val="000099"/>
              </a:solidFill>
            </a:rPr>
            <a:t>In the ocean subsoil there are significant quantities of oil and gas (over 25% of world production).</a:t>
          </a:r>
          <a:endParaRPr lang="en-US" sz="1200" b="1" kern="1200" dirty="0"/>
        </a:p>
      </dsp:txBody>
      <dsp:txXfrm>
        <a:off x="5512827" y="3273494"/>
        <a:ext cx="3727737" cy="533734"/>
      </dsp:txXfrm>
    </dsp:sp>
    <dsp:sp modelId="{1DC9E7AA-22F3-43DE-A0ED-D80DF3424DCA}">
      <dsp:nvSpPr>
        <dsp:cNvPr id="0" name=""/>
        <dsp:cNvSpPr/>
      </dsp:nvSpPr>
      <dsp:spPr>
        <a:xfrm>
          <a:off x="5483953" y="3910038"/>
          <a:ext cx="3785485" cy="591482"/>
        </a:xfrm>
        <a:prstGeom prst="roundRect">
          <a:avLst/>
        </a:prstGeom>
        <a:solidFill>
          <a:srgbClr val="00FFFF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1" kern="1200" dirty="0">
              <a:solidFill>
                <a:srgbClr val="000099"/>
              </a:solidFill>
            </a:rPr>
            <a:t>Sea currents from the oceans neutralize the uneven distribution of heat on the planet and affect global climate.</a:t>
          </a:r>
          <a:endParaRPr lang="en-US" sz="1200" b="1" kern="1200" dirty="0"/>
        </a:p>
      </dsp:txBody>
      <dsp:txXfrm>
        <a:off x="5512827" y="3938912"/>
        <a:ext cx="3727737" cy="533734"/>
      </dsp:txXfrm>
    </dsp:sp>
    <dsp:sp modelId="{EF86A8D3-0F1C-4944-A067-DEDD69E7659A}">
      <dsp:nvSpPr>
        <dsp:cNvPr id="0" name=""/>
        <dsp:cNvSpPr/>
      </dsp:nvSpPr>
      <dsp:spPr>
        <a:xfrm>
          <a:off x="5483953" y="4575455"/>
          <a:ext cx="3785485" cy="591482"/>
        </a:xfrm>
        <a:prstGeom prst="roundRect">
          <a:avLst/>
        </a:prstGeom>
        <a:solidFill>
          <a:srgbClr val="33CCFF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They affect several sectors of economy such as , for example, shipping, transport, trade, tourism, fishing</a:t>
          </a:r>
          <a:r>
            <a:rPr lang="el-GR" sz="1200" b="1" kern="1200"/>
            <a:t>,</a:t>
          </a:r>
          <a:r>
            <a:rPr lang="en-GB" sz="1200" b="1" kern="1200"/>
            <a:t> </a:t>
          </a:r>
          <a:r>
            <a:rPr lang="en-GB" sz="1200" b="1" kern="1200" dirty="0"/>
            <a:t>e</a:t>
          </a:r>
          <a:r>
            <a:rPr lang="el-GR" sz="1200" b="1" kern="1200" dirty="0"/>
            <a:t>.</a:t>
          </a:r>
          <a:r>
            <a:rPr lang="en-GB" sz="1200" b="1" kern="1200" dirty="0"/>
            <a:t>t</a:t>
          </a:r>
          <a:r>
            <a:rPr lang="el-GR" sz="1200" b="1" kern="1200" dirty="0"/>
            <a:t>.</a:t>
          </a:r>
          <a:r>
            <a:rPr lang="en-GB" sz="1200" b="1" kern="1200" dirty="0"/>
            <a:t>c.</a:t>
          </a:r>
          <a:r>
            <a:rPr lang="el-GR" sz="1200" b="1" kern="1200" dirty="0"/>
            <a:t> </a:t>
          </a:r>
          <a:endParaRPr lang="en-US" sz="1200" b="1" kern="1200" dirty="0"/>
        </a:p>
      </dsp:txBody>
      <dsp:txXfrm>
        <a:off x="5512827" y="4604329"/>
        <a:ext cx="3727737" cy="533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8503E-A62D-415D-A69C-878399AF578D}">
      <dsp:nvSpPr>
        <dsp:cNvPr id="0" name=""/>
        <dsp:cNvSpPr/>
      </dsp:nvSpPr>
      <dsp:spPr>
        <a:xfrm>
          <a:off x="4199082" y="3768967"/>
          <a:ext cx="3123274" cy="1946441"/>
        </a:xfrm>
        <a:prstGeom prst="ellipse">
          <a:avLst/>
        </a:prstGeom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The threats that the oceans face come mainly from human activities on land and less from the sea, at a ratio of 80:20%.</a:t>
          </a:r>
          <a:endParaRPr lang="el-GR" sz="1400" b="1" kern="1200" dirty="0">
            <a:solidFill>
              <a:schemeClr val="tx1"/>
            </a:solidFill>
          </a:endParaRPr>
        </a:p>
      </dsp:txBody>
      <dsp:txXfrm>
        <a:off x="4656475" y="4054017"/>
        <a:ext cx="2208488" cy="1376341"/>
      </dsp:txXfrm>
    </dsp:sp>
    <dsp:sp modelId="{00DC0794-6F83-45BC-90EB-90ACA51DB18A}">
      <dsp:nvSpPr>
        <dsp:cNvPr id="0" name=""/>
        <dsp:cNvSpPr/>
      </dsp:nvSpPr>
      <dsp:spPr>
        <a:xfrm rot="10800000">
          <a:off x="1616669" y="4441087"/>
          <a:ext cx="2465637" cy="624238"/>
        </a:xfrm>
        <a:prstGeom prst="leftArrow">
          <a:avLst>
            <a:gd name="adj1" fmla="val 60000"/>
            <a:gd name="adj2" fmla="val 50000"/>
          </a:avLst>
        </a:prstGeom>
        <a:solidFill>
          <a:srgbClr val="9966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BF399-5746-48EB-A773-7FAD83A0649E}">
      <dsp:nvSpPr>
        <dsp:cNvPr id="0" name=""/>
        <dsp:cNvSpPr/>
      </dsp:nvSpPr>
      <dsp:spPr>
        <a:xfrm>
          <a:off x="823333" y="4128901"/>
          <a:ext cx="1533217" cy="1226574"/>
        </a:xfrm>
        <a:prstGeom prst="roundRect">
          <a:avLst>
            <a:gd name="adj" fmla="val 10000"/>
          </a:avLst>
        </a:prstGeom>
        <a:solidFill>
          <a:srgbClr val="9966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tx1"/>
              </a:solidFill>
            </a:rPr>
            <a:t>Solid waste</a:t>
          </a:r>
        </a:p>
      </dsp:txBody>
      <dsp:txXfrm>
        <a:off x="859258" y="4164826"/>
        <a:ext cx="1461367" cy="1154724"/>
      </dsp:txXfrm>
    </dsp:sp>
    <dsp:sp modelId="{1555F09F-BEF7-4862-A381-CFCB1BB92CC8}">
      <dsp:nvSpPr>
        <dsp:cNvPr id="0" name=""/>
        <dsp:cNvSpPr/>
      </dsp:nvSpPr>
      <dsp:spPr>
        <a:xfrm rot="12342857">
          <a:off x="1871995" y="3194313"/>
          <a:ext cx="2645301" cy="624238"/>
        </a:xfrm>
        <a:prstGeom prst="leftArrow">
          <a:avLst>
            <a:gd name="adj1" fmla="val 60000"/>
            <a:gd name="adj2" fmla="val 50000"/>
          </a:avLst>
        </a:prstGeom>
        <a:solidFill>
          <a:srgbClr val="339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EF0C0-049E-4B11-8DA0-72DAC154FCBF}">
      <dsp:nvSpPr>
        <dsp:cNvPr id="0" name=""/>
        <dsp:cNvSpPr/>
      </dsp:nvSpPr>
      <dsp:spPr>
        <a:xfrm>
          <a:off x="1236370" y="2319269"/>
          <a:ext cx="1533217" cy="1226574"/>
        </a:xfrm>
        <a:prstGeom prst="roundRect">
          <a:avLst>
            <a:gd name="adj" fmla="val 10000"/>
          </a:avLst>
        </a:prstGeom>
        <a:solidFill>
          <a:srgbClr val="339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Industrial wastewater</a:t>
          </a:r>
          <a:endParaRPr lang="el-GR" sz="1400" b="1" kern="1200" dirty="0">
            <a:solidFill>
              <a:schemeClr val="tx1"/>
            </a:solidFill>
          </a:endParaRPr>
        </a:p>
      </dsp:txBody>
      <dsp:txXfrm>
        <a:off x="1272295" y="2355194"/>
        <a:ext cx="1461367" cy="1154724"/>
      </dsp:txXfrm>
    </dsp:sp>
    <dsp:sp modelId="{1B31DEDC-D710-49F0-8ABD-156990DB038A}">
      <dsp:nvSpPr>
        <dsp:cNvPr id="0" name=""/>
        <dsp:cNvSpPr/>
      </dsp:nvSpPr>
      <dsp:spPr>
        <a:xfrm rot="13885714">
          <a:off x="2616606" y="2298179"/>
          <a:ext cx="2887975" cy="624238"/>
        </a:xfrm>
        <a:prstGeom prst="leftArrow">
          <a:avLst>
            <a:gd name="adj1" fmla="val 60000"/>
            <a:gd name="adj2" fmla="val 50000"/>
          </a:avLst>
        </a:prstGeom>
        <a:solidFill>
          <a:srgbClr val="00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45BA8-05C0-4400-BA26-1D3DB854696A}">
      <dsp:nvSpPr>
        <dsp:cNvPr id="0" name=""/>
        <dsp:cNvSpPr/>
      </dsp:nvSpPr>
      <dsp:spPr>
        <a:xfrm>
          <a:off x="2393673" y="868056"/>
          <a:ext cx="1533217" cy="1226574"/>
        </a:xfrm>
        <a:prstGeom prst="roundRect">
          <a:avLst>
            <a:gd name="adj" fmla="val 10000"/>
          </a:avLst>
        </a:prstGeom>
        <a:solidFill>
          <a:srgbClr val="00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Urban wastewater</a:t>
          </a:r>
          <a:endParaRPr lang="el-GR" sz="1400" b="1" kern="1200" dirty="0">
            <a:solidFill>
              <a:schemeClr val="tx1"/>
            </a:solidFill>
          </a:endParaRPr>
        </a:p>
      </dsp:txBody>
      <dsp:txXfrm>
        <a:off x="2429598" y="903981"/>
        <a:ext cx="1461367" cy="1154724"/>
      </dsp:txXfrm>
    </dsp:sp>
    <dsp:sp modelId="{A9234A1A-0E16-49FF-B9E6-A384E0DB3555}">
      <dsp:nvSpPr>
        <dsp:cNvPr id="0" name=""/>
        <dsp:cNvSpPr/>
      </dsp:nvSpPr>
      <dsp:spPr>
        <a:xfrm rot="15428571">
          <a:off x="3663523" y="1829880"/>
          <a:ext cx="3007440" cy="624238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D1497-0037-46EE-A290-49455BCD9C17}">
      <dsp:nvSpPr>
        <dsp:cNvPr id="0" name=""/>
        <dsp:cNvSpPr/>
      </dsp:nvSpPr>
      <dsp:spPr>
        <a:xfrm>
          <a:off x="4066025" y="62694"/>
          <a:ext cx="1533217" cy="1226574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Agricultural waste</a:t>
          </a:r>
        </a:p>
      </dsp:txBody>
      <dsp:txXfrm>
        <a:off x="4101950" y="98619"/>
        <a:ext cx="1461367" cy="1154724"/>
      </dsp:txXfrm>
    </dsp:sp>
    <dsp:sp modelId="{D9BD4DD4-DF96-4EEE-A58B-0732C1B89728}">
      <dsp:nvSpPr>
        <dsp:cNvPr id="0" name=""/>
        <dsp:cNvSpPr/>
      </dsp:nvSpPr>
      <dsp:spPr>
        <a:xfrm rot="16971429">
          <a:off x="4850475" y="1829880"/>
          <a:ext cx="3007440" cy="624238"/>
        </a:xfrm>
        <a:prstGeom prst="leftArrow">
          <a:avLst>
            <a:gd name="adj1" fmla="val 60000"/>
            <a:gd name="adj2" fmla="val 50000"/>
          </a:avLst>
        </a:prstGeom>
        <a:solidFill>
          <a:srgbClr val="3BFF9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7FB60-EADD-47C8-AAA5-A0C96AF1CD3F}">
      <dsp:nvSpPr>
        <dsp:cNvPr id="0" name=""/>
        <dsp:cNvSpPr/>
      </dsp:nvSpPr>
      <dsp:spPr>
        <a:xfrm>
          <a:off x="5922196" y="62694"/>
          <a:ext cx="1533217" cy="1226574"/>
        </a:xfrm>
        <a:prstGeom prst="roundRect">
          <a:avLst>
            <a:gd name="adj" fmla="val 10000"/>
          </a:avLst>
        </a:prstGeom>
        <a:solidFill>
          <a:srgbClr val="3BFF9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Overfishing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5958121" y="98619"/>
        <a:ext cx="1461367" cy="1154724"/>
      </dsp:txXfrm>
    </dsp:sp>
    <dsp:sp modelId="{85CA5C34-47DC-4CF0-8E8C-459984D74059}">
      <dsp:nvSpPr>
        <dsp:cNvPr id="0" name=""/>
        <dsp:cNvSpPr/>
      </dsp:nvSpPr>
      <dsp:spPr>
        <a:xfrm rot="18514286">
          <a:off x="6016857" y="2298179"/>
          <a:ext cx="2887975" cy="624238"/>
        </a:xfrm>
        <a:prstGeom prst="leftArrow">
          <a:avLst>
            <a:gd name="adj1" fmla="val 60000"/>
            <a:gd name="adj2" fmla="val 50000"/>
          </a:avLst>
        </a:prstGeom>
        <a:solidFill>
          <a:srgbClr val="9966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0070B-638A-4229-90F1-78EDFB0F2FDD}">
      <dsp:nvSpPr>
        <dsp:cNvPr id="0" name=""/>
        <dsp:cNvSpPr/>
      </dsp:nvSpPr>
      <dsp:spPr>
        <a:xfrm>
          <a:off x="7594548" y="868056"/>
          <a:ext cx="1533217" cy="1226574"/>
        </a:xfrm>
        <a:prstGeom prst="roundRect">
          <a:avLst>
            <a:gd name="adj" fmla="val 10000"/>
          </a:avLst>
        </a:prstGeom>
        <a:solidFill>
          <a:srgbClr val="9966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b="1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Air pollution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b="1" kern="1200" dirty="0">
            <a:solidFill>
              <a:schemeClr val="tx1"/>
            </a:solidFill>
          </a:endParaRPr>
        </a:p>
      </dsp:txBody>
      <dsp:txXfrm>
        <a:off x="7630473" y="903981"/>
        <a:ext cx="1461367" cy="1154724"/>
      </dsp:txXfrm>
    </dsp:sp>
    <dsp:sp modelId="{15C1C129-1F1A-4676-9144-AE40769C2ECE}">
      <dsp:nvSpPr>
        <dsp:cNvPr id="0" name=""/>
        <dsp:cNvSpPr/>
      </dsp:nvSpPr>
      <dsp:spPr>
        <a:xfrm rot="20057143">
          <a:off x="7004142" y="3194313"/>
          <a:ext cx="2645301" cy="624238"/>
        </a:xfrm>
        <a:prstGeom prst="leftArrow">
          <a:avLst>
            <a:gd name="adj1" fmla="val 60000"/>
            <a:gd name="adj2" fmla="val 50000"/>
          </a:avLst>
        </a:prstGeom>
        <a:solidFill>
          <a:srgbClr val="339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EB4A7-1AB9-4BB6-83FB-5501C012EBC7}">
      <dsp:nvSpPr>
        <dsp:cNvPr id="0" name=""/>
        <dsp:cNvSpPr/>
      </dsp:nvSpPr>
      <dsp:spPr>
        <a:xfrm>
          <a:off x="8751851" y="2319269"/>
          <a:ext cx="1533217" cy="1226574"/>
        </a:xfrm>
        <a:prstGeom prst="roundRect">
          <a:avLst>
            <a:gd name="adj" fmla="val 10000"/>
          </a:avLst>
        </a:prstGeom>
        <a:solidFill>
          <a:srgbClr val="339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Climate change</a:t>
          </a:r>
          <a:endParaRPr lang="el-GR" sz="1400" b="1" kern="1200" dirty="0">
            <a:solidFill>
              <a:schemeClr val="tx1"/>
            </a:solidFill>
          </a:endParaRPr>
        </a:p>
      </dsp:txBody>
      <dsp:txXfrm>
        <a:off x="8787776" y="2355194"/>
        <a:ext cx="1461367" cy="1154724"/>
      </dsp:txXfrm>
    </dsp:sp>
    <dsp:sp modelId="{572B3764-B7C5-441A-80BD-3690E5D82ECC}">
      <dsp:nvSpPr>
        <dsp:cNvPr id="0" name=""/>
        <dsp:cNvSpPr/>
      </dsp:nvSpPr>
      <dsp:spPr>
        <a:xfrm>
          <a:off x="7465859" y="4430069"/>
          <a:ext cx="2465637" cy="624238"/>
        </a:xfrm>
        <a:prstGeom prst="leftArrow">
          <a:avLst>
            <a:gd name="adj1" fmla="val 60000"/>
            <a:gd name="adj2" fmla="val 50000"/>
          </a:avLst>
        </a:prstGeom>
        <a:solidFill>
          <a:srgbClr val="00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3D1B2-F90C-430B-89BB-C53065CBDDA6}">
      <dsp:nvSpPr>
        <dsp:cNvPr id="0" name=""/>
        <dsp:cNvSpPr/>
      </dsp:nvSpPr>
      <dsp:spPr>
        <a:xfrm>
          <a:off x="9164888" y="4128901"/>
          <a:ext cx="1533217" cy="1226574"/>
        </a:xfrm>
        <a:prstGeom prst="roundRect">
          <a:avLst>
            <a:gd name="adj" fmla="val 10000"/>
          </a:avLst>
        </a:prstGeom>
        <a:solidFill>
          <a:srgbClr val="00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tx1"/>
              </a:solidFill>
            </a:rPr>
            <a:t>Oil spills</a:t>
          </a:r>
        </a:p>
      </dsp:txBody>
      <dsp:txXfrm>
        <a:off x="9200813" y="4164826"/>
        <a:ext cx="1461367" cy="1154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52556-524D-434D-A654-E2E60C30F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C13E5-E0CB-46DE-AFAC-DD825E141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CDA7E-42CE-4414-861B-621B78D3A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31E1-913F-484B-933F-CA5948565204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E7B2C-D2E9-4920-A4E3-9BBCAE84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F9B3E-19B6-47EB-BEC9-E18CE08B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26-5AAC-45DA-A6EF-43E127CEE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6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DE656-EF2A-4D5F-A526-19774762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4D45E-B38D-4B15-90F5-130B84BB1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A78A9-79F9-43C2-B428-660729CF7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31E1-913F-484B-933F-CA5948565204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A0D0E-0D93-4266-BE7A-23D334C8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14DE9-695A-45BE-8B1C-835D27B1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26-5AAC-45DA-A6EF-43E127CEE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13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9C4040-5BDB-4B26-B425-6F3DA12E8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E9EB4-5D21-499A-A205-9FE594C3A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16F2B-FEB6-427E-9344-5A9632799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31E1-913F-484B-933F-CA5948565204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FFF49-17BD-4FA6-8FDF-FB24A8EE9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623C4-6927-4E30-BB0B-EDD06CB4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26-5AAC-45DA-A6EF-43E127CEE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70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6F0A-962D-46B5-94AA-EAE414F8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3D609-E95E-47AC-92E4-8519D872F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8BB1C-210E-4145-9940-6115C2EB3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31E1-913F-484B-933F-CA5948565204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5D2C5-52E2-4912-B87D-E1F098AE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90E1D-A64E-4F25-B0A0-D1A115D3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26-5AAC-45DA-A6EF-43E127CEE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15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17CB-255F-4605-B931-A408FD7D6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B8A0D-F7B2-4D7E-881D-4038A8C37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14192-2F42-4F72-A481-E13D2201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31E1-913F-484B-933F-CA5948565204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3D4DF-B0DE-46B1-A71A-5CAB4194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91B18-9C6E-47EC-898A-16F40FDF8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26-5AAC-45DA-A6EF-43E127CEE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3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00D96-FF52-4267-99FA-7539B6E95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2DF1-426B-4800-BDB8-89E9CB914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0BADB9-635C-4256-BF03-BE2B28841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50512-D772-40C7-B3FC-E4A4283E6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31E1-913F-484B-933F-CA5948565204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E59A7-37C4-4F8F-BF2E-31D12768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A4308-A589-46F0-9D45-D741937E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26-5AAC-45DA-A6EF-43E127CEE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84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35297-DC3A-4182-952A-BC885AA22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ACE5D-92C5-4B02-9E14-AA14F816C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D1E27-A9F9-44AA-B8FC-04A67502B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32039E-3483-4BDB-B2AC-4DF9F207C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CC232-E2D9-489B-A066-BAB831AF55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0CF8A9-041B-41C5-8155-F6166118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31E1-913F-484B-933F-CA5948565204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7A401-554E-4B26-B19C-D5DDDBC3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5B4561-7D88-410B-91A8-1A7DE8750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26-5AAC-45DA-A6EF-43E127CEE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11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31155-9E8D-455E-9E29-5FC49BAE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11964A-B1D7-49D5-8732-AAEEA1E36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31E1-913F-484B-933F-CA5948565204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566F0-304A-4FF5-868D-7E11FCCC7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2BAED-A4F0-4A59-B112-2D3AA537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26-5AAC-45DA-A6EF-43E127CEE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09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24D44-16AA-42A9-BC2F-93F4048FC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31E1-913F-484B-933F-CA5948565204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66833-2849-4735-B079-94ABC709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B15A6-8F02-4EB0-8A01-68705260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26-5AAC-45DA-A6EF-43E127CEE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54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A753-606B-4C04-ACA8-E3C17A1C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F3555-7583-452B-9901-D59B3AA37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219B-FA94-4DA2-8EEE-1E8D3A486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8AF44-E004-4B39-AA59-672E12D55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31E1-913F-484B-933F-CA5948565204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72A8B-0697-42D8-A93E-F4733153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1106C-6C75-404A-893D-91F95BD1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26-5AAC-45DA-A6EF-43E127CEE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1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F896A-4BEC-4BEB-8237-B718752C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FC0FBD-ECD7-4380-A5C4-5BA0E33E4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EC42C-4E07-4833-A2D9-8AD7B2903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6674E-723C-4CEE-8146-1179C328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31E1-913F-484B-933F-CA5948565204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88F2B-E05D-42E6-9ECE-660BAAEBA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F60D8-DB87-4306-A3AE-4BCD288E3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26-5AAC-45DA-A6EF-43E127CEE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72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0A68C5-5B07-4D39-BB76-670A54B93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05AF5-8C20-4A79-BAE8-736D4A036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95B8B-76A2-4DAC-87F6-32C475C8E7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531E1-913F-484B-933F-CA5948565204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2A04A-20A9-4045-B2E2-4A1D71AC5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5E022-4AF6-46D5-A105-1DDB92B5C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2FC26-5AAC-45DA-A6EF-43E127CEE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62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BB5A37-E9EE-42E5-8EEE-2C9233CADF78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Planet Ocean: Why is the Blue Economy so Important?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6567DB-FE59-4409-BD0D-BF484165E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57325" cy="1160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E7B400-F325-4E8E-B5D7-80DD06C41D6F}"/>
              </a:ext>
            </a:extLst>
          </p:cNvPr>
          <p:cNvSpPr txBox="1"/>
          <p:nvPr/>
        </p:nvSpPr>
        <p:spPr>
          <a:xfrm>
            <a:off x="0" y="398776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2190FF"/>
                </a:solidFill>
                <a:effectLst/>
              </a:rPr>
              <a:t>1.</a:t>
            </a:r>
            <a:r>
              <a:rPr lang="en-US" sz="2200" b="1" dirty="0">
                <a:solidFill>
                  <a:srgbClr val="2190FF"/>
                </a:solidFill>
                <a:effectLst/>
              </a:rPr>
              <a:t>3</a:t>
            </a:r>
            <a:r>
              <a:rPr lang="el-GR" sz="2200" b="1" dirty="0">
                <a:solidFill>
                  <a:srgbClr val="2190FF"/>
                </a:solidFill>
                <a:effectLst/>
              </a:rPr>
              <a:t>. </a:t>
            </a:r>
            <a:r>
              <a:rPr lang="en-GB" sz="2200" b="1" dirty="0">
                <a:solidFill>
                  <a:srgbClr val="2190FF"/>
                </a:solidFill>
                <a:effectLst/>
              </a:rPr>
              <a:t>What do oceans offer?</a:t>
            </a:r>
            <a:endParaRPr lang="en-US" sz="2200" b="1" dirty="0">
              <a:solidFill>
                <a:srgbClr val="2190FF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89EB2D4-F6C1-478C-891F-684A534D857D}"/>
              </a:ext>
            </a:extLst>
          </p:cNvPr>
          <p:cNvGraphicFramePr/>
          <p:nvPr/>
        </p:nvGraphicFramePr>
        <p:xfrm>
          <a:off x="173736" y="860440"/>
          <a:ext cx="11841480" cy="5823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915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BB5A37-E9EE-42E5-8EEE-2C9233CADF78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Planet Ocean: Why is the Blue Economy so Important?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6567DB-FE59-4409-BD0D-BF484165E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57325" cy="1160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E7B400-F325-4E8E-B5D7-80DD06C41D6F}"/>
              </a:ext>
            </a:extLst>
          </p:cNvPr>
          <p:cNvSpPr txBox="1"/>
          <p:nvPr/>
        </p:nvSpPr>
        <p:spPr>
          <a:xfrm>
            <a:off x="0" y="398776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2190FF"/>
                </a:solidFill>
                <a:effectLst/>
              </a:rPr>
              <a:t>1.</a:t>
            </a:r>
            <a:r>
              <a:rPr lang="en-US" sz="2200" b="1" dirty="0">
                <a:solidFill>
                  <a:srgbClr val="2190FF"/>
                </a:solidFill>
                <a:effectLst/>
              </a:rPr>
              <a:t>3</a:t>
            </a:r>
            <a:r>
              <a:rPr lang="el-GR" sz="2200" b="1" dirty="0">
                <a:solidFill>
                  <a:srgbClr val="2190FF"/>
                </a:solidFill>
                <a:effectLst/>
              </a:rPr>
              <a:t>. </a:t>
            </a:r>
            <a:r>
              <a:rPr lang="en-GB" sz="2200" b="1" dirty="0">
                <a:solidFill>
                  <a:srgbClr val="2190FF"/>
                </a:solidFill>
                <a:effectLst/>
              </a:rPr>
              <a:t>What do oceans offer?</a:t>
            </a:r>
            <a:endParaRPr lang="en-US" sz="2200" b="1" dirty="0">
              <a:solidFill>
                <a:srgbClr val="219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CA0A7-F9BC-4771-BF61-9EFF86C47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14" y="1005388"/>
            <a:ext cx="7052372" cy="561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27790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BB5A37-E9EE-42E5-8EEE-2C9233CADF78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Planet Ocean: Why is the Blue Economy so Important?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6567DB-FE59-4409-BD0D-BF484165E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57325" cy="1160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E7B400-F325-4E8E-B5D7-80DD06C41D6F}"/>
              </a:ext>
            </a:extLst>
          </p:cNvPr>
          <p:cNvSpPr txBox="1"/>
          <p:nvPr/>
        </p:nvSpPr>
        <p:spPr>
          <a:xfrm>
            <a:off x="0" y="398776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2190FF"/>
                </a:solidFill>
                <a:effectLst/>
              </a:rPr>
              <a:t>1.</a:t>
            </a:r>
            <a:r>
              <a:rPr lang="el-GR" sz="2200" b="1" dirty="0">
                <a:solidFill>
                  <a:srgbClr val="2190FF"/>
                </a:solidFill>
              </a:rPr>
              <a:t>4</a:t>
            </a:r>
            <a:r>
              <a:rPr lang="el-GR" sz="2200" b="1" dirty="0">
                <a:solidFill>
                  <a:srgbClr val="2190FF"/>
                </a:solidFill>
                <a:effectLst/>
              </a:rPr>
              <a:t>. </a:t>
            </a:r>
            <a:r>
              <a:rPr lang="en-GB" sz="2200" b="1" dirty="0">
                <a:solidFill>
                  <a:srgbClr val="2190FF"/>
                </a:solidFill>
              </a:rPr>
              <a:t>What are oceans threatened by?</a:t>
            </a:r>
            <a:endParaRPr lang="en-US" sz="2200" b="1" dirty="0">
              <a:solidFill>
                <a:srgbClr val="2190FF"/>
              </a:solidFill>
            </a:endParaRPr>
          </a:p>
        </p:txBody>
      </p:sp>
      <p:graphicFrame>
        <p:nvGraphicFramePr>
          <p:cNvPr id="7" name="3 - Διάγραμμα">
            <a:extLst>
              <a:ext uri="{FF2B5EF4-FFF2-40B4-BE49-F238E27FC236}">
                <a16:creationId xmlns:a16="http://schemas.microsoft.com/office/drawing/2014/main" id="{563AD24C-0941-49C2-AC10-CE0AB8D5B44C}"/>
              </a:ext>
            </a:extLst>
          </p:cNvPr>
          <p:cNvGraphicFramePr/>
          <p:nvPr/>
        </p:nvGraphicFramePr>
        <p:xfrm>
          <a:off x="411480" y="860440"/>
          <a:ext cx="11521440" cy="577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7305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BB5A37-E9EE-42E5-8EEE-2C9233CADF78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Planet Ocean: Why is the Blue Economy so Important?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6567DB-FE59-4409-BD0D-BF484165E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57325" cy="1160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E7B400-F325-4E8E-B5D7-80DD06C41D6F}"/>
              </a:ext>
            </a:extLst>
          </p:cNvPr>
          <p:cNvSpPr txBox="1"/>
          <p:nvPr/>
        </p:nvSpPr>
        <p:spPr>
          <a:xfrm>
            <a:off x="0" y="398776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2190FF"/>
                </a:solidFill>
                <a:effectLst/>
              </a:rPr>
              <a:t>1.</a:t>
            </a:r>
            <a:r>
              <a:rPr lang="el-GR" sz="2200" b="1" dirty="0">
                <a:solidFill>
                  <a:srgbClr val="2190FF"/>
                </a:solidFill>
              </a:rPr>
              <a:t>4</a:t>
            </a:r>
            <a:r>
              <a:rPr lang="el-GR" sz="2200" b="1" dirty="0">
                <a:solidFill>
                  <a:srgbClr val="2190FF"/>
                </a:solidFill>
                <a:effectLst/>
              </a:rPr>
              <a:t>. </a:t>
            </a:r>
            <a:r>
              <a:rPr lang="en-GB" sz="2200" b="1" dirty="0">
                <a:solidFill>
                  <a:srgbClr val="2190FF"/>
                </a:solidFill>
              </a:rPr>
              <a:t>What are oceans threatened by?</a:t>
            </a:r>
            <a:endParaRPr lang="en-US" sz="2200" b="1" dirty="0">
              <a:solidFill>
                <a:srgbClr val="2190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BB61B6-A9DD-4D2C-9D82-807DAAA7E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33" y="860440"/>
            <a:ext cx="5964133" cy="58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BB5A37-E9EE-42E5-8EEE-2C9233CADF78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Planet Ocean: Why is the Blue Economy so Important?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E7B400-F325-4E8E-B5D7-80DD06C41D6F}"/>
              </a:ext>
            </a:extLst>
          </p:cNvPr>
          <p:cNvSpPr txBox="1"/>
          <p:nvPr/>
        </p:nvSpPr>
        <p:spPr>
          <a:xfrm>
            <a:off x="0" y="398776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2190FF"/>
                </a:solidFill>
                <a:effectLst/>
              </a:rPr>
              <a:t>1.5. </a:t>
            </a:r>
            <a:r>
              <a:rPr lang="en-GB" sz="2200" b="1" dirty="0">
                <a:solidFill>
                  <a:srgbClr val="2190FF"/>
                </a:solidFill>
              </a:rPr>
              <a:t>How to protect oceans.</a:t>
            </a:r>
            <a:r>
              <a:rPr lang="el-GR" sz="2200" b="1" dirty="0">
                <a:solidFill>
                  <a:srgbClr val="2190FF"/>
                </a:solidFill>
                <a:effectLst/>
              </a:rPr>
              <a:t> </a:t>
            </a:r>
            <a:endParaRPr lang="en-US" sz="2200" b="1" dirty="0">
              <a:solidFill>
                <a:srgbClr val="2190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B4EF5F-1096-4F8A-BEC0-DC20B869F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84" y="860440"/>
            <a:ext cx="9353032" cy="5809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196957-7AE4-4682-B60D-F10355D1A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33856" cy="9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4069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BB5A37-E9EE-42E5-8EEE-2C9233CADF78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Planet Ocean: Why is the Blue Economy so Important?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6567DB-FE59-4409-BD0D-BF484165E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57325" cy="1160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E7B400-F325-4E8E-B5D7-80DD06C41D6F}"/>
              </a:ext>
            </a:extLst>
          </p:cNvPr>
          <p:cNvSpPr txBox="1"/>
          <p:nvPr/>
        </p:nvSpPr>
        <p:spPr>
          <a:xfrm>
            <a:off x="0" y="398776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2190FF"/>
                </a:solidFill>
                <a:effectLst/>
              </a:rPr>
              <a:t>1.6.</a:t>
            </a:r>
            <a:r>
              <a:rPr lang="en-US" sz="2200" b="1" dirty="0">
                <a:solidFill>
                  <a:srgbClr val="2190FF"/>
                </a:solidFill>
                <a:effectLst/>
              </a:rPr>
              <a:t> </a:t>
            </a:r>
            <a:r>
              <a:rPr lang="en-GB" sz="2200" b="1" dirty="0">
                <a:solidFill>
                  <a:srgbClr val="2190FF"/>
                </a:solidFill>
              </a:rPr>
              <a:t>The concept of Blue Economy</a:t>
            </a:r>
            <a:endParaRPr lang="en-US" sz="2200" b="1" dirty="0">
              <a:solidFill>
                <a:srgbClr val="219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8ED58-1B4F-4D71-9D26-0F6664BD34CF}"/>
              </a:ext>
            </a:extLst>
          </p:cNvPr>
          <p:cNvSpPr txBox="1"/>
          <p:nvPr/>
        </p:nvSpPr>
        <p:spPr>
          <a:xfrm>
            <a:off x="1767744" y="1228438"/>
            <a:ext cx="86565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The </a:t>
            </a:r>
            <a:r>
              <a:rPr lang="en-US" sz="2000" b="1" i="1" dirty="0">
                <a:solidFill>
                  <a:srgbClr val="0000FF"/>
                </a:solidFill>
              </a:rPr>
              <a:t>blue economy </a:t>
            </a:r>
            <a:r>
              <a:rPr lang="en-US" sz="2000" b="1" dirty="0"/>
              <a:t>refers to “</a:t>
            </a:r>
            <a:r>
              <a:rPr lang="en-US" sz="2000" b="1" i="1" dirty="0">
                <a:solidFill>
                  <a:srgbClr val="0000FF"/>
                </a:solidFill>
              </a:rPr>
              <a:t>the sustainable use of ocean resources</a:t>
            </a:r>
            <a:r>
              <a:rPr lang="en-US" sz="2000" b="1" dirty="0"/>
              <a:t> to </a:t>
            </a:r>
            <a:r>
              <a:rPr lang="en-US" sz="2000" b="1" i="1" dirty="0">
                <a:solidFill>
                  <a:srgbClr val="0000FF"/>
                </a:solidFill>
              </a:rPr>
              <a:t>promote economic growth, social inclusion, </a:t>
            </a:r>
            <a:r>
              <a:rPr lang="en-US" sz="2000" b="1" dirty="0"/>
              <a:t>and </a:t>
            </a:r>
            <a:r>
              <a:rPr lang="en-US" sz="2000" b="1" i="1" dirty="0">
                <a:solidFill>
                  <a:srgbClr val="0000FF"/>
                </a:solidFill>
              </a:rPr>
              <a:t>the preservation or improvement of livelihoods,</a:t>
            </a:r>
            <a:r>
              <a:rPr lang="en-US" sz="2000" b="1" dirty="0"/>
              <a:t> while at the same time ensuring environmental sustainability of the oceans and coastal areas.” – The World Bank </a:t>
            </a:r>
          </a:p>
          <a:p>
            <a:pPr algn="ctr"/>
            <a:endParaRPr lang="en-US" sz="2000" b="1" dirty="0"/>
          </a:p>
        </p:txBody>
      </p:sp>
      <p:sp>
        <p:nvSpPr>
          <p:cNvPr id="9" name="9 - Στρογγυλεμένο ορθογώνιο">
            <a:extLst>
              <a:ext uri="{FF2B5EF4-FFF2-40B4-BE49-F238E27FC236}">
                <a16:creationId xmlns:a16="http://schemas.microsoft.com/office/drawing/2014/main" id="{C63A795E-6331-41CE-AA9E-71ECD27BAF22}"/>
              </a:ext>
            </a:extLst>
          </p:cNvPr>
          <p:cNvSpPr/>
          <p:nvPr/>
        </p:nvSpPr>
        <p:spPr>
          <a:xfrm>
            <a:off x="1767743" y="1174347"/>
            <a:ext cx="8555833" cy="1408306"/>
          </a:xfrm>
          <a:prstGeom prst="roundRect">
            <a:avLst/>
          </a:prstGeom>
          <a:noFill/>
          <a:ln w="50800">
            <a:solidFill>
              <a:srgbClr val="0066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52474E-C330-45FA-8F69-A0029FCE0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7" y="2927337"/>
            <a:ext cx="8638318" cy="331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45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5573</dc:creator>
  <cp:lastModifiedBy>5573</cp:lastModifiedBy>
  <cp:revision>1</cp:revision>
  <dcterms:created xsi:type="dcterms:W3CDTF">2021-07-20T21:02:29Z</dcterms:created>
  <dcterms:modified xsi:type="dcterms:W3CDTF">2021-07-20T21:03:06Z</dcterms:modified>
</cp:coreProperties>
</file>