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0" r:id="rId3"/>
    <p:sldId id="272" r:id="rId4"/>
    <p:sldId id="271" r:id="rId5"/>
    <p:sldId id="273" r:id="rId6"/>
    <p:sldId id="274" r:id="rId7"/>
    <p:sldId id="275" r:id="rId8"/>
    <p:sldId id="276"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333C5-4CC7-4720-961E-2536BD01911B}" v="1" dt="2021-07-22T10:54:57.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554333C5-4CC7-4720-961E-2536BD01911B}"/>
    <pc:docChg chg="modSld">
      <pc:chgData name="Cleopatra Kalogerakou" userId="9a13bf3d7431439f" providerId="LiveId" clId="{554333C5-4CC7-4720-961E-2536BD01911B}" dt="2021-07-22T10:55:02.665" v="1" actId="1076"/>
      <pc:docMkLst>
        <pc:docMk/>
      </pc:docMkLst>
      <pc:sldChg chg="addSp modSp mod">
        <pc:chgData name="Cleopatra Kalogerakou" userId="9a13bf3d7431439f" providerId="LiveId" clId="{554333C5-4CC7-4720-961E-2536BD01911B}" dt="2021-07-22T10:55:02.665" v="1" actId="1076"/>
        <pc:sldMkLst>
          <pc:docMk/>
          <pc:sldMk cId="1341045707" sldId="277"/>
        </pc:sldMkLst>
        <pc:spChg chg="add mod">
          <ac:chgData name="Cleopatra Kalogerakou" userId="9a13bf3d7431439f" providerId="LiveId" clId="{554333C5-4CC7-4720-961E-2536BD01911B}" dt="2021-07-22T10:55:02.665" v="1" actId="1076"/>
          <ac:spMkLst>
            <pc:docMk/>
            <pc:sldMk cId="1341045707" sldId="277"/>
            <ac:spMk id="12" creationId="{1A7E3EFA-8011-4EC7-B23D-7F1FA057A01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1273E-AF67-4435-A4A8-BEEF9602D3FD}" type="doc">
      <dgm:prSet loTypeId="urn:microsoft.com/office/officeart/2005/8/layout/gear1" loCatId="cycle" qsTypeId="urn:microsoft.com/office/officeart/2005/8/quickstyle/3d2" qsCatId="3D" csTypeId="urn:microsoft.com/office/officeart/2005/8/colors/accent1_2" csCatId="accent1" phldr="1"/>
      <dgm:spPr/>
    </dgm:pt>
    <dgm:pt modelId="{002266BA-C450-472B-8FCC-F5ED12EC640E}">
      <dgm:prSet phldrT="[Text]" custT="1"/>
      <dgm:spPr>
        <a:blipFill rotWithShape="0">
          <a:blip xmlns:r="http://schemas.openxmlformats.org/officeDocument/2006/relationships" r:embed="rId1"/>
          <a:stretch>
            <a:fillRect/>
          </a:stretch>
        </a:blipFill>
      </dgm:spPr>
      <dgm:t>
        <a:bodyPr/>
        <a:lstStyle/>
        <a:p>
          <a:r>
            <a:rPr lang="en-US" sz="2000" b="1" dirty="0">
              <a:solidFill>
                <a:schemeClr val="tx1"/>
              </a:solidFill>
            </a:rPr>
            <a:t>Blue Economy</a:t>
          </a:r>
        </a:p>
      </dgm:t>
    </dgm:pt>
    <dgm:pt modelId="{5022BD99-B75D-41FF-B984-3AB66E3B3E2D}" type="parTrans" cxnId="{B0D409B2-C996-4638-8F69-6906A282D730}">
      <dgm:prSet/>
      <dgm:spPr/>
      <dgm:t>
        <a:bodyPr/>
        <a:lstStyle/>
        <a:p>
          <a:endParaRPr lang="en-US"/>
        </a:p>
      </dgm:t>
    </dgm:pt>
    <dgm:pt modelId="{3680588A-3DB4-4F36-A923-25AF926DCA68}" type="sibTrans" cxnId="{B0D409B2-C996-4638-8F69-6906A282D730}">
      <dgm:prSet/>
      <dgm:spPr/>
      <dgm:t>
        <a:bodyPr/>
        <a:lstStyle/>
        <a:p>
          <a:endParaRPr lang="en-US"/>
        </a:p>
      </dgm:t>
    </dgm:pt>
    <dgm:pt modelId="{7FDC3061-E9F1-43CC-88D9-4C9674E842B0}">
      <dgm:prSet phldrT="[Text]"/>
      <dgm:spPr>
        <a:blipFill rotWithShape="0">
          <a:blip xmlns:r="http://schemas.openxmlformats.org/officeDocument/2006/relationships" r:embed="rId2"/>
          <a:stretch>
            <a:fillRect/>
          </a:stretch>
        </a:blipFill>
      </dgm:spPr>
      <dgm:t>
        <a:bodyPr/>
        <a:lstStyle/>
        <a:p>
          <a:r>
            <a:rPr lang="en-US" b="1" dirty="0">
              <a:solidFill>
                <a:schemeClr val="tx1"/>
              </a:solidFill>
            </a:rPr>
            <a:t>Economic development</a:t>
          </a:r>
        </a:p>
      </dgm:t>
    </dgm:pt>
    <dgm:pt modelId="{490EE43B-6FF3-478D-8109-4FC95A17764A}" type="parTrans" cxnId="{88FA1923-1FE8-4F7F-83A7-393F204FD93D}">
      <dgm:prSet/>
      <dgm:spPr/>
      <dgm:t>
        <a:bodyPr/>
        <a:lstStyle/>
        <a:p>
          <a:endParaRPr lang="en-US"/>
        </a:p>
      </dgm:t>
    </dgm:pt>
    <dgm:pt modelId="{1B72AE1A-C1B6-4E19-96DE-0949A8796F47}" type="sibTrans" cxnId="{88FA1923-1FE8-4F7F-83A7-393F204FD93D}">
      <dgm:prSet/>
      <dgm:spPr/>
      <dgm:t>
        <a:bodyPr/>
        <a:lstStyle/>
        <a:p>
          <a:endParaRPr lang="en-US"/>
        </a:p>
      </dgm:t>
    </dgm:pt>
    <dgm:pt modelId="{0AF15AAF-F9BE-4212-8E85-DBDE8D8E388C}">
      <dgm:prSet phldrT="[Text]"/>
      <dgm:spPr>
        <a:blipFill rotWithShape="0">
          <a:blip xmlns:r="http://schemas.openxmlformats.org/officeDocument/2006/relationships" r:embed="rId2"/>
          <a:stretch>
            <a:fillRect/>
          </a:stretch>
        </a:blipFill>
      </dgm:spPr>
      <dgm:t>
        <a:bodyPr/>
        <a:lstStyle/>
        <a:p>
          <a:r>
            <a:rPr lang="en-GB" b="1" dirty="0">
              <a:solidFill>
                <a:schemeClr val="tx1"/>
              </a:solidFill>
            </a:rPr>
            <a:t>Environmental sustainability</a:t>
          </a:r>
          <a:endParaRPr lang="el-GR" b="1" dirty="0">
            <a:solidFill>
              <a:schemeClr val="tx1"/>
            </a:solidFill>
          </a:endParaRPr>
        </a:p>
      </dgm:t>
    </dgm:pt>
    <dgm:pt modelId="{CC368992-28EA-4765-9108-789DD15719BF}" type="parTrans" cxnId="{1ABA2EB1-16FE-4147-96C1-6DC427DAC6E1}">
      <dgm:prSet/>
      <dgm:spPr/>
      <dgm:t>
        <a:bodyPr/>
        <a:lstStyle/>
        <a:p>
          <a:endParaRPr lang="en-US"/>
        </a:p>
      </dgm:t>
    </dgm:pt>
    <dgm:pt modelId="{71B48CD3-FA40-42AC-ACAB-F90B006FF5D9}" type="sibTrans" cxnId="{1ABA2EB1-16FE-4147-96C1-6DC427DAC6E1}">
      <dgm:prSet/>
      <dgm:spPr/>
      <dgm:t>
        <a:bodyPr/>
        <a:lstStyle/>
        <a:p>
          <a:endParaRPr lang="en-US"/>
        </a:p>
      </dgm:t>
    </dgm:pt>
    <dgm:pt modelId="{826DD292-6227-4417-9871-453D01B46DF6}" type="pres">
      <dgm:prSet presAssocID="{7541273E-AF67-4435-A4A8-BEEF9602D3FD}" presName="composite" presStyleCnt="0">
        <dgm:presLayoutVars>
          <dgm:chMax val="3"/>
          <dgm:animLvl val="lvl"/>
          <dgm:resizeHandles val="exact"/>
        </dgm:presLayoutVars>
      </dgm:prSet>
      <dgm:spPr/>
    </dgm:pt>
    <dgm:pt modelId="{6553A7C8-69F8-4C05-8F08-7D54171B33B1}" type="pres">
      <dgm:prSet presAssocID="{002266BA-C450-472B-8FCC-F5ED12EC640E}" presName="gear1" presStyleLbl="node1" presStyleIdx="0" presStyleCnt="3">
        <dgm:presLayoutVars>
          <dgm:chMax val="1"/>
          <dgm:bulletEnabled val="1"/>
        </dgm:presLayoutVars>
      </dgm:prSet>
      <dgm:spPr/>
    </dgm:pt>
    <dgm:pt modelId="{358CA55D-DD53-46A3-9C22-D80CD0A89126}" type="pres">
      <dgm:prSet presAssocID="{002266BA-C450-472B-8FCC-F5ED12EC640E}" presName="gear1srcNode" presStyleLbl="node1" presStyleIdx="0" presStyleCnt="3"/>
      <dgm:spPr/>
    </dgm:pt>
    <dgm:pt modelId="{06CC2EFF-61CD-4305-BCE0-D5B3F7D7EDB3}" type="pres">
      <dgm:prSet presAssocID="{002266BA-C450-472B-8FCC-F5ED12EC640E}" presName="gear1dstNode" presStyleLbl="node1" presStyleIdx="0" presStyleCnt="3"/>
      <dgm:spPr/>
    </dgm:pt>
    <dgm:pt modelId="{B2A05367-6B77-43AA-8706-B20B1F2E88AC}" type="pres">
      <dgm:prSet presAssocID="{7FDC3061-E9F1-43CC-88D9-4C9674E842B0}" presName="gear2" presStyleLbl="node1" presStyleIdx="1" presStyleCnt="3">
        <dgm:presLayoutVars>
          <dgm:chMax val="1"/>
          <dgm:bulletEnabled val="1"/>
        </dgm:presLayoutVars>
      </dgm:prSet>
      <dgm:spPr/>
    </dgm:pt>
    <dgm:pt modelId="{DC4F2B27-A754-447D-9394-FEF0398F589D}" type="pres">
      <dgm:prSet presAssocID="{7FDC3061-E9F1-43CC-88D9-4C9674E842B0}" presName="gear2srcNode" presStyleLbl="node1" presStyleIdx="1" presStyleCnt="3"/>
      <dgm:spPr/>
    </dgm:pt>
    <dgm:pt modelId="{47F39C56-1652-4A96-8B42-53D8F57B6A7E}" type="pres">
      <dgm:prSet presAssocID="{7FDC3061-E9F1-43CC-88D9-4C9674E842B0}" presName="gear2dstNode" presStyleLbl="node1" presStyleIdx="1" presStyleCnt="3"/>
      <dgm:spPr/>
    </dgm:pt>
    <dgm:pt modelId="{69063D5D-488F-452C-8534-8810C7D674FE}" type="pres">
      <dgm:prSet presAssocID="{0AF15AAF-F9BE-4212-8E85-DBDE8D8E388C}" presName="gear3" presStyleLbl="node1" presStyleIdx="2" presStyleCnt="3"/>
      <dgm:spPr/>
    </dgm:pt>
    <dgm:pt modelId="{60FCDD06-190B-44AA-8088-37D2272982F4}" type="pres">
      <dgm:prSet presAssocID="{0AF15AAF-F9BE-4212-8E85-DBDE8D8E388C}" presName="gear3tx" presStyleLbl="node1" presStyleIdx="2" presStyleCnt="3">
        <dgm:presLayoutVars>
          <dgm:chMax val="1"/>
          <dgm:bulletEnabled val="1"/>
        </dgm:presLayoutVars>
      </dgm:prSet>
      <dgm:spPr/>
    </dgm:pt>
    <dgm:pt modelId="{AD18487E-809D-424E-9720-7C178CFC4674}" type="pres">
      <dgm:prSet presAssocID="{0AF15AAF-F9BE-4212-8E85-DBDE8D8E388C}" presName="gear3srcNode" presStyleLbl="node1" presStyleIdx="2" presStyleCnt="3"/>
      <dgm:spPr/>
    </dgm:pt>
    <dgm:pt modelId="{E8E55719-6838-4EAA-9188-0F9A4508BB08}" type="pres">
      <dgm:prSet presAssocID="{0AF15AAF-F9BE-4212-8E85-DBDE8D8E388C}" presName="gear3dstNode" presStyleLbl="node1" presStyleIdx="2" presStyleCnt="3"/>
      <dgm:spPr/>
    </dgm:pt>
    <dgm:pt modelId="{CF3186AC-1E0B-47C8-891F-D9442F5CF7AA}" type="pres">
      <dgm:prSet presAssocID="{3680588A-3DB4-4F36-A923-25AF926DCA68}" presName="connector1" presStyleLbl="sibTrans2D1" presStyleIdx="0" presStyleCnt="3"/>
      <dgm:spPr/>
    </dgm:pt>
    <dgm:pt modelId="{B3B1D257-464C-40D1-85B4-0B0C148FC30F}" type="pres">
      <dgm:prSet presAssocID="{1B72AE1A-C1B6-4E19-96DE-0949A8796F47}" presName="connector2" presStyleLbl="sibTrans2D1" presStyleIdx="1" presStyleCnt="3"/>
      <dgm:spPr/>
    </dgm:pt>
    <dgm:pt modelId="{B8A27826-6E34-45B2-9770-04EBDFF32C0E}" type="pres">
      <dgm:prSet presAssocID="{71B48CD3-FA40-42AC-ACAB-F90B006FF5D9}" presName="connector3" presStyleLbl="sibTrans2D1" presStyleIdx="2" presStyleCnt="3"/>
      <dgm:spPr/>
    </dgm:pt>
  </dgm:ptLst>
  <dgm:cxnLst>
    <dgm:cxn modelId="{52B1940A-6CA9-47B5-8A59-9112DE59DA9C}" type="presOf" srcId="{002266BA-C450-472B-8FCC-F5ED12EC640E}" destId="{06CC2EFF-61CD-4305-BCE0-D5B3F7D7EDB3}" srcOrd="2" destOrd="0" presId="urn:microsoft.com/office/officeart/2005/8/layout/gear1"/>
    <dgm:cxn modelId="{F1AD6612-2DCF-4CCB-B087-062CFC3B2D69}" type="presOf" srcId="{7FDC3061-E9F1-43CC-88D9-4C9674E842B0}" destId="{B2A05367-6B77-43AA-8706-B20B1F2E88AC}" srcOrd="0" destOrd="0" presId="urn:microsoft.com/office/officeart/2005/8/layout/gear1"/>
    <dgm:cxn modelId="{31917622-CB96-4CDE-B2A7-90978220039C}" type="presOf" srcId="{7FDC3061-E9F1-43CC-88D9-4C9674E842B0}" destId="{47F39C56-1652-4A96-8B42-53D8F57B6A7E}" srcOrd="2" destOrd="0" presId="urn:microsoft.com/office/officeart/2005/8/layout/gear1"/>
    <dgm:cxn modelId="{88FA1923-1FE8-4F7F-83A7-393F204FD93D}" srcId="{7541273E-AF67-4435-A4A8-BEEF9602D3FD}" destId="{7FDC3061-E9F1-43CC-88D9-4C9674E842B0}" srcOrd="1" destOrd="0" parTransId="{490EE43B-6FF3-478D-8109-4FC95A17764A}" sibTransId="{1B72AE1A-C1B6-4E19-96DE-0949A8796F47}"/>
    <dgm:cxn modelId="{DC562748-79FD-4816-8D6E-7E61A14D1695}" type="presOf" srcId="{002266BA-C450-472B-8FCC-F5ED12EC640E}" destId="{6553A7C8-69F8-4C05-8F08-7D54171B33B1}" srcOrd="0" destOrd="0" presId="urn:microsoft.com/office/officeart/2005/8/layout/gear1"/>
    <dgm:cxn modelId="{A4870F7A-9682-487A-82D7-0039E4F7F466}" type="presOf" srcId="{0AF15AAF-F9BE-4212-8E85-DBDE8D8E388C}" destId="{AD18487E-809D-424E-9720-7C178CFC4674}" srcOrd="2" destOrd="0" presId="urn:microsoft.com/office/officeart/2005/8/layout/gear1"/>
    <dgm:cxn modelId="{291C637C-1442-4D66-B047-B159CAEBA3FC}" type="presOf" srcId="{0AF15AAF-F9BE-4212-8E85-DBDE8D8E388C}" destId="{E8E55719-6838-4EAA-9188-0F9A4508BB08}" srcOrd="3" destOrd="0" presId="urn:microsoft.com/office/officeart/2005/8/layout/gear1"/>
    <dgm:cxn modelId="{841CE79D-BBC1-4CB1-8194-51E001734B10}" type="presOf" srcId="{7FDC3061-E9F1-43CC-88D9-4C9674E842B0}" destId="{DC4F2B27-A754-447D-9394-FEF0398F589D}" srcOrd="1" destOrd="0" presId="urn:microsoft.com/office/officeart/2005/8/layout/gear1"/>
    <dgm:cxn modelId="{AADEE4A6-E732-43CE-8D21-97B578476495}" type="presOf" srcId="{71B48CD3-FA40-42AC-ACAB-F90B006FF5D9}" destId="{B8A27826-6E34-45B2-9770-04EBDFF32C0E}" srcOrd="0" destOrd="0" presId="urn:microsoft.com/office/officeart/2005/8/layout/gear1"/>
    <dgm:cxn modelId="{D3B0D1A7-450B-41A3-A018-5CE39ED7E205}" type="presOf" srcId="{3680588A-3DB4-4F36-A923-25AF926DCA68}" destId="{CF3186AC-1E0B-47C8-891F-D9442F5CF7AA}" srcOrd="0" destOrd="0" presId="urn:microsoft.com/office/officeart/2005/8/layout/gear1"/>
    <dgm:cxn modelId="{1ABA2EB1-16FE-4147-96C1-6DC427DAC6E1}" srcId="{7541273E-AF67-4435-A4A8-BEEF9602D3FD}" destId="{0AF15AAF-F9BE-4212-8E85-DBDE8D8E388C}" srcOrd="2" destOrd="0" parTransId="{CC368992-28EA-4765-9108-789DD15719BF}" sibTransId="{71B48CD3-FA40-42AC-ACAB-F90B006FF5D9}"/>
    <dgm:cxn modelId="{B0D409B2-C996-4638-8F69-6906A282D730}" srcId="{7541273E-AF67-4435-A4A8-BEEF9602D3FD}" destId="{002266BA-C450-472B-8FCC-F5ED12EC640E}" srcOrd="0" destOrd="0" parTransId="{5022BD99-B75D-41FF-B984-3AB66E3B3E2D}" sibTransId="{3680588A-3DB4-4F36-A923-25AF926DCA68}"/>
    <dgm:cxn modelId="{7ACDB9CB-73A6-44A1-B40E-AED262D60426}" type="presOf" srcId="{1B72AE1A-C1B6-4E19-96DE-0949A8796F47}" destId="{B3B1D257-464C-40D1-85B4-0B0C148FC30F}" srcOrd="0" destOrd="0" presId="urn:microsoft.com/office/officeart/2005/8/layout/gear1"/>
    <dgm:cxn modelId="{D388F0D5-6910-468E-9F19-30591DFD02FA}" type="presOf" srcId="{002266BA-C450-472B-8FCC-F5ED12EC640E}" destId="{358CA55D-DD53-46A3-9C22-D80CD0A89126}" srcOrd="1" destOrd="0" presId="urn:microsoft.com/office/officeart/2005/8/layout/gear1"/>
    <dgm:cxn modelId="{1DFCA9E7-AB69-4AD2-9D4F-A72B8E4DD589}" type="presOf" srcId="{0AF15AAF-F9BE-4212-8E85-DBDE8D8E388C}" destId="{69063D5D-488F-452C-8534-8810C7D674FE}" srcOrd="0" destOrd="0" presId="urn:microsoft.com/office/officeart/2005/8/layout/gear1"/>
    <dgm:cxn modelId="{0BE364F1-20C2-4557-9CE3-E9A13E8A7936}" type="presOf" srcId="{0AF15AAF-F9BE-4212-8E85-DBDE8D8E388C}" destId="{60FCDD06-190B-44AA-8088-37D2272982F4}" srcOrd="1" destOrd="0" presId="urn:microsoft.com/office/officeart/2005/8/layout/gear1"/>
    <dgm:cxn modelId="{9BA124F8-B59F-451E-AEC2-32E7C85C3183}" type="presOf" srcId="{7541273E-AF67-4435-A4A8-BEEF9602D3FD}" destId="{826DD292-6227-4417-9871-453D01B46DF6}" srcOrd="0" destOrd="0" presId="urn:microsoft.com/office/officeart/2005/8/layout/gear1"/>
    <dgm:cxn modelId="{BE21453F-8564-4CF6-A2ED-A19DD8C0FB81}" type="presParOf" srcId="{826DD292-6227-4417-9871-453D01B46DF6}" destId="{6553A7C8-69F8-4C05-8F08-7D54171B33B1}" srcOrd="0" destOrd="0" presId="urn:microsoft.com/office/officeart/2005/8/layout/gear1"/>
    <dgm:cxn modelId="{76B984F8-595F-4042-BB51-6B64A94350BE}" type="presParOf" srcId="{826DD292-6227-4417-9871-453D01B46DF6}" destId="{358CA55D-DD53-46A3-9C22-D80CD0A89126}" srcOrd="1" destOrd="0" presId="urn:microsoft.com/office/officeart/2005/8/layout/gear1"/>
    <dgm:cxn modelId="{654C7191-04E6-447F-8C3D-EFD3C7B043DD}" type="presParOf" srcId="{826DD292-6227-4417-9871-453D01B46DF6}" destId="{06CC2EFF-61CD-4305-BCE0-D5B3F7D7EDB3}" srcOrd="2" destOrd="0" presId="urn:microsoft.com/office/officeart/2005/8/layout/gear1"/>
    <dgm:cxn modelId="{63D14A41-D9E0-40BE-8785-2593C57CF7FF}" type="presParOf" srcId="{826DD292-6227-4417-9871-453D01B46DF6}" destId="{B2A05367-6B77-43AA-8706-B20B1F2E88AC}" srcOrd="3" destOrd="0" presId="urn:microsoft.com/office/officeart/2005/8/layout/gear1"/>
    <dgm:cxn modelId="{102A7222-E207-4E47-900C-2D43010C940A}" type="presParOf" srcId="{826DD292-6227-4417-9871-453D01B46DF6}" destId="{DC4F2B27-A754-447D-9394-FEF0398F589D}" srcOrd="4" destOrd="0" presId="urn:microsoft.com/office/officeart/2005/8/layout/gear1"/>
    <dgm:cxn modelId="{448FCD90-8476-4661-BEE1-260E03B04E56}" type="presParOf" srcId="{826DD292-6227-4417-9871-453D01B46DF6}" destId="{47F39C56-1652-4A96-8B42-53D8F57B6A7E}" srcOrd="5" destOrd="0" presId="urn:microsoft.com/office/officeart/2005/8/layout/gear1"/>
    <dgm:cxn modelId="{34A040F7-662C-474D-A38C-BCF86EA10649}" type="presParOf" srcId="{826DD292-6227-4417-9871-453D01B46DF6}" destId="{69063D5D-488F-452C-8534-8810C7D674FE}" srcOrd="6" destOrd="0" presId="urn:microsoft.com/office/officeart/2005/8/layout/gear1"/>
    <dgm:cxn modelId="{6C2E8FEC-5F7A-4228-AA37-C072E0A210E5}" type="presParOf" srcId="{826DD292-6227-4417-9871-453D01B46DF6}" destId="{60FCDD06-190B-44AA-8088-37D2272982F4}" srcOrd="7" destOrd="0" presId="urn:microsoft.com/office/officeart/2005/8/layout/gear1"/>
    <dgm:cxn modelId="{2DBEC02B-410D-4B5F-9B93-C2092A88D5FA}" type="presParOf" srcId="{826DD292-6227-4417-9871-453D01B46DF6}" destId="{AD18487E-809D-424E-9720-7C178CFC4674}" srcOrd="8" destOrd="0" presId="urn:microsoft.com/office/officeart/2005/8/layout/gear1"/>
    <dgm:cxn modelId="{B267C760-C3DB-4A72-9EAB-2ADEFAE18B92}" type="presParOf" srcId="{826DD292-6227-4417-9871-453D01B46DF6}" destId="{E8E55719-6838-4EAA-9188-0F9A4508BB08}" srcOrd="9" destOrd="0" presId="urn:microsoft.com/office/officeart/2005/8/layout/gear1"/>
    <dgm:cxn modelId="{031A5213-9A4F-4F4F-AF3B-159BE7865F45}" type="presParOf" srcId="{826DD292-6227-4417-9871-453D01B46DF6}" destId="{CF3186AC-1E0B-47C8-891F-D9442F5CF7AA}" srcOrd="10" destOrd="0" presId="urn:microsoft.com/office/officeart/2005/8/layout/gear1"/>
    <dgm:cxn modelId="{ABC8640A-24A0-40AF-9437-2746BC4460DA}" type="presParOf" srcId="{826DD292-6227-4417-9871-453D01B46DF6}" destId="{B3B1D257-464C-40D1-85B4-0B0C148FC30F}" srcOrd="11" destOrd="0" presId="urn:microsoft.com/office/officeart/2005/8/layout/gear1"/>
    <dgm:cxn modelId="{2DF00131-12E0-43F6-A7CF-8EC2F568EE38}" type="presParOf" srcId="{826DD292-6227-4417-9871-453D01B46DF6}" destId="{B8A27826-6E34-45B2-9770-04EBDFF32C0E}"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0B165-FFD5-4DA0-A461-8BF8B5E175B9}" type="doc">
      <dgm:prSet loTypeId="urn:microsoft.com/office/officeart/2005/8/layout/venn3" loCatId="relationship" qsTypeId="urn:microsoft.com/office/officeart/2005/8/quickstyle/3d5" qsCatId="3D" csTypeId="urn:microsoft.com/office/officeart/2005/8/colors/accent1_2" csCatId="accent1" phldr="1"/>
      <dgm:spPr/>
      <dgm:t>
        <a:bodyPr/>
        <a:lstStyle/>
        <a:p>
          <a:endParaRPr lang="el-GR"/>
        </a:p>
      </dgm:t>
    </dgm:pt>
    <dgm:pt modelId="{DF8B6A47-153A-44B9-A58A-4BBB78A18769}">
      <dgm:prSet phldrT="[Κείμενο]" custT="1"/>
      <dgm:spPr>
        <a:blipFill rotWithShape="0">
          <a:blip xmlns:r="http://schemas.openxmlformats.org/officeDocument/2006/relationships" r:embed="rId1"/>
          <a:stretch>
            <a:fillRect/>
          </a:stretch>
        </a:blipFill>
      </dgm:spPr>
      <dgm:t>
        <a:bodyPr/>
        <a:lstStyle/>
        <a:p>
          <a:r>
            <a:rPr lang="en-GB" sz="1500" b="1" i="1" dirty="0">
              <a:solidFill>
                <a:srgbClr val="000099"/>
              </a:solidFill>
              <a:latin typeface="+mn-lt"/>
            </a:rPr>
            <a:t>The term "Blue Economy" includes all activities carried out in the marine/ocean environment and ecosystem</a:t>
          </a:r>
          <a:r>
            <a:rPr lang="el-GR" sz="1500" b="1" i="1" dirty="0">
              <a:solidFill>
                <a:srgbClr val="000099"/>
              </a:solidFill>
              <a:latin typeface="+mn-lt"/>
            </a:rPr>
            <a:t>.</a:t>
          </a:r>
        </a:p>
      </dgm:t>
    </dgm:pt>
    <dgm:pt modelId="{AD7CD13D-FDCB-4816-AE28-4FA4BD17D92D}" type="parTrans" cxnId="{E6E18BC6-F777-411D-B85C-8E2EC1915AF1}">
      <dgm:prSet/>
      <dgm:spPr/>
      <dgm:t>
        <a:bodyPr/>
        <a:lstStyle/>
        <a:p>
          <a:endParaRPr lang="el-GR"/>
        </a:p>
      </dgm:t>
    </dgm:pt>
    <dgm:pt modelId="{84D30156-92E6-4EF8-B900-E9744CD53A79}" type="sibTrans" cxnId="{E6E18BC6-F777-411D-B85C-8E2EC1915AF1}">
      <dgm:prSet/>
      <dgm:spPr/>
      <dgm:t>
        <a:bodyPr/>
        <a:lstStyle/>
        <a:p>
          <a:endParaRPr lang="el-GR"/>
        </a:p>
      </dgm:t>
    </dgm:pt>
    <dgm:pt modelId="{DE2A0EC6-AB55-4485-91B0-6D47DB0EE4C5}">
      <dgm:prSet phldrT="[Κείμενο]" custT="1"/>
      <dgm:spPr>
        <a:solidFill>
          <a:srgbClr val="0066FF">
            <a:alpha val="49804"/>
          </a:srgbClr>
        </a:solidFill>
      </dgm:spPr>
      <dgm:t>
        <a:bodyPr/>
        <a:lstStyle/>
        <a:p>
          <a:r>
            <a:rPr lang="en-GB" sz="1500" b="1" i="1" dirty="0">
              <a:solidFill>
                <a:srgbClr val="000099"/>
              </a:solidFill>
              <a:latin typeface="+mn-lt"/>
            </a:rPr>
            <a:t>Good use of the Blue Economy should:
→ offer economic and social benefits, not only to current generations, but also to future ones.
→ protect and preserve marine ecosystems.
→ be based on clean and sustainable technologies, producing less waste and promoting circular economy.</a:t>
          </a:r>
          <a:r>
            <a:rPr lang="el-GR" sz="1500" b="1" i="1" dirty="0">
              <a:solidFill>
                <a:srgbClr val="000099"/>
              </a:solidFill>
              <a:latin typeface="+mn-lt"/>
            </a:rPr>
            <a:t> </a:t>
          </a:r>
          <a:endParaRPr lang="el-GR" sz="1500" b="1" dirty="0">
            <a:latin typeface="+mn-lt"/>
          </a:endParaRPr>
        </a:p>
      </dgm:t>
    </dgm:pt>
    <dgm:pt modelId="{D8F902EB-5981-4EE6-A4EF-CA7F296E58FA}" type="parTrans" cxnId="{328FAAFB-1561-4F2C-8765-41AB5CBD5329}">
      <dgm:prSet/>
      <dgm:spPr/>
      <dgm:t>
        <a:bodyPr/>
        <a:lstStyle/>
        <a:p>
          <a:endParaRPr lang="el-GR"/>
        </a:p>
      </dgm:t>
    </dgm:pt>
    <dgm:pt modelId="{7CBA595F-6645-4673-ABF3-686893BC48CD}" type="sibTrans" cxnId="{328FAAFB-1561-4F2C-8765-41AB5CBD5329}">
      <dgm:prSet/>
      <dgm:spPr/>
      <dgm:t>
        <a:bodyPr/>
        <a:lstStyle/>
        <a:p>
          <a:endParaRPr lang="el-GR"/>
        </a:p>
      </dgm:t>
    </dgm:pt>
    <dgm:pt modelId="{8BBF25BC-A2B5-46D1-B8A5-DCFFD8BAC7FD}">
      <dgm:prSet custT="1"/>
      <dgm:spPr>
        <a:solidFill>
          <a:srgbClr val="5DAEFF">
            <a:alpha val="49804"/>
          </a:srgbClr>
        </a:solidFill>
      </dgm:spPr>
      <dgm:t>
        <a:bodyPr/>
        <a:lstStyle/>
        <a:p>
          <a:r>
            <a:rPr lang="en-GB" sz="1500" b="1" i="0" dirty="0">
              <a:latin typeface="+mn-lt"/>
            </a:rPr>
            <a:t>The degree of development of activities varies depending on the country and its exposure to the marine environment.</a:t>
          </a:r>
          <a:r>
            <a:rPr lang="el-GR" sz="1500" b="1" i="0" dirty="0">
              <a:latin typeface="+mn-lt"/>
            </a:rPr>
            <a:t> </a:t>
          </a:r>
          <a:endParaRPr lang="en-US" sz="1500" b="1" dirty="0">
            <a:latin typeface="+mn-lt"/>
          </a:endParaRPr>
        </a:p>
      </dgm:t>
    </dgm:pt>
    <dgm:pt modelId="{1D6F691B-DA19-4684-92F9-7444FCEA685E}" type="parTrans" cxnId="{58CB0282-28DA-4683-AE94-DA5BB8D9DF46}">
      <dgm:prSet/>
      <dgm:spPr/>
      <dgm:t>
        <a:bodyPr/>
        <a:lstStyle/>
        <a:p>
          <a:endParaRPr lang="en-US"/>
        </a:p>
      </dgm:t>
    </dgm:pt>
    <dgm:pt modelId="{69CC635C-361C-449B-99D6-02DE2FE3E46B}" type="sibTrans" cxnId="{58CB0282-28DA-4683-AE94-DA5BB8D9DF46}">
      <dgm:prSet/>
      <dgm:spPr/>
      <dgm:t>
        <a:bodyPr/>
        <a:lstStyle/>
        <a:p>
          <a:endParaRPr lang="en-US"/>
        </a:p>
      </dgm:t>
    </dgm:pt>
    <dgm:pt modelId="{E10A994D-BB94-4050-9E59-82108A0B262D}" type="pres">
      <dgm:prSet presAssocID="{0460B165-FFD5-4DA0-A461-8BF8B5E175B9}" presName="Name0" presStyleCnt="0">
        <dgm:presLayoutVars>
          <dgm:dir/>
          <dgm:resizeHandles val="exact"/>
        </dgm:presLayoutVars>
      </dgm:prSet>
      <dgm:spPr/>
    </dgm:pt>
    <dgm:pt modelId="{0EB2C5D1-4E7B-4B10-8ABF-BEE693F729E7}" type="pres">
      <dgm:prSet presAssocID="{DF8B6A47-153A-44B9-A58A-4BBB78A18769}" presName="Name5" presStyleLbl="vennNode1" presStyleIdx="0" presStyleCnt="3">
        <dgm:presLayoutVars>
          <dgm:bulletEnabled val="1"/>
        </dgm:presLayoutVars>
      </dgm:prSet>
      <dgm:spPr/>
    </dgm:pt>
    <dgm:pt modelId="{3497494E-BE50-40A3-966E-6270D6380F23}" type="pres">
      <dgm:prSet presAssocID="{84D30156-92E6-4EF8-B900-E9744CD53A79}" presName="space" presStyleCnt="0"/>
      <dgm:spPr/>
    </dgm:pt>
    <dgm:pt modelId="{32E84578-93F3-409C-8735-8B42BA22BA63}" type="pres">
      <dgm:prSet presAssocID="{8BBF25BC-A2B5-46D1-B8A5-DCFFD8BAC7FD}" presName="Name5" presStyleLbl="vennNode1" presStyleIdx="1" presStyleCnt="3">
        <dgm:presLayoutVars>
          <dgm:bulletEnabled val="1"/>
        </dgm:presLayoutVars>
      </dgm:prSet>
      <dgm:spPr/>
    </dgm:pt>
    <dgm:pt modelId="{629DBC01-FC31-4F37-9AEE-3930161B912F}" type="pres">
      <dgm:prSet presAssocID="{69CC635C-361C-449B-99D6-02DE2FE3E46B}" presName="space" presStyleCnt="0"/>
      <dgm:spPr/>
    </dgm:pt>
    <dgm:pt modelId="{CA7E58C2-7E67-4BAF-9061-A112DC9A2C5F}" type="pres">
      <dgm:prSet presAssocID="{DE2A0EC6-AB55-4485-91B0-6D47DB0EE4C5}" presName="Name5" presStyleLbl="vennNode1" presStyleIdx="2" presStyleCnt="3" custLinFactNeighborX="-4131" custLinFactNeighborY="190">
        <dgm:presLayoutVars>
          <dgm:bulletEnabled val="1"/>
        </dgm:presLayoutVars>
      </dgm:prSet>
      <dgm:spPr/>
    </dgm:pt>
  </dgm:ptLst>
  <dgm:cxnLst>
    <dgm:cxn modelId="{F588DE30-6960-43B7-A15A-8D423A9957C1}" type="presOf" srcId="{DF8B6A47-153A-44B9-A58A-4BBB78A18769}" destId="{0EB2C5D1-4E7B-4B10-8ABF-BEE693F729E7}" srcOrd="0" destOrd="0" presId="urn:microsoft.com/office/officeart/2005/8/layout/venn3"/>
    <dgm:cxn modelId="{58CB0282-28DA-4683-AE94-DA5BB8D9DF46}" srcId="{0460B165-FFD5-4DA0-A461-8BF8B5E175B9}" destId="{8BBF25BC-A2B5-46D1-B8A5-DCFFD8BAC7FD}" srcOrd="1" destOrd="0" parTransId="{1D6F691B-DA19-4684-92F9-7444FCEA685E}" sibTransId="{69CC635C-361C-449B-99D6-02DE2FE3E46B}"/>
    <dgm:cxn modelId="{4FE1BC82-225D-4DA7-8B34-CB39C4F0FED8}" type="presOf" srcId="{0460B165-FFD5-4DA0-A461-8BF8B5E175B9}" destId="{E10A994D-BB94-4050-9E59-82108A0B262D}" srcOrd="0" destOrd="0" presId="urn:microsoft.com/office/officeart/2005/8/layout/venn3"/>
    <dgm:cxn modelId="{5F803A85-3D3D-4878-BAAA-B2CB15605415}" type="presOf" srcId="{DE2A0EC6-AB55-4485-91B0-6D47DB0EE4C5}" destId="{CA7E58C2-7E67-4BAF-9061-A112DC9A2C5F}" srcOrd="0" destOrd="0" presId="urn:microsoft.com/office/officeart/2005/8/layout/venn3"/>
    <dgm:cxn modelId="{4AA50294-9960-474A-B196-6A5AA17D4C08}" type="presOf" srcId="{8BBF25BC-A2B5-46D1-B8A5-DCFFD8BAC7FD}" destId="{32E84578-93F3-409C-8735-8B42BA22BA63}" srcOrd="0" destOrd="0" presId="urn:microsoft.com/office/officeart/2005/8/layout/venn3"/>
    <dgm:cxn modelId="{E6E18BC6-F777-411D-B85C-8E2EC1915AF1}" srcId="{0460B165-FFD5-4DA0-A461-8BF8B5E175B9}" destId="{DF8B6A47-153A-44B9-A58A-4BBB78A18769}" srcOrd="0" destOrd="0" parTransId="{AD7CD13D-FDCB-4816-AE28-4FA4BD17D92D}" sibTransId="{84D30156-92E6-4EF8-B900-E9744CD53A79}"/>
    <dgm:cxn modelId="{328FAAFB-1561-4F2C-8765-41AB5CBD5329}" srcId="{0460B165-FFD5-4DA0-A461-8BF8B5E175B9}" destId="{DE2A0EC6-AB55-4485-91B0-6D47DB0EE4C5}" srcOrd="2" destOrd="0" parTransId="{D8F902EB-5981-4EE6-A4EF-CA7F296E58FA}" sibTransId="{7CBA595F-6645-4673-ABF3-686893BC48CD}"/>
    <dgm:cxn modelId="{87CDE7DD-1018-4A95-957D-EA5E82951707}" type="presParOf" srcId="{E10A994D-BB94-4050-9E59-82108A0B262D}" destId="{0EB2C5D1-4E7B-4B10-8ABF-BEE693F729E7}" srcOrd="0" destOrd="0" presId="urn:microsoft.com/office/officeart/2005/8/layout/venn3"/>
    <dgm:cxn modelId="{B5A4D64E-47A3-4023-8FBF-1855CDD16646}" type="presParOf" srcId="{E10A994D-BB94-4050-9E59-82108A0B262D}" destId="{3497494E-BE50-40A3-966E-6270D6380F23}" srcOrd="1" destOrd="0" presId="urn:microsoft.com/office/officeart/2005/8/layout/venn3"/>
    <dgm:cxn modelId="{F468E4A6-13B6-4A36-BBFE-18B9CCE536D1}" type="presParOf" srcId="{E10A994D-BB94-4050-9E59-82108A0B262D}" destId="{32E84578-93F3-409C-8735-8B42BA22BA63}" srcOrd="2" destOrd="0" presId="urn:microsoft.com/office/officeart/2005/8/layout/venn3"/>
    <dgm:cxn modelId="{6DFDF44D-184E-4DC3-A598-94B0A1D36776}" type="presParOf" srcId="{E10A994D-BB94-4050-9E59-82108A0B262D}" destId="{629DBC01-FC31-4F37-9AEE-3930161B912F}" srcOrd="3" destOrd="0" presId="urn:microsoft.com/office/officeart/2005/8/layout/venn3"/>
    <dgm:cxn modelId="{4BFB69E3-B2D0-4D91-91D8-B2C8B4A0BCA5}" type="presParOf" srcId="{E10A994D-BB94-4050-9E59-82108A0B262D}" destId="{CA7E58C2-7E67-4BAF-9061-A112DC9A2C5F}"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34CC8-1C39-4630-ABE9-4B584A4F531F}" type="doc">
      <dgm:prSet loTypeId="urn:microsoft.com/office/officeart/2005/8/layout/bProcess3" loCatId="process" qsTypeId="urn:microsoft.com/office/officeart/2005/8/quickstyle/3d5" qsCatId="3D" csTypeId="urn:microsoft.com/office/officeart/2005/8/colors/accent1_2" csCatId="accent1" phldr="1"/>
      <dgm:spPr/>
      <dgm:t>
        <a:bodyPr/>
        <a:lstStyle/>
        <a:p>
          <a:endParaRPr lang="el-GR"/>
        </a:p>
      </dgm:t>
    </dgm:pt>
    <dgm:pt modelId="{63BD5A9B-E41D-47B3-B68A-A0FD44D84EF2}">
      <dgm:prSet phldrT="[Κείμενο]" custT="1"/>
      <dgm:spPr>
        <a:solidFill>
          <a:srgbClr val="00DA00"/>
        </a:solidFill>
      </dgm:spPr>
      <dgm:t>
        <a:bodyPr/>
        <a:lstStyle/>
        <a:p>
          <a:pPr algn="ctr"/>
          <a:r>
            <a:rPr lang="en-US" sz="1300" b="1" dirty="0">
              <a:solidFill>
                <a:schemeClr val="tx1"/>
              </a:solidFill>
            </a:rPr>
            <a:t>When viewing Earth from space, the overriding </a:t>
          </a:r>
          <a:r>
            <a:rPr lang="en-US" sz="1300" b="1" dirty="0" err="1">
              <a:solidFill>
                <a:schemeClr val="tx1"/>
              </a:solidFill>
            </a:rPr>
            <a:t>colour</a:t>
          </a:r>
          <a:r>
            <a:rPr lang="en-US" sz="1300" b="1" dirty="0">
              <a:solidFill>
                <a:schemeClr val="tx1"/>
              </a:solidFill>
            </a:rPr>
            <a:t> we see is blue – it is the </a:t>
          </a:r>
          <a:r>
            <a:rPr lang="en-US" sz="1300" b="1" dirty="0" err="1">
              <a:solidFill>
                <a:schemeClr val="tx1"/>
              </a:solidFill>
            </a:rPr>
            <a:t>colour</a:t>
          </a:r>
          <a:r>
            <a:rPr lang="en-US" sz="1300" b="1" dirty="0">
              <a:solidFill>
                <a:schemeClr val="tx1"/>
              </a:solidFill>
            </a:rPr>
            <a:t> that enables life on earth. Not only was terrestrial life spawned from the seas, but the oceans are responsible for our continued survival. </a:t>
          </a:r>
          <a:endParaRPr lang="el-GR" sz="1300" b="1" dirty="0">
            <a:solidFill>
              <a:schemeClr val="tx1"/>
            </a:solidFill>
          </a:endParaRPr>
        </a:p>
      </dgm:t>
    </dgm:pt>
    <dgm:pt modelId="{F9B293DA-F3BC-4B07-B84C-131B10E208AB}" type="parTrans" cxnId="{5734F7F9-901A-4D31-B39C-46CAB7BA6A34}">
      <dgm:prSet/>
      <dgm:spPr/>
      <dgm:t>
        <a:bodyPr/>
        <a:lstStyle/>
        <a:p>
          <a:endParaRPr lang="el-GR"/>
        </a:p>
      </dgm:t>
    </dgm:pt>
    <dgm:pt modelId="{89154AA9-35B1-4C5A-A8D9-98332953F8AC}" type="sibTrans" cxnId="{5734F7F9-901A-4D31-B39C-46CAB7BA6A34}">
      <dgm:prSet/>
      <dgm:spPr>
        <a:ln>
          <a:solidFill>
            <a:srgbClr val="FF0000"/>
          </a:solidFill>
        </a:ln>
      </dgm:spPr>
      <dgm:t>
        <a:bodyPr/>
        <a:lstStyle/>
        <a:p>
          <a:endParaRPr lang="el-GR"/>
        </a:p>
      </dgm:t>
    </dgm:pt>
    <dgm:pt modelId="{7685A606-9333-42AA-8A44-8A288996AD51}">
      <dgm:prSet phldrT="[Κείμενο]" custT="1"/>
      <dgm:spPr>
        <a:solidFill>
          <a:srgbClr val="FFFF00"/>
        </a:solidFill>
      </dgm:spPr>
      <dgm:t>
        <a:bodyPr/>
        <a:lstStyle/>
        <a:p>
          <a:r>
            <a:rPr lang="en-US" sz="1300" b="1" dirty="0">
              <a:solidFill>
                <a:schemeClr val="tx1"/>
              </a:solidFill>
            </a:rPr>
            <a:t>The ‘blue economy’ is central to the green ecosystem.</a:t>
          </a:r>
          <a:endParaRPr lang="el-GR" sz="1300" b="1" dirty="0">
            <a:solidFill>
              <a:schemeClr val="tx1"/>
            </a:solidFill>
          </a:endParaRPr>
        </a:p>
      </dgm:t>
    </dgm:pt>
    <dgm:pt modelId="{4F1FD8D9-C617-4665-8903-EA099F8EA95D}" type="parTrans" cxnId="{E8EDF6CB-4CDE-43D2-9B74-58F9027556A5}">
      <dgm:prSet/>
      <dgm:spPr/>
      <dgm:t>
        <a:bodyPr/>
        <a:lstStyle/>
        <a:p>
          <a:endParaRPr lang="el-GR"/>
        </a:p>
      </dgm:t>
    </dgm:pt>
    <dgm:pt modelId="{8221CF8D-3507-4350-906F-FE47FD9C3A4B}" type="sibTrans" cxnId="{E8EDF6CB-4CDE-43D2-9B74-58F9027556A5}">
      <dgm:prSet/>
      <dgm:spPr>
        <a:ln>
          <a:solidFill>
            <a:srgbClr val="FF0000"/>
          </a:solidFill>
        </a:ln>
      </dgm:spPr>
      <dgm:t>
        <a:bodyPr/>
        <a:lstStyle/>
        <a:p>
          <a:endParaRPr lang="el-GR"/>
        </a:p>
      </dgm:t>
    </dgm:pt>
    <dgm:pt modelId="{B5463705-69AB-4E55-A9B9-E01D2DF266E8}">
      <dgm:prSet custT="1"/>
      <dgm:spPr>
        <a:solidFill>
          <a:srgbClr val="33CCFF"/>
        </a:solidFill>
      </dgm:spPr>
      <dgm:t>
        <a:bodyPr/>
        <a:lstStyle/>
        <a:p>
          <a:r>
            <a:rPr lang="en-US" sz="1300" b="1" dirty="0">
              <a:solidFill>
                <a:schemeClr val="tx1"/>
              </a:solidFill>
            </a:rPr>
            <a:t>It offers both socioeconomic and environmental value, from ocean-based food and jobs, to biological and geological ‘blue’ carbon sequestration. Its centrality to global supplies of renewable energy, critical metals water and food stocks, as well as its contribution to cultural values, mobility and economic growth, underpins the success of many of the SDGs:</a:t>
          </a:r>
          <a:endParaRPr lang="el-GR" sz="1300" b="1" dirty="0">
            <a:solidFill>
              <a:schemeClr val="tx1"/>
            </a:solidFill>
          </a:endParaRPr>
        </a:p>
      </dgm:t>
    </dgm:pt>
    <dgm:pt modelId="{6A75E217-BF28-4367-946B-98E5B4BB2A86}" type="parTrans" cxnId="{88A5B06A-3A6E-4062-8662-6A2B481D222A}">
      <dgm:prSet/>
      <dgm:spPr/>
      <dgm:t>
        <a:bodyPr/>
        <a:lstStyle/>
        <a:p>
          <a:endParaRPr lang="el-GR"/>
        </a:p>
      </dgm:t>
    </dgm:pt>
    <dgm:pt modelId="{A459C833-5877-4767-B5EF-8ECBE258F9A2}" type="sibTrans" cxnId="{88A5B06A-3A6E-4062-8662-6A2B481D222A}">
      <dgm:prSet/>
      <dgm:spPr>
        <a:ln>
          <a:solidFill>
            <a:srgbClr val="FF0000"/>
          </a:solidFill>
        </a:ln>
      </dgm:spPr>
      <dgm:t>
        <a:bodyPr/>
        <a:lstStyle/>
        <a:p>
          <a:endParaRPr lang="el-GR"/>
        </a:p>
      </dgm:t>
    </dgm:pt>
    <dgm:pt modelId="{138805BC-2261-4DAF-B770-7C931607AF4F}" type="pres">
      <dgm:prSet presAssocID="{36934CC8-1C39-4630-ABE9-4B584A4F531F}" presName="Name0" presStyleCnt="0">
        <dgm:presLayoutVars>
          <dgm:dir/>
          <dgm:resizeHandles val="exact"/>
        </dgm:presLayoutVars>
      </dgm:prSet>
      <dgm:spPr/>
    </dgm:pt>
    <dgm:pt modelId="{E4FFFAD2-6170-44C6-8AE9-749036810FC5}" type="pres">
      <dgm:prSet presAssocID="{63BD5A9B-E41D-47B3-B68A-A0FD44D84EF2}" presName="node" presStyleLbl="node1" presStyleIdx="0" presStyleCnt="3">
        <dgm:presLayoutVars>
          <dgm:bulletEnabled val="1"/>
        </dgm:presLayoutVars>
      </dgm:prSet>
      <dgm:spPr/>
    </dgm:pt>
    <dgm:pt modelId="{C062F69D-8F1D-475B-9EBA-79463D114A7C}" type="pres">
      <dgm:prSet presAssocID="{89154AA9-35B1-4C5A-A8D9-98332953F8AC}" presName="sibTrans" presStyleLbl="sibTrans1D1" presStyleIdx="0" presStyleCnt="2"/>
      <dgm:spPr/>
    </dgm:pt>
    <dgm:pt modelId="{07E4F029-24F7-4403-8307-D8A71885F858}" type="pres">
      <dgm:prSet presAssocID="{89154AA9-35B1-4C5A-A8D9-98332953F8AC}" presName="connectorText" presStyleLbl="sibTrans1D1" presStyleIdx="0" presStyleCnt="2"/>
      <dgm:spPr/>
    </dgm:pt>
    <dgm:pt modelId="{196C7F81-0C13-4AD1-8A8C-DF050972606D}" type="pres">
      <dgm:prSet presAssocID="{7685A606-9333-42AA-8A44-8A288996AD51}" presName="node" presStyleLbl="node1" presStyleIdx="1" presStyleCnt="3">
        <dgm:presLayoutVars>
          <dgm:bulletEnabled val="1"/>
        </dgm:presLayoutVars>
      </dgm:prSet>
      <dgm:spPr/>
    </dgm:pt>
    <dgm:pt modelId="{FAE5DAB8-106B-4EF1-BC94-119807A7A068}" type="pres">
      <dgm:prSet presAssocID="{8221CF8D-3507-4350-906F-FE47FD9C3A4B}" presName="sibTrans" presStyleLbl="sibTrans1D1" presStyleIdx="1" presStyleCnt="2"/>
      <dgm:spPr/>
    </dgm:pt>
    <dgm:pt modelId="{FFE9C417-EB1A-42BD-9742-4CFFA3159A94}" type="pres">
      <dgm:prSet presAssocID="{8221CF8D-3507-4350-906F-FE47FD9C3A4B}" presName="connectorText" presStyleLbl="sibTrans1D1" presStyleIdx="1" presStyleCnt="2"/>
      <dgm:spPr/>
    </dgm:pt>
    <dgm:pt modelId="{6F921793-E9AD-42E2-8703-F78E7294EC13}" type="pres">
      <dgm:prSet presAssocID="{B5463705-69AB-4E55-A9B9-E01D2DF266E8}" presName="node" presStyleLbl="node1" presStyleIdx="2" presStyleCnt="3">
        <dgm:presLayoutVars>
          <dgm:bulletEnabled val="1"/>
        </dgm:presLayoutVars>
      </dgm:prSet>
      <dgm:spPr/>
    </dgm:pt>
  </dgm:ptLst>
  <dgm:cxnLst>
    <dgm:cxn modelId="{143FE536-A353-4634-B718-58C9BB872DE1}" type="presOf" srcId="{36934CC8-1C39-4630-ABE9-4B584A4F531F}" destId="{138805BC-2261-4DAF-B770-7C931607AF4F}" srcOrd="0" destOrd="0" presId="urn:microsoft.com/office/officeart/2005/8/layout/bProcess3"/>
    <dgm:cxn modelId="{88A5B06A-3A6E-4062-8662-6A2B481D222A}" srcId="{36934CC8-1C39-4630-ABE9-4B584A4F531F}" destId="{B5463705-69AB-4E55-A9B9-E01D2DF266E8}" srcOrd="2" destOrd="0" parTransId="{6A75E217-BF28-4367-946B-98E5B4BB2A86}" sibTransId="{A459C833-5877-4767-B5EF-8ECBE258F9A2}"/>
    <dgm:cxn modelId="{AE826F6E-E487-4BF1-8210-00D0FEB40E5D}" type="presOf" srcId="{63BD5A9B-E41D-47B3-B68A-A0FD44D84EF2}" destId="{E4FFFAD2-6170-44C6-8AE9-749036810FC5}" srcOrd="0" destOrd="0" presId="urn:microsoft.com/office/officeart/2005/8/layout/bProcess3"/>
    <dgm:cxn modelId="{654E8258-F1A6-4DC9-BEED-B8B6C437BA8D}" type="presOf" srcId="{B5463705-69AB-4E55-A9B9-E01D2DF266E8}" destId="{6F921793-E9AD-42E2-8703-F78E7294EC13}" srcOrd="0" destOrd="0" presId="urn:microsoft.com/office/officeart/2005/8/layout/bProcess3"/>
    <dgm:cxn modelId="{2B037190-DCAA-40AA-94DA-928BB601283B}" type="presOf" srcId="{7685A606-9333-42AA-8A44-8A288996AD51}" destId="{196C7F81-0C13-4AD1-8A8C-DF050972606D}" srcOrd="0" destOrd="0" presId="urn:microsoft.com/office/officeart/2005/8/layout/bProcess3"/>
    <dgm:cxn modelId="{1575FAAC-3520-4160-93AF-104C2C729410}" type="presOf" srcId="{89154AA9-35B1-4C5A-A8D9-98332953F8AC}" destId="{C062F69D-8F1D-475B-9EBA-79463D114A7C}" srcOrd="0" destOrd="0" presId="urn:microsoft.com/office/officeart/2005/8/layout/bProcess3"/>
    <dgm:cxn modelId="{12B216BF-8927-46E3-81A2-B6690DE50E3D}" type="presOf" srcId="{8221CF8D-3507-4350-906F-FE47FD9C3A4B}" destId="{FFE9C417-EB1A-42BD-9742-4CFFA3159A94}" srcOrd="1" destOrd="0" presId="urn:microsoft.com/office/officeart/2005/8/layout/bProcess3"/>
    <dgm:cxn modelId="{E8EDF6CB-4CDE-43D2-9B74-58F9027556A5}" srcId="{36934CC8-1C39-4630-ABE9-4B584A4F531F}" destId="{7685A606-9333-42AA-8A44-8A288996AD51}" srcOrd="1" destOrd="0" parTransId="{4F1FD8D9-C617-4665-8903-EA099F8EA95D}" sibTransId="{8221CF8D-3507-4350-906F-FE47FD9C3A4B}"/>
    <dgm:cxn modelId="{EC4A97D6-F425-46AD-AE81-33FB668E21E3}" type="presOf" srcId="{89154AA9-35B1-4C5A-A8D9-98332953F8AC}" destId="{07E4F029-24F7-4403-8307-D8A71885F858}" srcOrd="1" destOrd="0" presId="urn:microsoft.com/office/officeart/2005/8/layout/bProcess3"/>
    <dgm:cxn modelId="{97066EE9-266B-48DD-86CD-41FD52FC44DF}" type="presOf" srcId="{8221CF8D-3507-4350-906F-FE47FD9C3A4B}" destId="{FAE5DAB8-106B-4EF1-BC94-119807A7A068}" srcOrd="0" destOrd="0" presId="urn:microsoft.com/office/officeart/2005/8/layout/bProcess3"/>
    <dgm:cxn modelId="{5734F7F9-901A-4D31-B39C-46CAB7BA6A34}" srcId="{36934CC8-1C39-4630-ABE9-4B584A4F531F}" destId="{63BD5A9B-E41D-47B3-B68A-A0FD44D84EF2}" srcOrd="0" destOrd="0" parTransId="{F9B293DA-F3BC-4B07-B84C-131B10E208AB}" sibTransId="{89154AA9-35B1-4C5A-A8D9-98332953F8AC}"/>
    <dgm:cxn modelId="{99065272-D074-4D15-9DF2-D364B9260975}" type="presParOf" srcId="{138805BC-2261-4DAF-B770-7C931607AF4F}" destId="{E4FFFAD2-6170-44C6-8AE9-749036810FC5}" srcOrd="0" destOrd="0" presId="urn:microsoft.com/office/officeart/2005/8/layout/bProcess3"/>
    <dgm:cxn modelId="{7426FA17-D35D-44DD-B038-31B3B936EEDF}" type="presParOf" srcId="{138805BC-2261-4DAF-B770-7C931607AF4F}" destId="{C062F69D-8F1D-475B-9EBA-79463D114A7C}" srcOrd="1" destOrd="0" presId="urn:microsoft.com/office/officeart/2005/8/layout/bProcess3"/>
    <dgm:cxn modelId="{ECB63CAE-80A6-40D0-B028-37333670A551}" type="presParOf" srcId="{C062F69D-8F1D-475B-9EBA-79463D114A7C}" destId="{07E4F029-24F7-4403-8307-D8A71885F858}" srcOrd="0" destOrd="0" presId="urn:microsoft.com/office/officeart/2005/8/layout/bProcess3"/>
    <dgm:cxn modelId="{70AD72F0-2DF1-4A94-8493-CC68FAE6BB81}" type="presParOf" srcId="{138805BC-2261-4DAF-B770-7C931607AF4F}" destId="{196C7F81-0C13-4AD1-8A8C-DF050972606D}" srcOrd="2" destOrd="0" presId="urn:microsoft.com/office/officeart/2005/8/layout/bProcess3"/>
    <dgm:cxn modelId="{C290B377-BC48-4B9F-8A6C-BF552F3F5345}" type="presParOf" srcId="{138805BC-2261-4DAF-B770-7C931607AF4F}" destId="{FAE5DAB8-106B-4EF1-BC94-119807A7A068}" srcOrd="3" destOrd="0" presId="urn:microsoft.com/office/officeart/2005/8/layout/bProcess3"/>
    <dgm:cxn modelId="{304681B2-4857-4C00-A8A9-511E312C8FCF}" type="presParOf" srcId="{FAE5DAB8-106B-4EF1-BC94-119807A7A068}" destId="{FFE9C417-EB1A-42BD-9742-4CFFA3159A94}" srcOrd="0" destOrd="0" presId="urn:microsoft.com/office/officeart/2005/8/layout/bProcess3"/>
    <dgm:cxn modelId="{7D4C11BD-28EA-4700-911D-2AD15B7A4B67}" type="presParOf" srcId="{138805BC-2261-4DAF-B770-7C931607AF4F}" destId="{6F921793-E9AD-42E2-8703-F78E7294EC13}" srcOrd="4" destOrd="0" presId="urn:microsoft.com/office/officeart/2005/8/layout/b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3A7C8-69F8-4C05-8F08-7D54171B33B1}">
      <dsp:nvSpPr>
        <dsp:cNvPr id="0" name=""/>
        <dsp:cNvSpPr/>
      </dsp:nvSpPr>
      <dsp:spPr>
        <a:xfrm>
          <a:off x="5216798" y="2261825"/>
          <a:ext cx="2764453" cy="2764453"/>
        </a:xfrm>
        <a:prstGeom prst="gear9">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Blue Economy</a:t>
          </a:r>
        </a:p>
      </dsp:txBody>
      <dsp:txXfrm>
        <a:off x="5772576" y="2909385"/>
        <a:ext cx="1652897" cy="1420986"/>
      </dsp:txXfrm>
    </dsp:sp>
    <dsp:sp modelId="{B2A05367-6B77-43AA-8706-B20B1F2E88AC}">
      <dsp:nvSpPr>
        <dsp:cNvPr id="0" name=""/>
        <dsp:cNvSpPr/>
      </dsp:nvSpPr>
      <dsp:spPr>
        <a:xfrm>
          <a:off x="3608388" y="1608409"/>
          <a:ext cx="2010511" cy="2010511"/>
        </a:xfrm>
        <a:prstGeom prst="gear6">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Economic development</a:t>
          </a:r>
        </a:p>
      </dsp:txBody>
      <dsp:txXfrm>
        <a:off x="4114540" y="2117620"/>
        <a:ext cx="998207" cy="992089"/>
      </dsp:txXfrm>
    </dsp:sp>
    <dsp:sp modelId="{69063D5D-488F-452C-8534-8810C7D674FE}">
      <dsp:nvSpPr>
        <dsp:cNvPr id="0" name=""/>
        <dsp:cNvSpPr/>
      </dsp:nvSpPr>
      <dsp:spPr>
        <a:xfrm rot="20700000">
          <a:off x="4734480" y="221361"/>
          <a:ext cx="1969891" cy="1969891"/>
        </a:xfrm>
        <a:prstGeom prst="gear6">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Environmental sustainability</a:t>
          </a:r>
          <a:endParaRPr lang="el-GR" sz="1300" b="1" kern="1200" dirty="0">
            <a:solidFill>
              <a:schemeClr val="tx1"/>
            </a:solidFill>
          </a:endParaRPr>
        </a:p>
      </dsp:txBody>
      <dsp:txXfrm rot="-20700000">
        <a:off x="5166535" y="653416"/>
        <a:ext cx="1105781" cy="1105781"/>
      </dsp:txXfrm>
    </dsp:sp>
    <dsp:sp modelId="{CF3186AC-1E0B-47C8-891F-D9442F5CF7AA}">
      <dsp:nvSpPr>
        <dsp:cNvPr id="0" name=""/>
        <dsp:cNvSpPr/>
      </dsp:nvSpPr>
      <dsp:spPr>
        <a:xfrm>
          <a:off x="5013471" y="1839398"/>
          <a:ext cx="3538500" cy="3538500"/>
        </a:xfrm>
        <a:prstGeom prst="circularArrow">
          <a:avLst>
            <a:gd name="adj1" fmla="val 4687"/>
            <a:gd name="adj2" fmla="val 299029"/>
            <a:gd name="adj3" fmla="val 2532997"/>
            <a:gd name="adj4" fmla="val 15825484"/>
            <a:gd name="adj5" fmla="val 5469"/>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B1D257-464C-40D1-85B4-0B0C148FC30F}">
      <dsp:nvSpPr>
        <dsp:cNvPr id="0" name=""/>
        <dsp:cNvSpPr/>
      </dsp:nvSpPr>
      <dsp:spPr>
        <a:xfrm>
          <a:off x="3252330" y="1159988"/>
          <a:ext cx="2570941" cy="257094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A27826-6E34-45B2-9770-04EBDFF32C0E}">
      <dsp:nvSpPr>
        <dsp:cNvPr id="0" name=""/>
        <dsp:cNvSpPr/>
      </dsp:nvSpPr>
      <dsp:spPr>
        <a:xfrm>
          <a:off x="4278824" y="-213689"/>
          <a:ext cx="2771992" cy="27719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2C5D1-4E7B-4B10-8ABF-BEE693F729E7}">
      <dsp:nvSpPr>
        <dsp:cNvPr id="0" name=""/>
        <dsp:cNvSpPr/>
      </dsp:nvSpPr>
      <dsp:spPr>
        <a:xfrm>
          <a:off x="5044" y="468646"/>
          <a:ext cx="4411340" cy="4411340"/>
        </a:xfrm>
        <a:prstGeom prst="ellipse">
          <a:avLst/>
        </a:prstGeom>
        <a:blipFill rotWithShape="0">
          <a:blip xmlns:r="http://schemas.openxmlformats.org/officeDocument/2006/relationships" r:embed="rId1"/>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42771" tIns="19050" rIns="242771" bIns="19050" numCol="1" spcCol="1270" anchor="ctr" anchorCtr="0">
          <a:noAutofit/>
        </a:bodyPr>
        <a:lstStyle/>
        <a:p>
          <a:pPr marL="0" lvl="0" indent="0" algn="ctr" defTabSz="666750">
            <a:lnSpc>
              <a:spcPct val="90000"/>
            </a:lnSpc>
            <a:spcBef>
              <a:spcPct val="0"/>
            </a:spcBef>
            <a:spcAft>
              <a:spcPct val="35000"/>
            </a:spcAft>
            <a:buNone/>
          </a:pPr>
          <a:r>
            <a:rPr lang="en-GB" sz="1500" b="1" i="1" kern="1200" dirty="0">
              <a:solidFill>
                <a:srgbClr val="000099"/>
              </a:solidFill>
              <a:latin typeface="+mn-lt"/>
            </a:rPr>
            <a:t>The term "Blue Economy" includes all activities carried out in the marine/ocean environment and ecosystem</a:t>
          </a:r>
          <a:r>
            <a:rPr lang="el-GR" sz="1500" b="1" i="1" kern="1200" dirty="0">
              <a:solidFill>
                <a:srgbClr val="000099"/>
              </a:solidFill>
              <a:latin typeface="+mn-lt"/>
            </a:rPr>
            <a:t>.</a:t>
          </a:r>
        </a:p>
      </dsp:txBody>
      <dsp:txXfrm>
        <a:off x="651070" y="1114672"/>
        <a:ext cx="3119288" cy="3119288"/>
      </dsp:txXfrm>
    </dsp:sp>
    <dsp:sp modelId="{32E84578-93F3-409C-8735-8B42BA22BA63}">
      <dsp:nvSpPr>
        <dsp:cNvPr id="0" name=""/>
        <dsp:cNvSpPr/>
      </dsp:nvSpPr>
      <dsp:spPr>
        <a:xfrm>
          <a:off x="3534117" y="468646"/>
          <a:ext cx="4411340" cy="4411340"/>
        </a:xfrm>
        <a:prstGeom prst="ellipse">
          <a:avLst/>
        </a:prstGeom>
        <a:solidFill>
          <a:srgbClr val="5DAEFF">
            <a:alpha val="49804"/>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42771" tIns="19050" rIns="242771" bIns="19050" numCol="1" spcCol="1270" anchor="ctr" anchorCtr="0">
          <a:noAutofit/>
        </a:bodyPr>
        <a:lstStyle/>
        <a:p>
          <a:pPr marL="0" lvl="0" indent="0" algn="ctr" defTabSz="666750">
            <a:lnSpc>
              <a:spcPct val="90000"/>
            </a:lnSpc>
            <a:spcBef>
              <a:spcPct val="0"/>
            </a:spcBef>
            <a:spcAft>
              <a:spcPct val="35000"/>
            </a:spcAft>
            <a:buNone/>
          </a:pPr>
          <a:r>
            <a:rPr lang="en-GB" sz="1500" b="1" i="0" kern="1200" dirty="0">
              <a:latin typeface="+mn-lt"/>
            </a:rPr>
            <a:t>The degree of development of activities varies depending on the country and its exposure to the marine environment.</a:t>
          </a:r>
          <a:r>
            <a:rPr lang="el-GR" sz="1500" b="1" i="0" kern="1200" dirty="0">
              <a:latin typeface="+mn-lt"/>
            </a:rPr>
            <a:t> </a:t>
          </a:r>
          <a:endParaRPr lang="en-US" sz="1500" b="1" kern="1200" dirty="0">
            <a:latin typeface="+mn-lt"/>
          </a:endParaRPr>
        </a:p>
      </dsp:txBody>
      <dsp:txXfrm>
        <a:off x="4180143" y="1114672"/>
        <a:ext cx="3119288" cy="3119288"/>
      </dsp:txXfrm>
    </dsp:sp>
    <dsp:sp modelId="{CA7E58C2-7E67-4BAF-9061-A112DC9A2C5F}">
      <dsp:nvSpPr>
        <dsp:cNvPr id="0" name=""/>
        <dsp:cNvSpPr/>
      </dsp:nvSpPr>
      <dsp:spPr>
        <a:xfrm>
          <a:off x="7026743" y="477027"/>
          <a:ext cx="4411340" cy="4411340"/>
        </a:xfrm>
        <a:prstGeom prst="ellipse">
          <a:avLst/>
        </a:prstGeom>
        <a:solidFill>
          <a:srgbClr val="0066FF">
            <a:alpha val="49804"/>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242771" tIns="19050" rIns="242771" bIns="19050" numCol="1" spcCol="1270" anchor="ctr" anchorCtr="0">
          <a:noAutofit/>
        </a:bodyPr>
        <a:lstStyle/>
        <a:p>
          <a:pPr marL="0" lvl="0" indent="0" algn="ctr" defTabSz="666750">
            <a:lnSpc>
              <a:spcPct val="90000"/>
            </a:lnSpc>
            <a:spcBef>
              <a:spcPct val="0"/>
            </a:spcBef>
            <a:spcAft>
              <a:spcPct val="35000"/>
            </a:spcAft>
            <a:buNone/>
          </a:pPr>
          <a:r>
            <a:rPr lang="en-GB" sz="1500" b="1" i="1" kern="1200" dirty="0">
              <a:solidFill>
                <a:srgbClr val="000099"/>
              </a:solidFill>
              <a:latin typeface="+mn-lt"/>
            </a:rPr>
            <a:t>Good use of the Blue Economy should:
→ offer economic and social benefits, not only to current generations, but also to future ones.
→ protect and preserve marine ecosystems.
→ be based on clean and sustainable technologies, producing less waste and promoting circular economy.</a:t>
          </a:r>
          <a:r>
            <a:rPr lang="el-GR" sz="1500" b="1" i="1" kern="1200" dirty="0">
              <a:solidFill>
                <a:srgbClr val="000099"/>
              </a:solidFill>
              <a:latin typeface="+mn-lt"/>
            </a:rPr>
            <a:t> </a:t>
          </a:r>
          <a:endParaRPr lang="el-GR" sz="1500" b="1" kern="1200" dirty="0">
            <a:latin typeface="+mn-lt"/>
          </a:endParaRPr>
        </a:p>
      </dsp:txBody>
      <dsp:txXfrm>
        <a:off x="7672769" y="1123053"/>
        <a:ext cx="3119288" cy="3119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2F69D-8F1D-475B-9EBA-79463D114A7C}">
      <dsp:nvSpPr>
        <dsp:cNvPr id="0" name=""/>
        <dsp:cNvSpPr/>
      </dsp:nvSpPr>
      <dsp:spPr>
        <a:xfrm>
          <a:off x="3358280" y="1339151"/>
          <a:ext cx="740170" cy="91440"/>
        </a:xfrm>
        <a:custGeom>
          <a:avLst/>
          <a:gdLst/>
          <a:ahLst/>
          <a:cxnLst/>
          <a:rect l="0" t="0" r="0" b="0"/>
          <a:pathLst>
            <a:path>
              <a:moveTo>
                <a:pt x="0" y="45720"/>
              </a:moveTo>
              <a:lnTo>
                <a:pt x="740170" y="45720"/>
              </a:lnTo>
            </a:path>
          </a:pathLst>
        </a:custGeom>
        <a:noFill/>
        <a:ln w="6350" cap="flat" cmpd="sng" algn="ctr">
          <a:solidFill>
            <a:srgbClr val="FF0000"/>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709096" y="1381018"/>
        <a:ext cx="38538" cy="7707"/>
      </dsp:txXfrm>
    </dsp:sp>
    <dsp:sp modelId="{E4FFFAD2-6170-44C6-8AE9-749036810FC5}">
      <dsp:nvSpPr>
        <dsp:cNvPr id="0" name=""/>
        <dsp:cNvSpPr/>
      </dsp:nvSpPr>
      <dsp:spPr>
        <a:xfrm>
          <a:off x="8902" y="379518"/>
          <a:ext cx="3351177" cy="2010706"/>
        </a:xfrm>
        <a:prstGeom prst="rect">
          <a:avLst/>
        </a:prstGeom>
        <a:solidFill>
          <a:srgbClr val="00DA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When viewing Earth from space, the overriding </a:t>
          </a:r>
          <a:r>
            <a:rPr lang="en-US" sz="1300" b="1" kern="1200" dirty="0" err="1">
              <a:solidFill>
                <a:schemeClr val="tx1"/>
              </a:solidFill>
            </a:rPr>
            <a:t>colour</a:t>
          </a:r>
          <a:r>
            <a:rPr lang="en-US" sz="1300" b="1" kern="1200" dirty="0">
              <a:solidFill>
                <a:schemeClr val="tx1"/>
              </a:solidFill>
            </a:rPr>
            <a:t> we see is blue – it is the </a:t>
          </a:r>
          <a:r>
            <a:rPr lang="en-US" sz="1300" b="1" kern="1200" dirty="0" err="1">
              <a:solidFill>
                <a:schemeClr val="tx1"/>
              </a:solidFill>
            </a:rPr>
            <a:t>colour</a:t>
          </a:r>
          <a:r>
            <a:rPr lang="en-US" sz="1300" b="1" kern="1200" dirty="0">
              <a:solidFill>
                <a:schemeClr val="tx1"/>
              </a:solidFill>
            </a:rPr>
            <a:t> that enables life on earth. Not only was terrestrial life spawned from the seas, but the oceans are responsible for our continued survival. </a:t>
          </a:r>
          <a:endParaRPr lang="el-GR" sz="1300" b="1" kern="1200" dirty="0">
            <a:solidFill>
              <a:schemeClr val="tx1"/>
            </a:solidFill>
          </a:endParaRPr>
        </a:p>
      </dsp:txBody>
      <dsp:txXfrm>
        <a:off x="8902" y="379518"/>
        <a:ext cx="3351177" cy="2010706"/>
      </dsp:txXfrm>
    </dsp:sp>
    <dsp:sp modelId="{FAE5DAB8-106B-4EF1-BC94-119807A7A068}">
      <dsp:nvSpPr>
        <dsp:cNvPr id="0" name=""/>
        <dsp:cNvSpPr/>
      </dsp:nvSpPr>
      <dsp:spPr>
        <a:xfrm>
          <a:off x="7480228" y="1339151"/>
          <a:ext cx="740170" cy="91440"/>
        </a:xfrm>
        <a:custGeom>
          <a:avLst/>
          <a:gdLst/>
          <a:ahLst/>
          <a:cxnLst/>
          <a:rect l="0" t="0" r="0" b="0"/>
          <a:pathLst>
            <a:path>
              <a:moveTo>
                <a:pt x="0" y="45720"/>
              </a:moveTo>
              <a:lnTo>
                <a:pt x="740170" y="45720"/>
              </a:lnTo>
            </a:path>
          </a:pathLst>
        </a:custGeom>
        <a:noFill/>
        <a:ln w="6350" cap="flat" cmpd="sng" algn="ctr">
          <a:solidFill>
            <a:srgbClr val="FF0000"/>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831045" y="1381018"/>
        <a:ext cx="38538" cy="7707"/>
      </dsp:txXfrm>
    </dsp:sp>
    <dsp:sp modelId="{196C7F81-0C13-4AD1-8A8C-DF050972606D}">
      <dsp:nvSpPr>
        <dsp:cNvPr id="0" name=""/>
        <dsp:cNvSpPr/>
      </dsp:nvSpPr>
      <dsp:spPr>
        <a:xfrm>
          <a:off x="4130851" y="379518"/>
          <a:ext cx="3351177" cy="2010706"/>
        </a:xfrm>
        <a:prstGeom prst="rect">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The ‘blue economy’ is central to the green ecosystem.</a:t>
          </a:r>
          <a:endParaRPr lang="el-GR" sz="1300" b="1" kern="1200" dirty="0">
            <a:solidFill>
              <a:schemeClr val="tx1"/>
            </a:solidFill>
          </a:endParaRPr>
        </a:p>
      </dsp:txBody>
      <dsp:txXfrm>
        <a:off x="4130851" y="379518"/>
        <a:ext cx="3351177" cy="2010706"/>
      </dsp:txXfrm>
    </dsp:sp>
    <dsp:sp modelId="{6F921793-E9AD-42E2-8703-F78E7294EC13}">
      <dsp:nvSpPr>
        <dsp:cNvPr id="0" name=""/>
        <dsp:cNvSpPr/>
      </dsp:nvSpPr>
      <dsp:spPr>
        <a:xfrm>
          <a:off x="8252799" y="379518"/>
          <a:ext cx="3351177" cy="2010706"/>
        </a:xfrm>
        <a:prstGeom prst="rect">
          <a:avLst/>
        </a:prstGeom>
        <a:solidFill>
          <a:srgbClr val="33CC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It offers both socioeconomic and environmental value, from ocean-based food and jobs, to biological and geological ‘blue’ carbon sequestration. Its centrality to global supplies of renewable energy, critical metals water and food stocks, as well as its contribution to cultural values, mobility and economic growth, underpins the success of many of the SDGs:</a:t>
          </a:r>
          <a:endParaRPr lang="el-GR" sz="1300" b="1" kern="1200" dirty="0">
            <a:solidFill>
              <a:schemeClr val="tx1"/>
            </a:solidFill>
          </a:endParaRPr>
        </a:p>
      </dsp:txBody>
      <dsp:txXfrm>
        <a:off x="8252799" y="379518"/>
        <a:ext cx="3351177" cy="201070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0534-22F5-4A25-87D6-B6DE174D67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E1CEA2-E520-434E-974E-9FA3761F4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D4C9F5-085E-4ADA-A0B5-52D0C90DF659}"/>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5" name="Footer Placeholder 4">
            <a:extLst>
              <a:ext uri="{FF2B5EF4-FFF2-40B4-BE49-F238E27FC236}">
                <a16:creationId xmlns:a16="http://schemas.microsoft.com/office/drawing/2014/main" id="{895BB618-16BC-4374-AE04-41925DCF6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7D888-6157-4393-BEEC-B47B1839814D}"/>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371452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5F7C-C071-40E6-BFCA-494F8C1E45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5DAB22-6448-40EC-B5DF-96C6D09070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FB81B-03E2-4621-A633-3FCDC4743076}"/>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5" name="Footer Placeholder 4">
            <a:extLst>
              <a:ext uri="{FF2B5EF4-FFF2-40B4-BE49-F238E27FC236}">
                <a16:creationId xmlns:a16="http://schemas.microsoft.com/office/drawing/2014/main" id="{AA18C027-A325-4289-BC0E-909B0BC7D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FCFB15-10F7-4BD3-8FA4-D7B62282D6F6}"/>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417588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6CCAB6-757A-423F-8291-9AFDDA2BC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82DC86-D7B6-4B02-87C5-F0B151619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3732ED-8F7F-4DFB-8591-BCD19D264DB0}"/>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5" name="Footer Placeholder 4">
            <a:extLst>
              <a:ext uri="{FF2B5EF4-FFF2-40B4-BE49-F238E27FC236}">
                <a16:creationId xmlns:a16="http://schemas.microsoft.com/office/drawing/2014/main" id="{9F96D684-B9C5-40D6-9D19-A55274982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41C56-9C69-4632-84A2-B31577905823}"/>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25242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7EC7-7652-4500-9F4B-7B121E3E6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4D596A-1D6B-46C7-9DA1-E9C2B1FF7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0CB2C-EDF3-46E3-9319-ACB6350B1FFF}"/>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5" name="Footer Placeholder 4">
            <a:extLst>
              <a:ext uri="{FF2B5EF4-FFF2-40B4-BE49-F238E27FC236}">
                <a16:creationId xmlns:a16="http://schemas.microsoft.com/office/drawing/2014/main" id="{65F8EE25-B1F2-409B-B09C-CE3A5091D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0A789-C812-4C48-8855-F2A1A556FF4A}"/>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36630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F869-B43F-444F-91ED-37747AD35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35070E-5982-4E46-9C27-33FC4DBFD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2B0CC-9A2C-4AF8-83E0-75AA09F8FACA}"/>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5" name="Footer Placeholder 4">
            <a:extLst>
              <a:ext uri="{FF2B5EF4-FFF2-40B4-BE49-F238E27FC236}">
                <a16:creationId xmlns:a16="http://schemas.microsoft.com/office/drawing/2014/main" id="{79CD67B6-6EE4-40BC-8EA1-EBB5E1EE4D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3CCD5-E08D-4A41-9B4B-E9DD35B2A0C7}"/>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176066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9C81-53AB-45C1-A9DF-10AECFB0D5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18780F-ADC2-4118-9F14-C186D66B7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301AC7-8BC4-472C-88DD-98BEB16D1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4FD8B3-FACC-4627-8046-BCB9EF9A4344}"/>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6" name="Footer Placeholder 5">
            <a:extLst>
              <a:ext uri="{FF2B5EF4-FFF2-40B4-BE49-F238E27FC236}">
                <a16:creationId xmlns:a16="http://schemas.microsoft.com/office/drawing/2014/main" id="{C9D70857-6176-4B6C-B237-CA8C1430B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5A95E-3445-480D-9207-92E240C04DC9}"/>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160755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6262-21D1-48D2-A797-E09E500FEE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DF0EC9-D0F5-45B5-BEE0-77B386AE9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EABBA-D236-492B-94FD-92E6BE0A2A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A9BBC7-BE6A-4101-89E2-625F4943F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E3B79-C067-49B8-8E2A-BFAE89F34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DF53AB-F541-442D-A6B8-EFE4A1037E5D}"/>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8" name="Footer Placeholder 7">
            <a:extLst>
              <a:ext uri="{FF2B5EF4-FFF2-40B4-BE49-F238E27FC236}">
                <a16:creationId xmlns:a16="http://schemas.microsoft.com/office/drawing/2014/main" id="{9C4E0A35-E0D8-43A5-BE5B-36F8C49F92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61A719-DC96-40D3-96A0-8679092DB56D}"/>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126720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86D7-A4FC-457E-B87E-9F844A3112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DE9875-D6DB-43E8-91BA-D8574FDDFB80}"/>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4" name="Footer Placeholder 3">
            <a:extLst>
              <a:ext uri="{FF2B5EF4-FFF2-40B4-BE49-F238E27FC236}">
                <a16:creationId xmlns:a16="http://schemas.microsoft.com/office/drawing/2014/main" id="{A5CCE83A-8A1F-4557-BAAF-E8726AC99D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4A9BB1-5688-4935-AB53-48AD93D35370}"/>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266182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78AC7-B2E1-42A8-BC3C-98077FB389D0}"/>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3" name="Footer Placeholder 2">
            <a:extLst>
              <a:ext uri="{FF2B5EF4-FFF2-40B4-BE49-F238E27FC236}">
                <a16:creationId xmlns:a16="http://schemas.microsoft.com/office/drawing/2014/main" id="{B9535097-52C2-4A7A-96FA-FFA25805C6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D15235-AB4A-4C78-BCEC-7EE5D484F5C9}"/>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36607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CCB8-462C-4EEA-9C39-70AADD125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4B16ED-9DEF-430A-966C-F013C2435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A96DF3-1813-4777-9A96-084BFE9CE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B59AC-EFA2-499C-9076-10967EE1152C}"/>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6" name="Footer Placeholder 5">
            <a:extLst>
              <a:ext uri="{FF2B5EF4-FFF2-40B4-BE49-F238E27FC236}">
                <a16:creationId xmlns:a16="http://schemas.microsoft.com/office/drawing/2014/main" id="{4C9AC3E6-19FB-41E1-9F5C-8A0C4119F7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E1F0F-5386-4B74-9E9B-C2D1024B79E6}"/>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303217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D558-2996-4CF3-8071-B8A18AF85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091414-782E-4E47-A31E-B6842354B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22A880-B22A-4B46-AB8F-85AFA5225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F70A6-9CF7-49A3-A875-43868EC67452}"/>
              </a:ext>
            </a:extLst>
          </p:cNvPr>
          <p:cNvSpPr>
            <a:spLocks noGrp="1"/>
          </p:cNvSpPr>
          <p:nvPr>
            <p:ph type="dt" sz="half" idx="10"/>
          </p:nvPr>
        </p:nvSpPr>
        <p:spPr/>
        <p:txBody>
          <a:bodyPr/>
          <a:lstStyle/>
          <a:p>
            <a:fld id="{FCE460F6-7316-4FD0-B28C-2F7A12D250D8}" type="datetimeFigureOut">
              <a:rPr lang="en-GB" smtClean="0"/>
              <a:t>22/07/2021</a:t>
            </a:fld>
            <a:endParaRPr lang="en-GB"/>
          </a:p>
        </p:txBody>
      </p:sp>
      <p:sp>
        <p:nvSpPr>
          <p:cNvPr id="6" name="Footer Placeholder 5">
            <a:extLst>
              <a:ext uri="{FF2B5EF4-FFF2-40B4-BE49-F238E27FC236}">
                <a16:creationId xmlns:a16="http://schemas.microsoft.com/office/drawing/2014/main" id="{F3D90C93-43B2-4FDC-AAAF-9440AC12F2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0B4A6-648D-4453-8B1E-3942D83523F4}"/>
              </a:ext>
            </a:extLst>
          </p:cNvPr>
          <p:cNvSpPr>
            <a:spLocks noGrp="1"/>
          </p:cNvSpPr>
          <p:nvPr>
            <p:ph type="sldNum" sz="quarter" idx="12"/>
          </p:nvPr>
        </p:nvSpPr>
        <p:spPr/>
        <p:txBody>
          <a:bodyPr/>
          <a:lstStyle/>
          <a:p>
            <a:fld id="{B5A7B2DE-35C4-4053-BCC3-848041DE4294}" type="slidenum">
              <a:rPr lang="en-GB" smtClean="0"/>
              <a:t>‹#›</a:t>
            </a:fld>
            <a:endParaRPr lang="en-GB"/>
          </a:p>
        </p:txBody>
      </p:sp>
    </p:spTree>
    <p:extLst>
      <p:ext uri="{BB962C8B-B14F-4D97-AF65-F5344CB8AC3E}">
        <p14:creationId xmlns:p14="http://schemas.microsoft.com/office/powerpoint/2010/main" val="326585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6EC26-382A-4A74-BCA1-6E93039BE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2E7E09-25B9-4084-BD8C-32444BB09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B70C3-D5EA-4A7E-B50F-D166AAA2A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460F6-7316-4FD0-B28C-2F7A12D250D8}" type="datetimeFigureOut">
              <a:rPr lang="en-GB" smtClean="0"/>
              <a:t>22/07/2021</a:t>
            </a:fld>
            <a:endParaRPr lang="en-GB"/>
          </a:p>
        </p:txBody>
      </p:sp>
      <p:sp>
        <p:nvSpPr>
          <p:cNvPr id="5" name="Footer Placeholder 4">
            <a:extLst>
              <a:ext uri="{FF2B5EF4-FFF2-40B4-BE49-F238E27FC236}">
                <a16:creationId xmlns:a16="http://schemas.microsoft.com/office/drawing/2014/main" id="{691C431A-460C-4320-B5C9-CA13B4743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A3A77C-AF01-433F-864E-32DE32A8E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7B2DE-35C4-4053-BCC3-848041DE4294}" type="slidenum">
              <a:rPr lang="en-GB" smtClean="0"/>
              <a:t>‹#›</a:t>
            </a:fld>
            <a:endParaRPr lang="en-GB"/>
          </a:p>
        </p:txBody>
      </p:sp>
    </p:spTree>
    <p:extLst>
      <p:ext uri="{BB962C8B-B14F-4D97-AF65-F5344CB8AC3E}">
        <p14:creationId xmlns:p14="http://schemas.microsoft.com/office/powerpoint/2010/main" val="157692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1.6.</a:t>
            </a:r>
            <a:r>
              <a:rPr lang="en-US" sz="2200" b="1" dirty="0">
                <a:solidFill>
                  <a:srgbClr val="2190FF"/>
                </a:solidFill>
                <a:effectLst/>
              </a:rPr>
              <a:t> </a:t>
            </a:r>
            <a:r>
              <a:rPr lang="en-GB" sz="2200" b="1" dirty="0">
                <a:solidFill>
                  <a:srgbClr val="2190FF"/>
                </a:solidFill>
              </a:rPr>
              <a:t>The concept of Blue Economy</a:t>
            </a:r>
            <a:endParaRPr lang="en-US" sz="2200" b="1" dirty="0">
              <a:solidFill>
                <a:srgbClr val="2190FF"/>
              </a:solidFill>
            </a:endParaRPr>
          </a:p>
        </p:txBody>
      </p:sp>
      <p:sp>
        <p:nvSpPr>
          <p:cNvPr id="8" name="TextBox 7">
            <a:extLst>
              <a:ext uri="{FF2B5EF4-FFF2-40B4-BE49-F238E27FC236}">
                <a16:creationId xmlns:a16="http://schemas.microsoft.com/office/drawing/2014/main" id="{5878ED58-1B4F-4D71-9D26-0F6664BD34CF}"/>
              </a:ext>
            </a:extLst>
          </p:cNvPr>
          <p:cNvSpPr txBox="1"/>
          <p:nvPr/>
        </p:nvSpPr>
        <p:spPr>
          <a:xfrm>
            <a:off x="1767744" y="1228438"/>
            <a:ext cx="8656511" cy="1631216"/>
          </a:xfrm>
          <a:prstGeom prst="rect">
            <a:avLst/>
          </a:prstGeom>
          <a:noFill/>
        </p:spPr>
        <p:txBody>
          <a:bodyPr wrap="square">
            <a:spAutoFit/>
          </a:bodyPr>
          <a:lstStyle/>
          <a:p>
            <a:pPr algn="ctr"/>
            <a:r>
              <a:rPr lang="en-US" sz="2000" b="1" dirty="0"/>
              <a:t>The </a:t>
            </a:r>
            <a:r>
              <a:rPr lang="en-US" sz="2000" b="1" i="1" dirty="0">
                <a:solidFill>
                  <a:srgbClr val="0000FF"/>
                </a:solidFill>
              </a:rPr>
              <a:t>blue economy </a:t>
            </a:r>
            <a:r>
              <a:rPr lang="en-US" sz="2000" b="1" dirty="0"/>
              <a:t>refers to “</a:t>
            </a:r>
            <a:r>
              <a:rPr lang="en-US" sz="2000" b="1" i="1" dirty="0">
                <a:solidFill>
                  <a:srgbClr val="0000FF"/>
                </a:solidFill>
              </a:rPr>
              <a:t>the sustainable use of ocean resources</a:t>
            </a:r>
            <a:r>
              <a:rPr lang="en-US" sz="2000" b="1" dirty="0"/>
              <a:t> to </a:t>
            </a:r>
            <a:r>
              <a:rPr lang="en-US" sz="2000" b="1" i="1" dirty="0">
                <a:solidFill>
                  <a:srgbClr val="0000FF"/>
                </a:solidFill>
              </a:rPr>
              <a:t>promote economic growth, social inclusion, </a:t>
            </a:r>
            <a:r>
              <a:rPr lang="en-US" sz="2000" b="1" dirty="0"/>
              <a:t>and </a:t>
            </a:r>
            <a:r>
              <a:rPr lang="en-US" sz="2000" b="1" i="1" dirty="0">
                <a:solidFill>
                  <a:srgbClr val="0000FF"/>
                </a:solidFill>
              </a:rPr>
              <a:t>the preservation or improvement of livelihoods,</a:t>
            </a:r>
            <a:r>
              <a:rPr lang="en-US" sz="2000" b="1" dirty="0"/>
              <a:t> while at the same time ensuring environmental sustainability of the oceans and coastal areas.” – The World Bank </a:t>
            </a:r>
          </a:p>
          <a:p>
            <a:pPr algn="ctr"/>
            <a:endParaRPr lang="en-US" sz="2000" b="1" dirty="0"/>
          </a:p>
        </p:txBody>
      </p:sp>
      <p:sp>
        <p:nvSpPr>
          <p:cNvPr id="9" name="9 - Στρογγυλεμένο ορθογώνιο">
            <a:extLst>
              <a:ext uri="{FF2B5EF4-FFF2-40B4-BE49-F238E27FC236}">
                <a16:creationId xmlns:a16="http://schemas.microsoft.com/office/drawing/2014/main" id="{C63A795E-6331-41CE-AA9E-71ECD27BAF22}"/>
              </a:ext>
            </a:extLst>
          </p:cNvPr>
          <p:cNvSpPr/>
          <p:nvPr/>
        </p:nvSpPr>
        <p:spPr>
          <a:xfrm>
            <a:off x="1767743" y="1174347"/>
            <a:ext cx="8555833" cy="1408306"/>
          </a:xfrm>
          <a:prstGeom prst="roundRect">
            <a:avLst/>
          </a:prstGeom>
          <a:noFill/>
          <a:ln w="50800">
            <a:solidFill>
              <a:srgbClr val="0066FF"/>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1" name="Picture 10">
            <a:extLst>
              <a:ext uri="{FF2B5EF4-FFF2-40B4-BE49-F238E27FC236}">
                <a16:creationId xmlns:a16="http://schemas.microsoft.com/office/drawing/2014/main" id="{6652474E-C330-45FA-8F69-A0029FCE0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7" y="2927337"/>
            <a:ext cx="8638318" cy="3316227"/>
          </a:xfrm>
          <a:prstGeom prst="rect">
            <a:avLst/>
          </a:prstGeom>
        </p:spPr>
      </p:pic>
      <p:sp>
        <p:nvSpPr>
          <p:cNvPr id="12" name="Rectangle: Rounded Corners 11">
            <a:extLst>
              <a:ext uri="{FF2B5EF4-FFF2-40B4-BE49-F238E27FC236}">
                <a16:creationId xmlns:a16="http://schemas.microsoft.com/office/drawing/2014/main" id="{1A7E3EFA-8011-4EC7-B23D-7F1FA057A010}"/>
              </a:ext>
            </a:extLst>
          </p:cNvPr>
          <p:cNvSpPr/>
          <p:nvPr/>
        </p:nvSpPr>
        <p:spPr>
          <a:xfrm>
            <a:off x="3093155" y="6311247"/>
            <a:ext cx="6321778" cy="338667"/>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Aft>
                <a:spcPts val="800"/>
              </a:spcAft>
            </a:pPr>
            <a:r>
              <a:rPr lang="en-GB" sz="1000" dirty="0">
                <a:solidFill>
                  <a:srgbClr val="201F1E"/>
                </a:solidFill>
                <a:effectLst/>
                <a:latin typeface="Helvetica" panose="020B0604020202020204" pitchFamily="34" charset="0"/>
                <a:ea typeface="Calibri" panose="020F0502020204030204" pitchFamily="34" charset="0"/>
                <a:cs typeface="Times New Roman" panose="02020603050405020304" pitchFamily="18" charset="0"/>
              </a:rPr>
              <a:t>‘Shades of Blue: what do competing interpretations of the Blue Economy mean for oceans governance?’ (2018) Australian National Centre for Ocean Resources and Security.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045707"/>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1.6.</a:t>
            </a:r>
            <a:r>
              <a:rPr lang="en-US" sz="2200" b="1" dirty="0">
                <a:solidFill>
                  <a:srgbClr val="2190FF"/>
                </a:solidFill>
                <a:effectLst/>
              </a:rPr>
              <a:t> </a:t>
            </a:r>
            <a:r>
              <a:rPr lang="en-GB" sz="2200" b="1" dirty="0">
                <a:solidFill>
                  <a:srgbClr val="2190FF"/>
                </a:solidFill>
              </a:rPr>
              <a:t>The concept of Blue Economy</a:t>
            </a:r>
            <a:endParaRPr lang="en-US" sz="2200" b="1" dirty="0">
              <a:solidFill>
                <a:srgbClr val="2190FF"/>
              </a:solidFill>
            </a:endParaRPr>
          </a:p>
        </p:txBody>
      </p:sp>
      <p:sp>
        <p:nvSpPr>
          <p:cNvPr id="7" name="TextBox 6">
            <a:extLst>
              <a:ext uri="{FF2B5EF4-FFF2-40B4-BE49-F238E27FC236}">
                <a16:creationId xmlns:a16="http://schemas.microsoft.com/office/drawing/2014/main" id="{6BAD4B87-9912-47B8-89E4-25C79366150D}"/>
              </a:ext>
            </a:extLst>
          </p:cNvPr>
          <p:cNvSpPr txBox="1"/>
          <p:nvPr/>
        </p:nvSpPr>
        <p:spPr>
          <a:xfrm>
            <a:off x="0" y="936050"/>
            <a:ext cx="12192000" cy="584775"/>
          </a:xfrm>
          <a:prstGeom prst="rect">
            <a:avLst/>
          </a:prstGeom>
          <a:noFill/>
        </p:spPr>
        <p:txBody>
          <a:bodyPr wrap="square">
            <a:spAutoFit/>
          </a:bodyPr>
          <a:lstStyle/>
          <a:p>
            <a:pPr algn="ctr"/>
            <a:r>
              <a:rPr lang="el-GR" b="1" i="1" dirty="0">
                <a:solidFill>
                  <a:srgbClr val="000099"/>
                </a:solidFill>
              </a:rPr>
              <a:t>«</a:t>
            </a:r>
            <a:r>
              <a:rPr lang="en-GB" b="1" i="1" dirty="0">
                <a:solidFill>
                  <a:srgbClr val="000099"/>
                </a:solidFill>
              </a:rPr>
              <a:t>How inappropriate to call this planet Earth when clearly it is Ocean</a:t>
            </a:r>
            <a:r>
              <a:rPr lang="el-GR" b="1" i="1" dirty="0">
                <a:solidFill>
                  <a:srgbClr val="000099"/>
                </a:solidFill>
              </a:rPr>
              <a:t>»</a:t>
            </a:r>
          </a:p>
          <a:p>
            <a:pPr algn="ctr"/>
            <a:r>
              <a:rPr lang="el-GR" sz="1400" b="1" i="1" dirty="0"/>
              <a:t>                                                                                                                                                                                                                               </a:t>
            </a:r>
            <a:r>
              <a:rPr lang="el-GR" sz="1400" b="1" i="1" dirty="0" err="1">
                <a:solidFill>
                  <a:srgbClr val="3399FF"/>
                </a:solidFill>
              </a:rPr>
              <a:t>Arthur</a:t>
            </a:r>
            <a:r>
              <a:rPr lang="el-GR" sz="1400" b="1" i="1" dirty="0">
                <a:solidFill>
                  <a:srgbClr val="3399FF"/>
                </a:solidFill>
              </a:rPr>
              <a:t> C. </a:t>
            </a:r>
            <a:r>
              <a:rPr lang="el-GR" sz="1400" b="1" i="1" dirty="0" err="1">
                <a:solidFill>
                  <a:srgbClr val="3399FF"/>
                </a:solidFill>
              </a:rPr>
              <a:t>Clarke</a:t>
            </a:r>
            <a:r>
              <a:rPr lang="el-GR" sz="1400" b="1" i="1" dirty="0">
                <a:solidFill>
                  <a:srgbClr val="3399FF"/>
                </a:solidFill>
              </a:rPr>
              <a:t>.</a:t>
            </a:r>
            <a:endParaRPr lang="en-US" sz="1400" b="1" i="1" dirty="0">
              <a:solidFill>
                <a:srgbClr val="3399FF"/>
              </a:solidFill>
            </a:endParaRPr>
          </a:p>
        </p:txBody>
      </p:sp>
      <p:graphicFrame>
        <p:nvGraphicFramePr>
          <p:cNvPr id="3" name="Diagram 2">
            <a:extLst>
              <a:ext uri="{FF2B5EF4-FFF2-40B4-BE49-F238E27FC236}">
                <a16:creationId xmlns:a16="http://schemas.microsoft.com/office/drawing/2014/main" id="{48A0D9DD-B6BF-4773-A123-0D6D706D9AB6}"/>
              </a:ext>
            </a:extLst>
          </p:cNvPr>
          <p:cNvGraphicFramePr/>
          <p:nvPr/>
        </p:nvGraphicFramePr>
        <p:xfrm>
          <a:off x="640080" y="1520825"/>
          <a:ext cx="10936224" cy="5026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72063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D8E5E9-1FF7-4DA7-832D-8DA7BE55C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051" y="1003660"/>
            <a:ext cx="8457898" cy="5722846"/>
          </a:xfrm>
          <a:prstGeom prst="rect">
            <a:avLst/>
          </a:prstGeom>
        </p:spPr>
      </p:pic>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1.6.</a:t>
            </a:r>
            <a:r>
              <a:rPr lang="en-US" sz="2200" b="1" dirty="0">
                <a:solidFill>
                  <a:srgbClr val="2190FF"/>
                </a:solidFill>
                <a:effectLst/>
              </a:rPr>
              <a:t> </a:t>
            </a:r>
            <a:r>
              <a:rPr lang="en-GB" sz="2200" b="1" dirty="0">
                <a:solidFill>
                  <a:srgbClr val="2190FF"/>
                </a:solidFill>
              </a:rPr>
              <a:t>The concept of Blue Economy</a:t>
            </a:r>
            <a:endParaRPr lang="en-US" sz="2200" b="1" dirty="0">
              <a:solidFill>
                <a:srgbClr val="2190FF"/>
              </a:solidFill>
            </a:endParaRPr>
          </a:p>
        </p:txBody>
      </p:sp>
    </p:spTree>
    <p:extLst>
      <p:ext uri="{BB962C8B-B14F-4D97-AF65-F5344CB8AC3E}">
        <p14:creationId xmlns:p14="http://schemas.microsoft.com/office/powerpoint/2010/main" val="1806913127"/>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1.7. </a:t>
            </a:r>
            <a:r>
              <a:rPr lang="en-GB" sz="2200" b="1" dirty="0">
                <a:solidFill>
                  <a:srgbClr val="2190FF"/>
                </a:solidFill>
                <a:effectLst/>
              </a:rPr>
              <a:t>Character</a:t>
            </a:r>
            <a:r>
              <a:rPr lang="en-GB" sz="2200" b="1" dirty="0">
                <a:solidFill>
                  <a:srgbClr val="2190FF"/>
                </a:solidFill>
              </a:rPr>
              <a:t>istics of the Blue Economy</a:t>
            </a:r>
            <a:endParaRPr lang="en-US" sz="2200" b="1" dirty="0">
              <a:solidFill>
                <a:srgbClr val="2190FF"/>
              </a:solidFill>
            </a:endParaRPr>
          </a:p>
        </p:txBody>
      </p:sp>
      <p:graphicFrame>
        <p:nvGraphicFramePr>
          <p:cNvPr id="8" name="4 - Διάγραμμα">
            <a:extLst>
              <a:ext uri="{FF2B5EF4-FFF2-40B4-BE49-F238E27FC236}">
                <a16:creationId xmlns:a16="http://schemas.microsoft.com/office/drawing/2014/main" id="{F31ACFDF-8D93-49D2-AF39-8C44E1269FCF}"/>
              </a:ext>
            </a:extLst>
          </p:cNvPr>
          <p:cNvGraphicFramePr/>
          <p:nvPr/>
        </p:nvGraphicFramePr>
        <p:xfrm>
          <a:off x="374574" y="1228438"/>
          <a:ext cx="11479576" cy="5348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078924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1.7. </a:t>
            </a:r>
            <a:r>
              <a:rPr lang="en-GB" sz="2200" b="1" dirty="0">
                <a:solidFill>
                  <a:srgbClr val="2190FF"/>
                </a:solidFill>
                <a:effectLst/>
              </a:rPr>
              <a:t>Characteristics of the Blue Economy</a:t>
            </a:r>
            <a:endParaRPr lang="en-US" sz="2200" b="1" dirty="0">
              <a:solidFill>
                <a:srgbClr val="2190FF"/>
              </a:solidFill>
            </a:endParaRPr>
          </a:p>
        </p:txBody>
      </p:sp>
      <p:pic>
        <p:nvPicPr>
          <p:cNvPr id="3" name="Picture 2">
            <a:extLst>
              <a:ext uri="{FF2B5EF4-FFF2-40B4-BE49-F238E27FC236}">
                <a16:creationId xmlns:a16="http://schemas.microsoft.com/office/drawing/2014/main" id="{3F4C352F-030F-4779-9885-1E70CB60A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20" y="920951"/>
            <a:ext cx="7315359" cy="5645019"/>
          </a:xfrm>
          <a:prstGeom prst="rect">
            <a:avLst/>
          </a:prstGeom>
        </p:spPr>
      </p:pic>
    </p:spTree>
    <p:extLst>
      <p:ext uri="{BB962C8B-B14F-4D97-AF65-F5344CB8AC3E}">
        <p14:creationId xmlns:p14="http://schemas.microsoft.com/office/powerpoint/2010/main" val="164148071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1.7. </a:t>
            </a:r>
            <a:r>
              <a:rPr lang="en-GB" sz="2200" b="1" dirty="0">
                <a:solidFill>
                  <a:srgbClr val="2190FF"/>
                </a:solidFill>
                <a:effectLst/>
              </a:rPr>
              <a:t>Characteristics of the Blue Economy</a:t>
            </a:r>
            <a:endParaRPr lang="en-US" sz="2200" b="1" dirty="0">
              <a:solidFill>
                <a:srgbClr val="2190FF"/>
              </a:solidFill>
            </a:endParaRPr>
          </a:p>
        </p:txBody>
      </p:sp>
      <p:pic>
        <p:nvPicPr>
          <p:cNvPr id="3" name="Picture 2">
            <a:extLst>
              <a:ext uri="{FF2B5EF4-FFF2-40B4-BE49-F238E27FC236}">
                <a16:creationId xmlns:a16="http://schemas.microsoft.com/office/drawing/2014/main" id="{9EFA8886-2D9A-476C-918A-AA61F3A6D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167" y="1228438"/>
            <a:ext cx="7441665" cy="4961110"/>
          </a:xfrm>
          <a:prstGeom prst="rect">
            <a:avLst/>
          </a:prstGeom>
        </p:spPr>
      </p:pic>
    </p:spTree>
    <p:extLst>
      <p:ext uri="{BB962C8B-B14F-4D97-AF65-F5344CB8AC3E}">
        <p14:creationId xmlns:p14="http://schemas.microsoft.com/office/powerpoint/2010/main" val="117465724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457325" cy="1160835"/>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1.8. </a:t>
            </a:r>
            <a:r>
              <a:rPr lang="en-GB" sz="2200" b="1" dirty="0">
                <a:solidFill>
                  <a:srgbClr val="2190FF"/>
                </a:solidFill>
              </a:rPr>
              <a:t>Blue Economy activities</a:t>
            </a:r>
            <a:endParaRPr lang="en-US" sz="2200" b="1" dirty="0">
              <a:solidFill>
                <a:srgbClr val="2190FF"/>
              </a:solidFill>
            </a:endParaRPr>
          </a:p>
        </p:txBody>
      </p:sp>
      <p:pic>
        <p:nvPicPr>
          <p:cNvPr id="3" name="Picture 2">
            <a:extLst>
              <a:ext uri="{FF2B5EF4-FFF2-40B4-BE49-F238E27FC236}">
                <a16:creationId xmlns:a16="http://schemas.microsoft.com/office/drawing/2014/main" id="{1364750E-988A-4792-A065-C888956BA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271" y="1029415"/>
            <a:ext cx="7727457" cy="5828585"/>
          </a:xfrm>
          <a:prstGeom prst="rect">
            <a:avLst/>
          </a:prstGeom>
        </p:spPr>
      </p:pic>
    </p:spTree>
    <p:extLst>
      <p:ext uri="{BB962C8B-B14F-4D97-AF65-F5344CB8AC3E}">
        <p14:creationId xmlns:p14="http://schemas.microsoft.com/office/powerpoint/2010/main" val="140989643"/>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9E96E-929D-47DB-B6F3-5F8819C39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228437"/>
            <a:ext cx="9525000" cy="5362575"/>
          </a:xfrm>
          <a:prstGeom prst="rect">
            <a:avLst/>
          </a:prstGeom>
        </p:spPr>
      </p:pic>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1233888" cy="982856"/>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2190FF"/>
                </a:solidFill>
                <a:effectLst/>
              </a:rPr>
              <a:t>1.8. </a:t>
            </a:r>
            <a:r>
              <a:rPr lang="en-GB" sz="2200" b="1" dirty="0">
                <a:solidFill>
                  <a:srgbClr val="2190FF"/>
                </a:solidFill>
              </a:rPr>
              <a:t>Blue Economy activities</a:t>
            </a:r>
            <a:endParaRPr lang="en-US" sz="2200" b="1" dirty="0">
              <a:solidFill>
                <a:srgbClr val="2190FF"/>
              </a:solidFill>
            </a:endParaRPr>
          </a:p>
        </p:txBody>
      </p:sp>
    </p:spTree>
    <p:extLst>
      <p:ext uri="{BB962C8B-B14F-4D97-AF65-F5344CB8AC3E}">
        <p14:creationId xmlns:p14="http://schemas.microsoft.com/office/powerpoint/2010/main" val="227774060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B5A37-E9EE-42E5-8EEE-2C9233CADF78}"/>
              </a:ext>
            </a:extLst>
          </p:cNvPr>
          <p:cNvSpPr txBox="1"/>
          <p:nvPr/>
        </p:nvSpPr>
        <p:spPr>
          <a:xfrm>
            <a:off x="0" y="0"/>
            <a:ext cx="12192000" cy="461665"/>
          </a:xfrm>
          <a:prstGeom prst="rect">
            <a:avLst/>
          </a:prstGeom>
          <a:noFill/>
        </p:spPr>
        <p:txBody>
          <a:bodyPr wrap="square">
            <a:spAutoFit/>
          </a:bodyPr>
          <a:lstStyle/>
          <a:p>
            <a:pPr algn="ctr"/>
            <a:r>
              <a:rPr lang="en-US" sz="2400" b="1" dirty="0">
                <a:solidFill>
                  <a:srgbClr val="0000FF"/>
                </a:solidFill>
              </a:rPr>
              <a:t>Planet Ocean: Why is the Blue Economy so Important?</a:t>
            </a:r>
          </a:p>
        </p:txBody>
      </p:sp>
      <p:pic>
        <p:nvPicPr>
          <p:cNvPr id="10" name="Picture 9">
            <a:extLst>
              <a:ext uri="{FF2B5EF4-FFF2-40B4-BE49-F238E27FC236}">
                <a16:creationId xmlns:a16="http://schemas.microsoft.com/office/drawing/2014/main" id="{E76567DB-FE59-4409-BD0D-BF484165E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1136466" cy="905254"/>
          </a:xfrm>
          <a:prstGeom prst="rect">
            <a:avLst/>
          </a:prstGeom>
        </p:spPr>
      </p:pic>
      <p:sp>
        <p:nvSpPr>
          <p:cNvPr id="6" name="TextBox 5">
            <a:extLst>
              <a:ext uri="{FF2B5EF4-FFF2-40B4-BE49-F238E27FC236}">
                <a16:creationId xmlns:a16="http://schemas.microsoft.com/office/drawing/2014/main" id="{1DE7B400-F325-4E8E-B5D7-80DD06C41D6F}"/>
              </a:ext>
            </a:extLst>
          </p:cNvPr>
          <p:cNvSpPr txBox="1"/>
          <p:nvPr/>
        </p:nvSpPr>
        <p:spPr>
          <a:xfrm>
            <a:off x="0" y="398776"/>
            <a:ext cx="12192000" cy="430887"/>
          </a:xfrm>
          <a:prstGeom prst="rect">
            <a:avLst/>
          </a:prstGeom>
          <a:noFill/>
        </p:spPr>
        <p:txBody>
          <a:bodyPr wrap="square">
            <a:spAutoFit/>
          </a:bodyPr>
          <a:lstStyle/>
          <a:p>
            <a:pPr algn="ctr"/>
            <a:r>
              <a:rPr lang="el-GR" sz="2200" b="1" dirty="0">
                <a:solidFill>
                  <a:srgbClr val="3399FF"/>
                </a:solidFill>
                <a:effectLst/>
              </a:rPr>
              <a:t>1.</a:t>
            </a:r>
            <a:r>
              <a:rPr lang="en-US" sz="2200" b="1" dirty="0">
                <a:solidFill>
                  <a:srgbClr val="3399FF"/>
                </a:solidFill>
                <a:effectLst/>
              </a:rPr>
              <a:t>9</a:t>
            </a:r>
            <a:r>
              <a:rPr lang="el-GR" sz="2200" b="1" dirty="0">
                <a:solidFill>
                  <a:srgbClr val="3399FF"/>
                </a:solidFill>
                <a:effectLst/>
              </a:rPr>
              <a:t>. </a:t>
            </a:r>
            <a:r>
              <a:rPr lang="en-US" sz="2200" b="1" dirty="0">
                <a:solidFill>
                  <a:srgbClr val="3399FF"/>
                </a:solidFill>
              </a:rPr>
              <a:t>No blue without green - nor green without blue </a:t>
            </a:r>
          </a:p>
        </p:txBody>
      </p:sp>
      <p:graphicFrame>
        <p:nvGraphicFramePr>
          <p:cNvPr id="5" name="4 - Διάγραμμα">
            <a:extLst>
              <a:ext uri="{FF2B5EF4-FFF2-40B4-BE49-F238E27FC236}">
                <a16:creationId xmlns:a16="http://schemas.microsoft.com/office/drawing/2014/main" id="{8290A56F-19D9-4EA5-A968-F52B463D98F5}"/>
              </a:ext>
            </a:extLst>
          </p:cNvPr>
          <p:cNvGraphicFramePr/>
          <p:nvPr/>
        </p:nvGraphicFramePr>
        <p:xfrm>
          <a:off x="289560" y="1491360"/>
          <a:ext cx="11612880" cy="2769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FB4F108-731B-4FE5-84EB-FA6EBF29E1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168" y="4526280"/>
            <a:ext cx="11908536" cy="2039112"/>
          </a:xfrm>
          <a:prstGeom prst="rect">
            <a:avLst/>
          </a:prstGeom>
        </p:spPr>
      </p:pic>
    </p:spTree>
    <p:extLst>
      <p:ext uri="{BB962C8B-B14F-4D97-AF65-F5344CB8AC3E}">
        <p14:creationId xmlns:p14="http://schemas.microsoft.com/office/powerpoint/2010/main" val="83724349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5573</dc:creator>
  <cp:lastModifiedBy>5573</cp:lastModifiedBy>
  <cp:revision>1</cp:revision>
  <dcterms:created xsi:type="dcterms:W3CDTF">2021-07-20T21:03:38Z</dcterms:created>
  <dcterms:modified xsi:type="dcterms:W3CDTF">2021-07-22T10:55:05Z</dcterms:modified>
</cp:coreProperties>
</file>