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25/02/2022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The </a:t>
            </a:r>
            <a:r>
              <a:rPr lang="it-IT" b="1" dirty="0" err="1"/>
              <a:t>Second</a:t>
            </a:r>
            <a:r>
              <a:rPr lang="it-IT" b="1" dirty="0"/>
              <a:t> World War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/>
              <a:t>Project </a:t>
            </a:r>
            <a:r>
              <a:rPr lang="it-IT" b="1" dirty="0" err="1"/>
              <a:t>Clil</a:t>
            </a:r>
            <a:r>
              <a:rPr lang="it-IT" b="1" dirty="0"/>
              <a:t> “Include”</a:t>
            </a:r>
          </a:p>
          <a:p>
            <a:r>
              <a:rPr lang="it-IT" b="1" dirty="0"/>
              <a:t>TEACHER</a:t>
            </a:r>
            <a:r>
              <a:rPr lang="it-IT" b="1"/>
              <a:t>: Pasqualina Romano</a:t>
            </a:r>
            <a:endParaRPr lang="it-IT" b="1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it-IT" sz="2200" b="1" dirty="0" err="1">
                <a:latin typeface="Times New Roman" pitchFamily="18" charset="0"/>
                <a:cs typeface="Times New Roman" pitchFamily="18" charset="0"/>
              </a:rPr>
              <a:t>Counting</a:t>
            </a:r>
            <a:r>
              <a:rPr lang="it-IT" sz="2200" b="1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200" b="1" dirty="0" err="1">
                <a:latin typeface="Times New Roman" pitchFamily="18" charset="0"/>
                <a:cs typeface="Times New Roman" pitchFamily="18" charset="0"/>
              </a:rPr>
              <a:t>victims</a:t>
            </a:r>
            <a:endParaRPr lang="it-IT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world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caused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immense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carnage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victims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calculated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defect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approximately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50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Soviets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lost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least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men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and women,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civilians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military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;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3,500,000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soldiers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civilians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;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1,300,000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soldiers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, plus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several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hundred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thousand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civilians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victims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nuclear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attacks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Frightening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figures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together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fear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destructive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potential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guaranteed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nuclear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weapons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kept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Planet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away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repetition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such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2200" dirty="0" err="1">
                <a:latin typeface="Times New Roman" pitchFamily="18" charset="0"/>
                <a:cs typeface="Times New Roman" pitchFamily="18" charset="0"/>
              </a:rPr>
              <a:t>tragedy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causes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World War</a:t>
            </a:r>
          </a:p>
          <a:p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World War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September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1, 1939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invasion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Poland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Hitler's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ended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May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September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1945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complete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occupation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Anglo-American and Soviet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troops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atomic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bombing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cities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Hiroshima and Nagasaki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United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premises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caused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50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deaths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immense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destruction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- are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attributable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ways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hard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balance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victorious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imposed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defeated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and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particular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in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aftermath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First World War (1914-18).</a:t>
            </a:r>
          </a:p>
          <a:p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real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causes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war,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are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found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in the aggressive,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expansionist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militaristic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policy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Nazi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Fascist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Italy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Imperial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Japan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put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thirties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Asia.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policy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matured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Great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Britain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France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being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build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effective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strategy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containment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Hitler's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Rome-Berlin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Axis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October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1936),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Anti-Comintern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Pact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November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1936)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Pact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Steel (May 1939)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definitively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reinforce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alliance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Italy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Japan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essential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characters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conflict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World War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 total war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war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1914-18.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fought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continents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- on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land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at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sea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in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skies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spectacular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mobilization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men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conditioned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ultimately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decided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industrial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economic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belligerent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 An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essential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role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played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mobilization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public opinion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forms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propaganda,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press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radio.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facts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marked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 qualitative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leap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First World War. The first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involvement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civilian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aerial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bombardment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cities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rapid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movement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fronts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military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occupation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partisan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warfare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clear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ideological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character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war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came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assume.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fact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soon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became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fight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death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radically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opposed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worlds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Nazi-Fascist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Japan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determined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establish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world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based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principles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force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hierarchy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race,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allied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Great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Britain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United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the Soviet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46640"/>
          </a:xfr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>
            <a:normAutofit fontScale="92500" lnSpcReduction="10000"/>
          </a:bodyPr>
          <a:lstStyle/>
          <a:p>
            <a:r>
              <a:rPr lang="it-IT" sz="26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sz="2600" b="1" dirty="0" err="1">
                <a:latin typeface="Times New Roman" pitchFamily="18" charset="0"/>
                <a:cs typeface="Times New Roman" pitchFamily="18" charset="0"/>
              </a:rPr>
              <a:t>evolution</a:t>
            </a:r>
            <a:r>
              <a:rPr lang="it-IT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b="1" dirty="0" err="1">
                <a:latin typeface="Times New Roman" pitchFamily="18" charset="0"/>
                <a:cs typeface="Times New Roman" pitchFamily="18" charset="0"/>
              </a:rPr>
              <a:t>armaments</a:t>
            </a:r>
            <a:r>
              <a:rPr lang="it-IT" sz="2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it-IT" sz="2600" b="1" dirty="0" err="1">
                <a:latin typeface="Times New Roman" pitchFamily="18" charset="0"/>
                <a:cs typeface="Times New Roman" pitchFamily="18" charset="0"/>
              </a:rPr>
              <a:t>aviation</a:t>
            </a:r>
            <a:endParaRPr lang="it-IT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The First World War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seen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increasing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mechanized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aviation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military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operations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In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period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wars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path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followed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First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the tank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perfected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major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visions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French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the tank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infantry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become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instrument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attack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Armored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divisions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organized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formed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vehicles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tonnage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armament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in a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coordinated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manner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break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enemy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reinforce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effectiveness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divisions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equipped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themselves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efficient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ground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attack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and fighter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aviation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end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built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Stukas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effective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dive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planes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capable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dropping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500 kg or 1 ton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bombs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at a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short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distance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target.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Japan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intended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create a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vast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Asian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empire,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developed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air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force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In Great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Britain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in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thirties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aircraft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prepared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strategic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bombing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four-engine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bombers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act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en masse,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destroy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enemy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's war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potential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ground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carrying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load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2 or 3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tons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600" dirty="0" err="1">
                <a:latin typeface="Times New Roman" pitchFamily="18" charset="0"/>
                <a:cs typeface="Times New Roman" pitchFamily="18" charset="0"/>
              </a:rPr>
              <a:t>ordnance</a:t>
            </a:r>
            <a:r>
              <a:rPr lang="it-IT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377280"/>
            <a:ext cx="8229600" cy="6480720"/>
          </a:xfrm>
        </p:spPr>
        <p:txBody>
          <a:bodyPr>
            <a:normAutofit/>
          </a:bodyPr>
          <a:lstStyle/>
          <a:p>
            <a:r>
              <a:rPr lang="it-IT" sz="2400" b="1" dirty="0" err="1">
                <a:latin typeface="Times New Roman" pitchFamily="18" charset="0"/>
                <a:cs typeface="Times New Roman" pitchFamily="18" charset="0"/>
              </a:rPr>
              <a:t>Military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b="1" dirty="0" err="1">
                <a:latin typeface="Times New Roman" pitchFamily="18" charset="0"/>
                <a:cs typeface="Times New Roman" pitchFamily="18" charset="0"/>
              </a:rPr>
              <a:t>innovations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sz="2400" b="1" dirty="0" err="1">
                <a:latin typeface="Times New Roman" pitchFamily="18" charset="0"/>
                <a:cs typeface="Times New Roman" pitchFamily="18" charset="0"/>
              </a:rPr>
              <a:t>maritime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b="1" dirty="0" err="1">
                <a:latin typeface="Times New Roman" pitchFamily="18" charset="0"/>
                <a:cs typeface="Times New Roman" pitchFamily="18" charset="0"/>
              </a:rPr>
              <a:t>field</a:t>
            </a:r>
            <a:endParaRPr lang="it-IT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maritime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aircraft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carriers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mainly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developed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six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carriers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carrying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almost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400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aircraft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attacked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US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fleet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December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1941.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on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hand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conceived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aircraft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carrier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instrument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attack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battleships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protection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fleet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 At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forefront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submarine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warfare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strategies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developed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"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wolf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pack"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tactic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Submarines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trained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infiltrate in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submerged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navigation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under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enemy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convoys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suddenly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re-emerge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and hit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cannons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torpedoes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against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best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equipped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warships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tankers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development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acoustic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detection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submarines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led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finally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prevail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in May 1943)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kind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dirty="0" err="1">
                <a:latin typeface="Times New Roman" pitchFamily="18" charset="0"/>
                <a:cs typeface="Times New Roman" pitchFamily="18" charset="0"/>
              </a:rPr>
              <a:t>threat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25000" lnSpcReduction="20000"/>
          </a:bodyPr>
          <a:lstStyle/>
          <a:p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1939-40: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invasion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Poland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failure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Sea</a:t>
            </a:r>
            <a:r>
              <a:rPr lang="it-IT" sz="6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b="1" dirty="0" err="1">
                <a:latin typeface="Times New Roman" pitchFamily="18" charset="0"/>
                <a:cs typeface="Times New Roman" pitchFamily="18" charset="0"/>
              </a:rPr>
              <a:t>Lion</a:t>
            </a:r>
            <a:endParaRPr lang="it-IT" sz="6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already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mentioned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the war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September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1, 1939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invasion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Poland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A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earlier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on August 23, Hitler's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and Stalin's Soviet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despite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radical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hostility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opposed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regimes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signed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non-aggression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pact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responded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avoid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fronts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Soviets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avoid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possible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immediate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confrontation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The Nazi-Soviet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pact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inspired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 crude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realism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contained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 secret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protocol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agreed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on common war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objectives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detriment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especially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Poland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framework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agreement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hostilities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lasted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eight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significant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intervention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Great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Britain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and France (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immediately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declared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war on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advance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and the Soviet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eastern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front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and in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northern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On May 10, 1940 Hitler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turned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against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France,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completely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defeated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largely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occupied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In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regions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occupied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collaborationist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government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Marshal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P.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Pétain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established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Hitler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attempted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Sea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Lion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invade Great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Britain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forced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renounce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attempt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September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1940 in the face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insuperable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resistance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energetic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architect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in Prime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Minister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Winston Churchill.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Meanwhile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on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10, 1940,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France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collapse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Mussolini's Italy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entered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war. In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following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Italy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waged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parallel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war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against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in Africa and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Greece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cases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doomed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failure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until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intervened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directly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Mussolini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ended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up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being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200" dirty="0" err="1">
                <a:latin typeface="Times New Roman" pitchFamily="18" charset="0"/>
                <a:cs typeface="Times New Roman" pitchFamily="18" charset="0"/>
              </a:rPr>
              <a:t>completely</a:t>
            </a:r>
            <a:r>
              <a:rPr lang="it-IT" sz="6200" dirty="0">
                <a:latin typeface="Times New Roman" pitchFamily="18" charset="0"/>
                <a:cs typeface="Times New Roman" pitchFamily="18" charset="0"/>
              </a:rPr>
              <a:t> subordinate</a:t>
            </a:r>
            <a:r>
              <a:rPr lang="it-IT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it-IT" sz="2900" b="1" dirty="0" err="1">
                <a:latin typeface="Times New Roman" pitchFamily="18" charset="0"/>
                <a:cs typeface="Times New Roman" pitchFamily="18" charset="0"/>
              </a:rPr>
              <a:t>German</a:t>
            </a:r>
            <a:r>
              <a:rPr lang="it-IT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b="1" dirty="0" err="1">
                <a:latin typeface="Times New Roman" pitchFamily="18" charset="0"/>
                <a:cs typeface="Times New Roman" pitchFamily="18" charset="0"/>
              </a:rPr>
              <a:t>military</a:t>
            </a:r>
            <a:r>
              <a:rPr lang="it-IT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b="1" dirty="0" err="1">
                <a:latin typeface="Times New Roman" pitchFamily="18" charset="0"/>
                <a:cs typeface="Times New Roman" pitchFamily="18" charset="0"/>
              </a:rPr>
              <a:t>strategy</a:t>
            </a:r>
            <a:endParaRPr lang="it-IT" sz="2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attacked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enemy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force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mechanized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divisions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supported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aviation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and in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particular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aircraft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designed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ground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attack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help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divisions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paratroopers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airborne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infantry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defeated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Holland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days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Belgium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eighteen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, France in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forty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though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troops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numerically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inferior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opponents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"blitzkrieg".</a:t>
            </a:r>
          </a:p>
          <a:p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strategy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applied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Balkans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similar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success,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work in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attack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against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Soviet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given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vastness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theater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operations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, the blitzkrieg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strategy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failed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. The 600,000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trucks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ensured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supplies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the 3,200,000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soldiers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employed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invasion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enough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troops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arrived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exhausted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at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gates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Moscow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German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expansion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came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a definitive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halt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myth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German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invincibility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900" dirty="0" err="1">
                <a:latin typeface="Times New Roman" pitchFamily="18" charset="0"/>
                <a:cs typeface="Times New Roman" pitchFamily="18" charset="0"/>
              </a:rPr>
              <a:t>shattered</a:t>
            </a:r>
            <a:r>
              <a:rPr lang="it-IT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1941-43: </a:t>
            </a:r>
            <a:r>
              <a:rPr lang="it-IT" sz="1600" b="1" dirty="0" err="1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 Barbarossa, US </a:t>
            </a:r>
            <a:r>
              <a:rPr lang="it-IT" sz="1600" b="1" dirty="0" err="1">
                <a:latin typeface="Times New Roman" pitchFamily="18" charset="0"/>
                <a:cs typeface="Times New Roman" pitchFamily="18" charset="0"/>
              </a:rPr>
              <a:t>intervention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1600" b="1" dirty="0" err="1">
                <a:latin typeface="Times New Roman" pitchFamily="18" charset="0"/>
                <a:cs typeface="Times New Roman" pitchFamily="18" charset="0"/>
              </a:rPr>
              <a:t>Axis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b="1" dirty="0" err="1">
                <a:latin typeface="Times New Roman" pitchFamily="18" charset="0"/>
                <a:cs typeface="Times New Roman" pitchFamily="18" charset="0"/>
              </a:rPr>
              <a:t>crisis</a:t>
            </a:r>
            <a:endParaRPr lang="it-IT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1941 and 1942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decisive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developments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1941 Hitler put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end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alliance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and the Soviet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and,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mentioned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above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attacked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latter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hope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liquidating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opponent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 blitzkrieg.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Barbarossa,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failed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: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fact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managed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penetrate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deep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Russian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territory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Soviets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started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 long war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attrition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favored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onset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winter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Meanwhile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December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1941,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attack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on Pearl Harbor, Roosevelt's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United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- at first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neutral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entered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war.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Thus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Pacific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War,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initially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achieved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important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successes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In 1942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Axis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countries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at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height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controlled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immense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territories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give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substance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theorized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(in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drama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extermination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Jews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Shoah).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1942 and 1943,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the fate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war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change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turning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battle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Stalingrad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July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1942 and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1943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played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 decisive and at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highly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symbolic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role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fact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the Soviet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counter-offensive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In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Italy and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suffered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heavy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defeats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in Africa,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contained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United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Pacific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fall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fascism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in Italy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July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1943 and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armistice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proclaimed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General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Badoglio in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September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created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situation in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country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: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army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disintegrated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government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moved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South,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Germans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occupied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northern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regions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Italian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Social Republic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born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Resistance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already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become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phenomenon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in Italy.</a:t>
            </a:r>
          </a:p>
          <a:p>
            <a:endParaRPr lang="it-IT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40000" lnSpcReduction="20000"/>
          </a:bodyPr>
          <a:lstStyle/>
          <a:p>
            <a:r>
              <a:rPr lang="it-IT" sz="4200" b="1" dirty="0">
                <a:latin typeface="Times New Roman" pitchFamily="18" charset="0"/>
                <a:cs typeface="Times New Roman" pitchFamily="18" charset="0"/>
              </a:rPr>
              <a:t>1944-45: the </a:t>
            </a:r>
            <a:r>
              <a:rPr lang="it-IT" sz="4200" b="1" dirty="0" err="1">
                <a:latin typeface="Times New Roman" pitchFamily="18" charset="0"/>
                <a:cs typeface="Times New Roman" pitchFamily="18" charset="0"/>
              </a:rPr>
              <a:t>landing</a:t>
            </a:r>
            <a:r>
              <a:rPr lang="it-IT" sz="4200" b="1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4200" b="1" dirty="0" err="1">
                <a:latin typeface="Times New Roman" pitchFamily="18" charset="0"/>
                <a:cs typeface="Times New Roman" pitchFamily="18" charset="0"/>
              </a:rPr>
              <a:t>Normandy</a:t>
            </a:r>
            <a:r>
              <a:rPr lang="it-IT" sz="4200" b="1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4200" b="1" dirty="0" err="1">
                <a:latin typeface="Times New Roman" pitchFamily="18" charset="0"/>
                <a:cs typeface="Times New Roman" pitchFamily="18" charset="0"/>
              </a:rPr>
              <a:t>defeat</a:t>
            </a:r>
            <a:r>
              <a:rPr lang="it-IT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b="1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42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4200" b="1" dirty="0" err="1">
                <a:latin typeface="Times New Roman" pitchFamily="18" charset="0"/>
                <a:cs typeface="Times New Roman" pitchFamily="18" charset="0"/>
              </a:rPr>
              <a:t>Japan</a:t>
            </a:r>
            <a:endParaRPr lang="it-IT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At the end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1943 Churchill, Roosevelt and Stalin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decided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open a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front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Hence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landing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Normandy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1944,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followed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shortly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afterwards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liberation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France and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Belgium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Allied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counter-offensive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a massive air offensive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underway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some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objective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German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territory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inflicted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6,000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heavy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bombers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operating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England and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bases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southern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Italy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destroyed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infrastructure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weakened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More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630,000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German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civilians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died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rubble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affected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cities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more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seriously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wounded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end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1944 and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April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1945,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Italy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liberated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invaded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the west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Anglo-Americans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in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east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Soviets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battle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Berlin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April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19-May 2), the suicide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Hitler (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April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30) and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armistice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Reims (May 7) put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end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war 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Continued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resisted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strenuously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resorting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kamikaze. The war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Japan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ended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a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dramatic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way,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launch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atomic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bombs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atomic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nuclear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weapons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) on Hiroshima and Nagasaki, on 6 and 9 August 1945.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bombing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shocking.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Japan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capitulated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immediately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World War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truly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came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end.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conflict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in progress,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Allied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- in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conferences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Teheran (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November-December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1943),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Jalta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1945) and Potsdam (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July-August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1945) -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addressed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question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political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territorial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arrangement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world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defeat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enemy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powers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way,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premises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laid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division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world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spheres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influence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sanctioned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undisputed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hegemony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United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and the Soviet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Thus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the era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>
                <a:latin typeface="Times New Roman" pitchFamily="18" charset="0"/>
                <a:cs typeface="Times New Roman" pitchFamily="18" charset="0"/>
              </a:rPr>
              <a:t>bipolarity</a:t>
            </a:r>
            <a:r>
              <a:rPr lang="it-IT" sz="4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2125</Words>
  <Application>Microsoft Office PowerPoint</Application>
  <PresentationFormat>Presentazione su schermo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Tema di Office</vt:lpstr>
      <vt:lpstr>The Second World War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Second World War</dc:title>
  <dc:creator>linar</dc:creator>
  <cp:lastModifiedBy>Lenovo</cp:lastModifiedBy>
  <cp:revision>23</cp:revision>
  <dcterms:created xsi:type="dcterms:W3CDTF">2022-02-24T14:55:29Z</dcterms:created>
  <dcterms:modified xsi:type="dcterms:W3CDTF">2022-02-25T08:41:27Z</dcterms:modified>
</cp:coreProperties>
</file>