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31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27"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28"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3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3"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35"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6"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7"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8"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39"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40"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47"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49"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5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52"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1370520" y="1769400"/>
            <a:ext cx="9439560" cy="847692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5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57"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58"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6"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6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6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62"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6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6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66"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68"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69"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7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3"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4"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76"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7"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8"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79"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80"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81"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8"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1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1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370520" y="1769400"/>
            <a:ext cx="9439560" cy="847692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1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1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1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1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2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21"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370520" y="1769400"/>
            <a:ext cx="9439560" cy="1828440"/>
          </a:xfrm>
          <a:prstGeom prst="rect">
            <a:avLst/>
          </a:prstGeom>
        </p:spPr>
        <p:txBody>
          <a:bodyPr lIns="0" tIns="0" rIns="0" bIns="0" anchor="ctr"/>
          <a:lstStyle/>
          <a:p>
            <a:endParaRPr lang="en-US" sz="1800" b="0" strike="noStrike" spc="-1">
              <a:solidFill>
                <a:srgbClr val="FFFFFF"/>
              </a:solidFill>
              <a:latin typeface="Calisto MT"/>
            </a:endParaRPr>
          </a:p>
        </p:txBody>
      </p:sp>
      <p:sp>
        <p:nvSpPr>
          <p:cNvPr id="2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2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
        <p:nvSpPr>
          <p:cNvPr id="25"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2000" b="0" strike="noStrike" spc="-1">
              <a:solidFill>
                <a:srgbClr val="E3E3E3"/>
              </a:solidFill>
              <a:latin typeface="Calisto M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370520" y="1769400"/>
            <a:ext cx="9439560" cy="1828440"/>
          </a:xfrm>
          <a:prstGeom prst="rect">
            <a:avLst/>
          </a:prstGeom>
        </p:spPr>
        <p:txBody>
          <a:bodyPr anchor="b">
            <a:normAutofit/>
          </a:bodyPr>
          <a:lstStyle/>
          <a:p>
            <a:pPr algn="ctr">
              <a:lnSpc>
                <a:spcPct val="100000"/>
              </a:lnSpc>
            </a:pPr>
            <a:r>
              <a:rPr lang="en-US" sz="5400" b="0" strike="noStrike" spc="-1">
                <a:solidFill>
                  <a:srgbClr val="E3E3E3"/>
                </a:solidFill>
                <a:latin typeface="Calisto MT"/>
              </a:rPr>
              <a:t>Fare clic per modificare lo stile del titolo dello schema</a:t>
            </a:r>
            <a:endParaRPr lang="en-US" sz="5400" b="0" strike="noStrike" spc="-1">
              <a:solidFill>
                <a:srgbClr val="FFFFFF"/>
              </a:solidFill>
              <a:latin typeface="Calisto MT"/>
            </a:endParaRPr>
          </a:p>
        </p:txBody>
      </p:sp>
      <p:sp>
        <p:nvSpPr>
          <p:cNvPr id="6" name="PlaceHolder 2"/>
          <p:cNvSpPr>
            <a:spLocks noGrp="1"/>
          </p:cNvSpPr>
          <p:nvPr>
            <p:ph type="dt"/>
          </p:nvPr>
        </p:nvSpPr>
        <p:spPr>
          <a:xfrm>
            <a:off x="7678800" y="5883120"/>
            <a:ext cx="2742840" cy="364680"/>
          </a:xfrm>
          <a:prstGeom prst="rect">
            <a:avLst/>
          </a:prstGeom>
        </p:spPr>
        <p:txBody>
          <a:bodyPr anchor="ctr"/>
          <a:lstStyle/>
          <a:p>
            <a:pPr algn="r">
              <a:lnSpc>
                <a:spcPct val="100000"/>
              </a:lnSpc>
            </a:pPr>
            <a:fld id="{87F8BC6C-E0D0-4C91-BDF3-A7FAD91DF63E}" type="datetime">
              <a:rPr lang="it-IT" sz="1000" b="0" strike="noStrike" spc="-1">
                <a:solidFill>
                  <a:srgbClr val="F2F2F2"/>
                </a:solidFill>
                <a:latin typeface="Calisto MT"/>
              </a:rPr>
              <a:pPr algn="r">
                <a:lnSpc>
                  <a:spcPct val="100000"/>
                </a:lnSpc>
              </a:pPr>
              <a:t>04/03/2022</a:t>
            </a:fld>
            <a:endParaRPr lang="it-IT" sz="1000" b="0" strike="noStrike" spc="-1">
              <a:latin typeface="Times New Roman"/>
            </a:endParaRPr>
          </a:p>
        </p:txBody>
      </p:sp>
      <p:sp>
        <p:nvSpPr>
          <p:cNvPr id="2" name="PlaceHolder 3"/>
          <p:cNvSpPr>
            <a:spLocks noGrp="1"/>
          </p:cNvSpPr>
          <p:nvPr>
            <p:ph type="ftr"/>
          </p:nvPr>
        </p:nvSpPr>
        <p:spPr>
          <a:xfrm>
            <a:off x="913680" y="5883120"/>
            <a:ext cx="6672600" cy="364680"/>
          </a:xfrm>
          <a:prstGeom prst="rect">
            <a:avLst/>
          </a:prstGeom>
        </p:spPr>
        <p:txBody>
          <a:bodyPr anchor="ctr"/>
          <a:lstStyle/>
          <a:p>
            <a:endParaRPr lang="it-IT" sz="2400" b="0" strike="noStrike" spc="-1">
              <a:latin typeface="Times New Roman"/>
            </a:endParaRPr>
          </a:p>
        </p:txBody>
      </p:sp>
      <p:sp>
        <p:nvSpPr>
          <p:cNvPr id="3" name="PlaceHolder 4"/>
          <p:cNvSpPr>
            <a:spLocks noGrp="1"/>
          </p:cNvSpPr>
          <p:nvPr>
            <p:ph type="sldNum"/>
          </p:nvPr>
        </p:nvSpPr>
        <p:spPr>
          <a:xfrm>
            <a:off x="10514160" y="5883120"/>
            <a:ext cx="753120" cy="364680"/>
          </a:xfrm>
          <a:prstGeom prst="rect">
            <a:avLst/>
          </a:prstGeom>
        </p:spPr>
        <p:txBody>
          <a:bodyPr anchor="ctr"/>
          <a:lstStyle/>
          <a:p>
            <a:pPr algn="r">
              <a:lnSpc>
                <a:spcPct val="100000"/>
              </a:lnSpc>
            </a:pPr>
            <a:fld id="{C34B0353-8122-4092-B5DA-2E167C72B9CD}" type="slidenum">
              <a:rPr lang="it-IT" sz="1000" b="0" strike="noStrike" spc="-1">
                <a:solidFill>
                  <a:srgbClr val="F2F2F2"/>
                </a:solidFill>
                <a:latin typeface="Calisto MT"/>
              </a:rPr>
              <a:pPr algn="r">
                <a:lnSpc>
                  <a:spcPct val="100000"/>
                </a:lnSpc>
              </a:pPr>
              <a:t>‹N›</a:t>
            </a:fld>
            <a:endParaRPr lang="it-IT" sz="10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FFFFFF"/>
              </a:buClr>
              <a:buSzPct val="45000"/>
              <a:buFont typeface="Wingdings" charset="2"/>
              <a:buChar char=""/>
            </a:pPr>
            <a:r>
              <a:rPr lang="en-US" sz="2000" b="0" strike="noStrike" spc="-1">
                <a:solidFill>
                  <a:srgbClr val="E3E3E3"/>
                </a:solidFill>
                <a:latin typeface="Calisto MT"/>
              </a:rPr>
              <a:t>Fai clic per modificare il formato del testo della struttura</a:t>
            </a:r>
          </a:p>
          <a:p>
            <a:pPr marL="864000" lvl="1" indent="-324000">
              <a:spcBef>
                <a:spcPts val="1134"/>
              </a:spcBef>
              <a:buClr>
                <a:srgbClr val="FFFFFF"/>
              </a:buClr>
              <a:buSzPct val="75000"/>
              <a:buFont typeface="Symbol" charset="2"/>
              <a:buChar char=""/>
            </a:pPr>
            <a:r>
              <a:rPr lang="en-US" sz="1600" b="0" strike="noStrike" spc="-1">
                <a:solidFill>
                  <a:srgbClr val="E3E3E3"/>
                </a:solidFill>
                <a:latin typeface="Calisto MT"/>
              </a:rPr>
              <a:t>Secondo livello struttura</a:t>
            </a:r>
          </a:p>
          <a:p>
            <a:pPr marL="1296000" lvl="2" indent="-288000">
              <a:spcBef>
                <a:spcPts val="850"/>
              </a:spcBef>
              <a:buClr>
                <a:srgbClr val="FFFFFF"/>
              </a:buClr>
              <a:buSzPct val="45000"/>
              <a:buFont typeface="Wingdings" charset="2"/>
              <a:buChar char=""/>
            </a:pPr>
            <a:r>
              <a:rPr lang="en-US" sz="1400" b="0" strike="noStrike" spc="-1">
                <a:solidFill>
                  <a:srgbClr val="E3E3E3"/>
                </a:solidFill>
                <a:latin typeface="Calisto MT"/>
              </a:rPr>
              <a:t>Terzo livello struttura</a:t>
            </a:r>
          </a:p>
          <a:p>
            <a:pPr marL="1728000" lvl="3" indent="-216000">
              <a:spcBef>
                <a:spcPts val="567"/>
              </a:spcBef>
              <a:buClr>
                <a:srgbClr val="FFFFFF"/>
              </a:buClr>
              <a:buSzPct val="75000"/>
              <a:buFont typeface="Symbol" charset="2"/>
              <a:buChar char=""/>
            </a:pPr>
            <a:r>
              <a:rPr lang="en-US" sz="1400" b="0" strike="noStrike" spc="-1">
                <a:solidFill>
                  <a:srgbClr val="E3E3E3"/>
                </a:solidFill>
                <a:latin typeface="Calisto MT"/>
              </a:rPr>
              <a:t>Quarto livello struttura</a:t>
            </a:r>
          </a:p>
          <a:p>
            <a:pPr marL="2160000" lvl="4" indent="-216000">
              <a:spcBef>
                <a:spcPts val="283"/>
              </a:spcBef>
              <a:buClr>
                <a:srgbClr val="FFFFFF"/>
              </a:buClr>
              <a:buSzPct val="45000"/>
              <a:buFont typeface="Wingdings" charset="2"/>
              <a:buChar char=""/>
            </a:pPr>
            <a:r>
              <a:rPr lang="en-US" sz="2000" b="0" strike="noStrike" spc="-1">
                <a:solidFill>
                  <a:srgbClr val="E3E3E3"/>
                </a:solidFill>
                <a:latin typeface="Calisto MT"/>
              </a:rPr>
              <a:t>Quinto livello struttura</a:t>
            </a:r>
          </a:p>
          <a:p>
            <a:pPr marL="2592000" lvl="5" indent="-216000">
              <a:spcBef>
                <a:spcPts val="283"/>
              </a:spcBef>
              <a:buClr>
                <a:srgbClr val="FFFFFF"/>
              </a:buClr>
              <a:buSzPct val="45000"/>
              <a:buFont typeface="Wingdings" charset="2"/>
              <a:buChar char=""/>
            </a:pPr>
            <a:r>
              <a:rPr lang="en-US" sz="2000" b="0" strike="noStrike" spc="-1">
                <a:solidFill>
                  <a:srgbClr val="E3E3E3"/>
                </a:solidFill>
                <a:latin typeface="Calisto MT"/>
              </a:rPr>
              <a:t>Sesto livello struttura</a:t>
            </a:r>
          </a:p>
          <a:p>
            <a:pPr marL="3024000" lvl="6" indent="-216000">
              <a:spcBef>
                <a:spcPts val="283"/>
              </a:spcBef>
              <a:buClr>
                <a:srgbClr val="FFFFFF"/>
              </a:buClr>
              <a:buSzPct val="45000"/>
              <a:buFont typeface="Wingdings" charset="2"/>
              <a:buChar char=""/>
            </a:pPr>
            <a:r>
              <a:rPr lang="en-US" sz="2000" b="0" strike="noStrike" spc="-1">
                <a:solidFill>
                  <a:srgbClr val="E3E3E3"/>
                </a:solidFill>
                <a:latin typeface="Calisto MT"/>
              </a:rPr>
              <a:t>Settimo livello struttura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fillRect/>
          </a:stretch>
        </a:blip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913680" y="609480"/>
            <a:ext cx="10353240" cy="970200"/>
          </a:xfrm>
          <a:prstGeom prst="rect">
            <a:avLst/>
          </a:prstGeom>
        </p:spPr>
        <p:txBody>
          <a:bodyPr anchor="ctr"/>
          <a:lstStyle/>
          <a:p>
            <a:pPr algn="ctr">
              <a:lnSpc>
                <a:spcPct val="100000"/>
              </a:lnSpc>
            </a:pPr>
            <a:r>
              <a:rPr lang="en-US" sz="4000" b="0" strike="noStrike" spc="-1">
                <a:solidFill>
                  <a:srgbClr val="E3E3E3"/>
                </a:solidFill>
                <a:latin typeface="Calisto MT"/>
              </a:rPr>
              <a:t>Fare clic per modificare lo stile del titolo dello schema</a:t>
            </a:r>
            <a:endParaRPr lang="en-US" sz="4000" b="0" strike="noStrike" spc="-1">
              <a:solidFill>
                <a:srgbClr val="FFFFFF"/>
              </a:solidFill>
              <a:latin typeface="Calisto MT"/>
            </a:endParaRPr>
          </a:p>
        </p:txBody>
      </p:sp>
      <p:sp>
        <p:nvSpPr>
          <p:cNvPr id="42" name="PlaceHolder 2"/>
          <p:cNvSpPr>
            <a:spLocks noGrp="1"/>
          </p:cNvSpPr>
          <p:nvPr>
            <p:ph type="body"/>
          </p:nvPr>
        </p:nvSpPr>
        <p:spPr>
          <a:xfrm>
            <a:off x="913680" y="1732320"/>
            <a:ext cx="10353240" cy="4058280"/>
          </a:xfrm>
          <a:prstGeom prst="rect">
            <a:avLst/>
          </a:prstGeom>
        </p:spPr>
        <p:txBody>
          <a:bodyPr/>
          <a:lstStyle/>
          <a:p>
            <a:pPr marL="343080" indent="-305640">
              <a:lnSpc>
                <a:spcPct val="100000"/>
              </a:lnSpc>
              <a:spcBef>
                <a:spcPts val="400"/>
              </a:spcBef>
              <a:spcAft>
                <a:spcPts val="601"/>
              </a:spcAft>
              <a:buClr>
                <a:srgbClr val="DADADA"/>
              </a:buClr>
              <a:buSzPct val="70000"/>
              <a:buFont typeface="Wingdings 2" charset="2"/>
              <a:buChar char=""/>
            </a:pPr>
            <a:r>
              <a:rPr lang="en-US" sz="2000" b="0" strike="noStrike" spc="-1">
                <a:solidFill>
                  <a:srgbClr val="E3E3E3"/>
                </a:solidFill>
                <a:latin typeface="Calisto MT"/>
              </a:rPr>
              <a:t>Fare clic per modificare gli stili del testo dello schema</a:t>
            </a:r>
          </a:p>
          <a:p>
            <a:pPr marL="720000" lvl="1" indent="-269640">
              <a:lnSpc>
                <a:spcPct val="100000"/>
              </a:lnSpc>
              <a:spcBef>
                <a:spcPts val="360"/>
              </a:spcBef>
              <a:spcAft>
                <a:spcPts val="601"/>
              </a:spcAft>
              <a:buClr>
                <a:srgbClr val="DADADA"/>
              </a:buClr>
              <a:buSzPct val="70000"/>
              <a:buFont typeface="Wingdings 2" charset="2"/>
              <a:buChar char=""/>
            </a:pPr>
            <a:r>
              <a:rPr lang="en-US" sz="1800" b="0" strike="noStrike" spc="-1">
                <a:solidFill>
                  <a:srgbClr val="E3E3E3"/>
                </a:solidFill>
                <a:latin typeface="Calisto MT"/>
              </a:rPr>
              <a:t>Secondo livello</a:t>
            </a:r>
          </a:p>
          <a:p>
            <a:pPr marL="1026000" lvl="2" indent="-215640">
              <a:lnSpc>
                <a:spcPct val="100000"/>
              </a:lnSpc>
              <a:spcBef>
                <a:spcPts val="320"/>
              </a:spcBef>
              <a:spcAft>
                <a:spcPts val="601"/>
              </a:spcAft>
              <a:buClr>
                <a:srgbClr val="DADADA"/>
              </a:buClr>
              <a:buSzPct val="70000"/>
              <a:buFont typeface="Wingdings 2" charset="2"/>
              <a:buChar char=""/>
            </a:pPr>
            <a:r>
              <a:rPr lang="en-US" sz="1600" b="0" strike="noStrike" spc="-1">
                <a:solidFill>
                  <a:srgbClr val="E3E3E3"/>
                </a:solidFill>
                <a:latin typeface="Calisto MT"/>
              </a:rPr>
              <a:t>Terzo livello</a:t>
            </a:r>
          </a:p>
          <a:p>
            <a:pPr marL="1386000" lvl="3" indent="-215640">
              <a:lnSpc>
                <a:spcPct val="100000"/>
              </a:lnSpc>
              <a:spcBef>
                <a:spcPts val="281"/>
              </a:spcBef>
              <a:spcAft>
                <a:spcPts val="601"/>
              </a:spcAft>
              <a:buClr>
                <a:srgbClr val="DADADA"/>
              </a:buClr>
              <a:buSzPct val="70000"/>
              <a:buFont typeface="Wingdings 2" charset="2"/>
              <a:buChar char=""/>
            </a:pPr>
            <a:r>
              <a:rPr lang="en-US" sz="1400" b="0" strike="noStrike" spc="-1">
                <a:solidFill>
                  <a:srgbClr val="E3E3E3"/>
                </a:solidFill>
                <a:latin typeface="Calisto MT"/>
              </a:rPr>
              <a:t>Quarto livello</a:t>
            </a:r>
          </a:p>
          <a:p>
            <a:pPr marL="1674000" lvl="4" indent="-215640">
              <a:lnSpc>
                <a:spcPct val="100000"/>
              </a:lnSpc>
              <a:spcBef>
                <a:spcPts val="281"/>
              </a:spcBef>
              <a:spcAft>
                <a:spcPts val="601"/>
              </a:spcAft>
              <a:buClr>
                <a:srgbClr val="DADADA"/>
              </a:buClr>
              <a:buSzPct val="70000"/>
              <a:buFont typeface="Wingdings 2" charset="2"/>
              <a:buChar char=""/>
            </a:pPr>
            <a:r>
              <a:rPr lang="en-US" sz="1400" b="0" strike="noStrike" spc="-1">
                <a:solidFill>
                  <a:srgbClr val="E3E3E3"/>
                </a:solidFill>
                <a:latin typeface="Calisto MT"/>
              </a:rPr>
              <a:t>Quinto livello</a:t>
            </a:r>
          </a:p>
        </p:txBody>
      </p:sp>
      <p:sp>
        <p:nvSpPr>
          <p:cNvPr id="43" name="PlaceHolder 3"/>
          <p:cNvSpPr>
            <a:spLocks noGrp="1"/>
          </p:cNvSpPr>
          <p:nvPr>
            <p:ph type="dt"/>
          </p:nvPr>
        </p:nvSpPr>
        <p:spPr>
          <a:xfrm>
            <a:off x="7678800" y="5883120"/>
            <a:ext cx="2742840" cy="364680"/>
          </a:xfrm>
          <a:prstGeom prst="rect">
            <a:avLst/>
          </a:prstGeom>
        </p:spPr>
        <p:txBody>
          <a:bodyPr anchor="ctr"/>
          <a:lstStyle/>
          <a:p>
            <a:pPr algn="r">
              <a:lnSpc>
                <a:spcPct val="100000"/>
              </a:lnSpc>
            </a:pPr>
            <a:fld id="{E56AC0B1-1A08-46CB-8EAE-17E8C7FC6FEE}" type="datetime">
              <a:rPr lang="it-IT" sz="1000" b="0" strike="noStrike" spc="-1">
                <a:solidFill>
                  <a:srgbClr val="F2F2F2"/>
                </a:solidFill>
                <a:latin typeface="Calisto MT"/>
              </a:rPr>
              <a:pPr algn="r">
                <a:lnSpc>
                  <a:spcPct val="100000"/>
                </a:lnSpc>
              </a:pPr>
              <a:t>04/03/2022</a:t>
            </a:fld>
            <a:endParaRPr lang="it-IT" sz="1000" b="0" strike="noStrike" spc="-1">
              <a:latin typeface="Times New Roman"/>
            </a:endParaRPr>
          </a:p>
        </p:txBody>
      </p:sp>
      <p:sp>
        <p:nvSpPr>
          <p:cNvPr id="44" name="PlaceHolder 4"/>
          <p:cNvSpPr>
            <a:spLocks noGrp="1"/>
          </p:cNvSpPr>
          <p:nvPr>
            <p:ph type="ftr"/>
          </p:nvPr>
        </p:nvSpPr>
        <p:spPr>
          <a:xfrm>
            <a:off x="913680" y="5883120"/>
            <a:ext cx="6672600" cy="364680"/>
          </a:xfrm>
          <a:prstGeom prst="rect">
            <a:avLst/>
          </a:prstGeom>
        </p:spPr>
        <p:txBody>
          <a:bodyPr anchor="ctr"/>
          <a:lstStyle/>
          <a:p>
            <a:endParaRPr lang="it-IT" sz="2400" b="0" strike="noStrike" spc="-1">
              <a:latin typeface="Times New Roman"/>
            </a:endParaRPr>
          </a:p>
        </p:txBody>
      </p:sp>
      <p:sp>
        <p:nvSpPr>
          <p:cNvPr id="45" name="PlaceHolder 5"/>
          <p:cNvSpPr>
            <a:spLocks noGrp="1"/>
          </p:cNvSpPr>
          <p:nvPr>
            <p:ph type="sldNum"/>
          </p:nvPr>
        </p:nvSpPr>
        <p:spPr>
          <a:xfrm>
            <a:off x="10514160" y="5883120"/>
            <a:ext cx="753120" cy="364680"/>
          </a:xfrm>
          <a:prstGeom prst="rect">
            <a:avLst/>
          </a:prstGeom>
        </p:spPr>
        <p:txBody>
          <a:bodyPr anchor="ctr"/>
          <a:lstStyle/>
          <a:p>
            <a:pPr algn="r">
              <a:lnSpc>
                <a:spcPct val="100000"/>
              </a:lnSpc>
            </a:pPr>
            <a:fld id="{30B0EDE2-6D18-45F9-8287-B2A7FB3F1503}" type="slidenum">
              <a:rPr lang="it-IT" sz="1000" b="0" strike="noStrike" spc="-1">
                <a:solidFill>
                  <a:srgbClr val="F2F2F2"/>
                </a:solidFill>
                <a:latin typeface="Calisto MT"/>
              </a:rPr>
              <a:pPr algn="r">
                <a:lnSpc>
                  <a:spcPct val="100000"/>
                </a:lnSpc>
              </a:pPr>
              <a:t>‹N›</a:t>
            </a:fld>
            <a:endParaRPr lang="it-IT" sz="10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1375920" y="2864520"/>
            <a:ext cx="9439560" cy="1016640"/>
          </a:xfrm>
          <a:prstGeom prst="rect">
            <a:avLst/>
          </a:prstGeom>
          <a:noFill/>
          <a:ln>
            <a:noFill/>
          </a:ln>
          <a:effectLst>
            <a:outerShdw>
              <a:srgbClr val="000000">
                <a:alpha val="46000"/>
              </a:srgbClr>
            </a:outerShdw>
          </a:effectLst>
        </p:spPr>
        <p:txBody>
          <a:bodyPr anchor="b">
            <a:normAutofit/>
          </a:bodyPr>
          <a:lstStyle/>
          <a:p>
            <a:pPr algn="ctr">
              <a:lnSpc>
                <a:spcPct val="100000"/>
              </a:lnSpc>
            </a:pPr>
            <a:r>
              <a:rPr lang="en-US" sz="5400" b="0" strike="noStrike" spc="-1">
                <a:solidFill>
                  <a:srgbClr val="E3E3E3"/>
                </a:solidFill>
                <a:latin typeface="Aharoni"/>
              </a:rPr>
              <a:t>THE SECOND WORLD WAR</a:t>
            </a:r>
            <a:endParaRPr lang="en-US" sz="5400" b="0" strike="noStrike" spc="-1">
              <a:solidFill>
                <a:srgbClr val="FFFFFF"/>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48" presetClass="entr" fill="hold" nodeType="clickEffect">
                                  <p:stCondLst>
                                    <p:cond delay="0"/>
                                  </p:stCondLst>
                                  <p:childTnLst>
                                    <p:set>
                                      <p:cBhvr>
                                        <p:cTn id="6" dur="1" fill="hold">
                                          <p:stCondLst>
                                            <p:cond delay="0"/>
                                          </p:stCondLst>
                                        </p:cTn>
                                        <p:tgtEl>
                                          <p:spTgt spid="82">
                                            <p:txEl>
                                              <p:pRg st="0" end="0"/>
                                            </p:txEl>
                                          </p:spTgt>
                                        </p:tgtEl>
                                        <p:attrNameLst>
                                          <p:attrName>style.visibility</p:attrName>
                                        </p:attrNameLst>
                                      </p:cBhvr>
                                      <p:to>
                                        <p:strVal val="visible"/>
                                      </p:to>
                                    </p:set>
                                    <p:anim calcmode="lin" valueType="num">
                                      <p:cBhvr additive="repl">
                                        <p:cTn id="7" dur="1000" fill="hold"/>
                                        <p:tgtEl>
                                          <p:spTgt spid="82">
                                            <p:txEl>
                                              <p:pRg st="0" end="0"/>
                                            </p:txEl>
                                          </p:spTgt>
                                        </p:tgtEl>
                                        <p:attrNameLst>
                                          <p:attrName>r</p:attrName>
                                        </p:attrNameLst>
                                      </p:cBhvr>
                                      <p:tavLst>
                                        <p:tav tm="0">
                                          <p:val>
                                            <p:strVal val="90"/>
                                          </p:val>
                                        </p:tav>
                                        <p:tav tm="80000">
                                          <p:val>
                                            <p:strVal val="90"/>
                                          </p:val>
                                        </p:tav>
                                        <p:tav tm="80000">
                                          <p:val>
                                            <p:strVal val="90"/>
                                          </p:val>
                                        </p:tav>
                                        <p:tav tm="100000">
                                          <p:val>
                                            <p:strVal val="0"/>
                                          </p:val>
                                        </p:tav>
                                      </p:tavLst>
                                    </p:anim>
                                    <p:anim calcmode="lin" valueType="num">
                                      <p:cBhvr additive="repl">
                                        <p:cTn id="8" dur="1000" fill="hold"/>
                                        <p:tgtEl>
                                          <p:spTgt spid="82">
                                            <p:txEl>
                                              <p:pRg st="0" end="0"/>
                                            </p:txEl>
                                          </p:spTgt>
                                        </p:tgtEl>
                                        <p:attrNameLst>
                                          <p:attrName>ppt_x</p:attrName>
                                        </p:attrNameLst>
                                      </p:cBhvr>
                                      <p:tavLst>
                                        <p:tav tm="0">
                                          <p:val>
                                            <p:strVal val="-1"/>
                                          </p:val>
                                        </p:tav>
                                        <p:tav tm="50000">
                                          <p:val>
                                            <p:strVal val="0.949999988079071"/>
                                          </p:val>
                                        </p:tav>
                                        <p:tav tm="100000">
                                          <p:val>
                                            <p:strVal val="#ppt_x"/>
                                          </p:val>
                                        </p:tav>
                                      </p:tavLst>
                                    </p:anim>
                                    <p:anim calcmode="lin" valueType="num">
                                      <p:cBhvr additive="repl">
                                        <p:cTn id="9" dur="1000" fill="hold"/>
                                        <p:tgtEl>
                                          <p:spTgt spid="82">
                                            <p:txEl>
                                              <p:pRg st="0" end="0"/>
                                            </p:txEl>
                                          </p:spTgt>
                                        </p:tgtEl>
                                        <p:attrNameLst>
                                          <p:attrName>ppt_y</p:attrName>
                                        </p:attrNameLst>
                                      </p:cBhvr>
                                      <p:tavLst>
                                        <p:tav tm="0">
                                          <p:val>
                                            <p:strVal val="#ppt_y"/>
                                          </p:val>
                                        </p:tav>
                                        <p:tav tm="100000">
                                          <p:val>
                                            <p:strVal val="#ppt_y"/>
                                          </p:val>
                                        </p:tav>
                                      </p:tavLst>
                                    </p:anim>
                                    <p:animEffect transition="in" filter="fade">
                                      <p:cBhvr additive="repl">
                                        <p:cTn id="10" dur="1000"/>
                                        <p:tgtEl>
                                          <p:spTgt spid="8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lstStyle/>
          <a:p>
            <a:pPr algn="ctr">
              <a:lnSpc>
                <a:spcPct val="100000"/>
              </a:lnSpc>
            </a:pPr>
            <a:r>
              <a:rPr lang="en-US" sz="4000" b="0" strike="noStrike" spc="-1">
                <a:solidFill>
                  <a:srgbClr val="E3E3E3"/>
                </a:solidFill>
                <a:latin typeface="Aharoni"/>
              </a:rPr>
              <a:t>COUNTING THE VICTIMS</a:t>
            </a:r>
            <a:endParaRPr lang="en-US" sz="4000" b="0" strike="noStrike" spc="-1">
              <a:solidFill>
                <a:srgbClr val="FFFFFF"/>
              </a:solidFill>
              <a:latin typeface="Calisto MT"/>
            </a:endParaRPr>
          </a:p>
        </p:txBody>
      </p:sp>
      <p:sp>
        <p:nvSpPr>
          <p:cNvPr id="100" name="TextShape 2"/>
          <p:cNvSpPr txBox="1"/>
          <p:nvPr/>
        </p:nvSpPr>
        <p:spPr>
          <a:xfrm>
            <a:off x="913680" y="1732320"/>
            <a:ext cx="10353240" cy="4058280"/>
          </a:xfrm>
          <a:prstGeom prst="rect">
            <a:avLst/>
          </a:prstGeom>
          <a:noFill/>
          <a:ln>
            <a:noFill/>
          </a:ln>
          <a:effectLst>
            <a:outerShdw>
              <a:srgbClr val="000000">
                <a:alpha val="46000"/>
              </a:srgbClr>
            </a:outerShdw>
          </a:effectLst>
        </p:spPr>
        <p:txBody>
          <a:bodyPr>
            <a:normAutofit fontScale="93000"/>
          </a:bodyPr>
          <a:lstStyle/>
          <a:p>
            <a:pPr marL="37080">
              <a:lnSpc>
                <a:spcPct val="100000"/>
              </a:lnSpc>
              <a:spcBef>
                <a:spcPts val="561"/>
              </a:spcBef>
              <a:spcAft>
                <a:spcPts val="601"/>
              </a:spcAft>
            </a:pPr>
            <a:r>
              <a:rPr lang="en-US" sz="2800" b="0" strike="noStrike" spc="-1">
                <a:solidFill>
                  <a:srgbClr val="E3E3E3"/>
                </a:solidFill>
                <a:latin typeface="Aharoni"/>
                <a:ea typeface="Calibri"/>
              </a:rPr>
              <a:t>The second world conflict caused an immense carnage. The victims have been calculated for defect in approximately 50 million. The Soviets lost at least 20 million men and women, both civilians and military; the Germans 3,500,000 soldiers and even more civilians; the Japanese 1,300,000 soldiers, plus several hundred thousand civilians who were also victims of the two nuclear attacks. Frightening figures that, together with the fear of the destructive potential guaranteed by nuclear weapons, has kept the Planet away from the repetition of such a tragedy.</a:t>
            </a:r>
            <a:endParaRPr lang="en-US" sz="2800" b="0" strike="noStrike" spc="-1">
              <a:solidFill>
                <a:srgbClr val="E3E3E3"/>
              </a:solidFill>
              <a:latin typeface="Calisto MT"/>
            </a:endParaRPr>
          </a:p>
          <a:p>
            <a:pPr marL="37080">
              <a:lnSpc>
                <a:spcPct val="100000"/>
              </a:lnSpc>
              <a:spcBef>
                <a:spcPts val="400"/>
              </a:spcBef>
              <a:spcAft>
                <a:spcPts val="601"/>
              </a:spcAft>
            </a:pPr>
            <a:endParaRPr lang="en-US" sz="28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101" name="CustomShape 1"/>
          <p:cNvSpPr/>
          <p:nvPr/>
        </p:nvSpPr>
        <p:spPr>
          <a:xfrm>
            <a:off x="0" y="0"/>
            <a:ext cx="12191760" cy="6857640"/>
          </a:xfrm>
          <a:prstGeom prst="rect">
            <a:avLst/>
          </a:prstGeom>
          <a:blipFill rotWithShape="0">
            <a:blip r:embed="rId2" cstate="print"/>
            <a:stretch>
              <a:fillRect/>
            </a:stretch>
          </a:blipFill>
          <a:ln>
            <a:noFill/>
          </a:ln>
        </p:spPr>
        <p:style>
          <a:lnRef idx="2">
            <a:schemeClr val="accent1">
              <a:shade val="50000"/>
            </a:schemeClr>
          </a:lnRef>
          <a:fillRef idx="1">
            <a:schemeClr val="accent1"/>
          </a:fillRef>
          <a:effectRef idx="0">
            <a:schemeClr val="accent1"/>
          </a:effectRef>
          <a:fontRef idx="minor"/>
        </p:style>
      </p:sp>
      <p:sp>
        <p:nvSpPr>
          <p:cNvPr id="102" name="TextShape 2"/>
          <p:cNvSpPr txBox="1"/>
          <p:nvPr/>
        </p:nvSpPr>
        <p:spPr>
          <a:xfrm>
            <a:off x="5179320" y="1099440"/>
            <a:ext cx="6243120" cy="4625280"/>
          </a:xfrm>
          <a:prstGeom prst="rect">
            <a:avLst/>
          </a:prstGeom>
          <a:noFill/>
          <a:ln>
            <a:noFill/>
          </a:ln>
          <a:effectLst>
            <a:outerShdw>
              <a:srgbClr val="000000">
                <a:alpha val="46000"/>
              </a:srgbClr>
            </a:outerShdw>
          </a:effectLst>
        </p:spPr>
        <p:txBody>
          <a:bodyPr anchor="ctr">
            <a:normAutofit/>
          </a:bodyPr>
          <a:lstStyle/>
          <a:p>
            <a:pPr>
              <a:lnSpc>
                <a:spcPct val="100000"/>
              </a:lnSpc>
            </a:pPr>
            <a:r>
              <a:rPr lang="en-US" sz="5400" b="0" strike="noStrike" spc="-1">
                <a:solidFill>
                  <a:srgbClr val="E3E3E3"/>
                </a:solidFill>
                <a:latin typeface="Aharoni"/>
              </a:rPr>
              <a:t>THANKS FOR WATCHING</a:t>
            </a:r>
            <a:endParaRPr lang="en-US" sz="5400" b="0" strike="noStrike" spc="-1">
              <a:solidFill>
                <a:srgbClr val="FFFFFF"/>
              </a:solidFill>
              <a:latin typeface="Calisto MT"/>
            </a:endParaRPr>
          </a:p>
        </p:txBody>
      </p:sp>
      <p:sp>
        <p:nvSpPr>
          <p:cNvPr id="103" name="CustomShape 3"/>
          <p:cNvSpPr/>
          <p:nvPr/>
        </p:nvSpPr>
        <p:spPr>
          <a:xfrm>
            <a:off x="0" y="0"/>
            <a:ext cx="4654080" cy="6857640"/>
          </a:xfrm>
          <a:prstGeom prst="rect">
            <a:avLst/>
          </a:prstGeom>
          <a:solidFill>
            <a:schemeClr val="bg2">
              <a:lumMod val="90000"/>
              <a:lumOff val="10000"/>
              <a:alpha val="90000"/>
            </a:schemeClr>
          </a:solidFill>
          <a:ln>
            <a:noFill/>
          </a:ln>
          <a:effectLst>
            <a:outerShdw blurRad="50800" dist="38160" algn="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sp>
      <p:sp>
        <p:nvSpPr>
          <p:cNvPr id="104" name="TextShape 4"/>
          <p:cNvSpPr txBox="1"/>
          <p:nvPr/>
        </p:nvSpPr>
        <p:spPr>
          <a:xfrm>
            <a:off x="729360" y="1112760"/>
            <a:ext cx="3602880" cy="4632120"/>
          </a:xfrm>
          <a:prstGeom prst="rect">
            <a:avLst/>
          </a:prstGeom>
          <a:noFill/>
          <a:ln>
            <a:noFill/>
          </a:ln>
          <a:effectLst>
            <a:outerShdw>
              <a:srgbClr val="000000">
                <a:alpha val="46000"/>
              </a:srgbClr>
            </a:outerShdw>
          </a:effectLst>
        </p:spPr>
        <p:txBody>
          <a:bodyPr anchor="ctr">
            <a:normAutofit/>
          </a:bodyPr>
          <a:lstStyle/>
          <a:p>
            <a:pPr algn="ctr">
              <a:lnSpc>
                <a:spcPct val="100000"/>
              </a:lnSpc>
              <a:spcBef>
                <a:spcPts val="479"/>
              </a:spcBef>
              <a:spcAft>
                <a:spcPts val="601"/>
              </a:spcAft>
            </a:pPr>
            <a:r>
              <a:rPr lang="it-IT" sz="2400" b="0" strike="noStrike" spc="-1">
                <a:solidFill>
                  <a:srgbClr val="FFFFFF"/>
                </a:solidFill>
                <a:latin typeface="Aharoni"/>
              </a:rPr>
              <a:t>ESPOSITO GIANLUCA</a:t>
            </a:r>
            <a:endParaRPr lang="it-IT" sz="2400" b="0" strike="noStrike" spc="-1">
              <a:latin typeface="Arial"/>
            </a:endParaRPr>
          </a:p>
          <a:p>
            <a:pPr algn="ctr">
              <a:lnSpc>
                <a:spcPct val="100000"/>
              </a:lnSpc>
              <a:spcBef>
                <a:spcPts val="479"/>
              </a:spcBef>
              <a:spcAft>
                <a:spcPts val="601"/>
              </a:spcAft>
            </a:pPr>
            <a:r>
              <a:rPr lang="it-IT" sz="2400" b="0" strike="noStrike" spc="-1">
                <a:solidFill>
                  <a:srgbClr val="FFFFFF"/>
                </a:solidFill>
                <a:latin typeface="Aharoni"/>
              </a:rPr>
              <a:t>FISCHETTI ALESSANDRO</a:t>
            </a:r>
            <a:endParaRPr lang="it-IT" sz="2400" b="0" strike="noStrike" spc="-1">
              <a:latin typeface="Arial"/>
            </a:endParaRPr>
          </a:p>
          <a:p>
            <a:pPr algn="ctr">
              <a:lnSpc>
                <a:spcPct val="100000"/>
              </a:lnSpc>
              <a:spcBef>
                <a:spcPts val="479"/>
              </a:spcBef>
              <a:spcAft>
                <a:spcPts val="601"/>
              </a:spcAft>
            </a:pPr>
            <a:r>
              <a:rPr lang="it-IT" sz="2400" b="0" strike="noStrike" spc="-1">
                <a:solidFill>
                  <a:srgbClr val="FFFFFF"/>
                </a:solidFill>
                <a:latin typeface="Aharoni"/>
              </a:rPr>
              <a:t>FUSCO ERMANNO</a:t>
            </a:r>
            <a:endParaRPr lang="it-IT" sz="2400" b="0" strike="noStrike" spc="-1">
              <a:latin typeface="Arial"/>
            </a:endParaRPr>
          </a:p>
          <a:p>
            <a:pPr algn="ctr">
              <a:lnSpc>
                <a:spcPct val="100000"/>
              </a:lnSpc>
              <a:spcBef>
                <a:spcPts val="479"/>
              </a:spcBef>
              <a:spcAft>
                <a:spcPts val="601"/>
              </a:spcAft>
            </a:pPr>
            <a:r>
              <a:rPr lang="it-IT" sz="2400" b="0" strike="noStrike" spc="-1">
                <a:solidFill>
                  <a:srgbClr val="FFFFFF"/>
                </a:solidFill>
                <a:latin typeface="Aharoni"/>
              </a:rPr>
              <a:t>OLIVA STEFANO</a:t>
            </a:r>
            <a:endParaRPr lang="it-IT" sz="2400" b="0" strike="noStrike" spc="-1">
              <a:latin typeface="Arial"/>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500"/>
                                  </p:stCondLst>
                                  <p:childTnLst>
                                    <p:set>
                                      <p:cBhvr>
                                        <p:cTn id="6" dur="1" fill="hold">
                                          <p:stCondLst>
                                            <p:cond delay="0"/>
                                          </p:stCondLst>
                                        </p:cTn>
                                        <p:tgtEl>
                                          <p:spTgt spid="102"/>
                                        </p:tgtEl>
                                        <p:attrNameLst>
                                          <p:attrName>style.visibility</p:attrName>
                                        </p:attrNameLst>
                                      </p:cBhvr>
                                      <p:to>
                                        <p:strVal val="visible"/>
                                      </p:to>
                                    </p:set>
                                    <p:animEffect transition="in" filter="fade">
                                      <p:cBhvr additive="repl">
                                        <p:cTn id="7" dur="10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normAutofit fontScale="93000"/>
          </a:bodyPr>
          <a:lstStyle/>
          <a:p>
            <a:pPr algn="ctr">
              <a:lnSpc>
                <a:spcPct val="100000"/>
              </a:lnSpc>
            </a:pPr>
            <a:r>
              <a:rPr lang="en-US" sz="4000" b="0" strike="noStrike" spc="-1">
                <a:solidFill>
                  <a:srgbClr val="E3E3E3"/>
                </a:solidFill>
                <a:latin typeface="Aharoni"/>
              </a:rPr>
              <a:t>THE CAUSES OF THE SECOND WORLD WAR</a:t>
            </a:r>
            <a:endParaRPr lang="en-US" sz="4000" b="0" strike="noStrike" spc="-1">
              <a:solidFill>
                <a:srgbClr val="FFFFFF"/>
              </a:solidFill>
              <a:latin typeface="Calisto MT"/>
            </a:endParaRPr>
          </a:p>
        </p:txBody>
      </p:sp>
      <p:sp>
        <p:nvSpPr>
          <p:cNvPr id="84" name="TextShape 2"/>
          <p:cNvSpPr txBox="1"/>
          <p:nvPr/>
        </p:nvSpPr>
        <p:spPr>
          <a:xfrm>
            <a:off x="913680" y="1797840"/>
            <a:ext cx="10353240" cy="4058280"/>
          </a:xfrm>
          <a:prstGeom prst="rect">
            <a:avLst/>
          </a:prstGeom>
          <a:noFill/>
          <a:ln>
            <a:noFill/>
          </a:ln>
          <a:effectLst>
            <a:outerShdw>
              <a:srgbClr val="000000">
                <a:alpha val="46000"/>
              </a:srgbClr>
            </a:outerShdw>
          </a:effectLst>
        </p:spPr>
        <p:txBody>
          <a:bodyPr>
            <a:normAutofit fontScale="73000" lnSpcReduction="20000"/>
          </a:bodyPr>
          <a:lstStyle/>
          <a:p>
            <a:pPr marL="37080">
              <a:lnSpc>
                <a:spcPct val="107000"/>
              </a:lnSpc>
              <a:spcBef>
                <a:spcPts val="519"/>
              </a:spcBef>
              <a:spcAft>
                <a:spcPts val="799"/>
              </a:spcAft>
            </a:pPr>
            <a:r>
              <a:rPr lang="en-US" sz="2600" b="0" strike="noStrike" spc="-1">
                <a:solidFill>
                  <a:srgbClr val="E3E3E3"/>
                </a:solidFill>
                <a:latin typeface="Aharoni"/>
                <a:ea typeface="Calibri"/>
              </a:rPr>
              <a:t>The Second World War began on September 1, 1939 with the invasion of Poland by Hitler's Germany and ended between May and September 1945 with the complete occupation of Germany by Anglo-American and Soviet troops and with the atomic bombing of the Japanese cities of Hiroshima and Nagasaki by the United States.</a:t>
            </a:r>
            <a:endParaRPr lang="en-US" sz="2600" b="0" strike="noStrike" spc="-1">
              <a:solidFill>
                <a:srgbClr val="E3E3E3"/>
              </a:solidFill>
              <a:latin typeface="Calisto MT"/>
            </a:endParaRPr>
          </a:p>
          <a:p>
            <a:pPr marL="37080">
              <a:lnSpc>
                <a:spcPct val="107000"/>
              </a:lnSpc>
              <a:spcBef>
                <a:spcPts val="519"/>
              </a:spcBef>
              <a:spcAft>
                <a:spcPts val="799"/>
              </a:spcAft>
            </a:pPr>
            <a:r>
              <a:rPr lang="en-US" sz="2600" b="0" strike="noStrike" spc="-1">
                <a:solidFill>
                  <a:srgbClr val="E3E3E3"/>
                </a:solidFill>
                <a:latin typeface="Aharoni"/>
                <a:ea typeface="Calibri"/>
              </a:rPr>
              <a:t> The premises of this conflict - which caused more than 50 million deaths and immense destruction - are attributable in many ways to the hard balance that the victorious powers imposed on the defeated powers, and in particular Germany, in the aftermath of the First World War (1914-18).</a:t>
            </a:r>
            <a:endParaRPr lang="en-US" sz="2600" b="0" strike="noStrike" spc="-1">
              <a:solidFill>
                <a:srgbClr val="E3E3E3"/>
              </a:solidFill>
              <a:latin typeface="Calisto MT"/>
            </a:endParaRPr>
          </a:p>
          <a:p>
            <a:pPr marL="37080">
              <a:lnSpc>
                <a:spcPct val="107000"/>
              </a:lnSpc>
              <a:spcBef>
                <a:spcPts val="519"/>
              </a:spcBef>
              <a:spcAft>
                <a:spcPts val="799"/>
              </a:spcAft>
            </a:pPr>
            <a:r>
              <a:rPr lang="en-US" sz="2600" b="0" strike="noStrike" spc="-1">
                <a:solidFill>
                  <a:srgbClr val="E3E3E3"/>
                </a:solidFill>
                <a:latin typeface="Aharoni"/>
                <a:ea typeface="Calibri"/>
              </a:rPr>
              <a:t>The real causes of the war, however, are to be found in the aggressive, expansionist and militaristic policy that Nazi Germany, Fascist Italy and Imperial Japan put in place during the thirties in Europe and Asia. This policy matured without Great Britain and France being able to build an effective strategy of containment of Hitler's Germany, which, with the Rome-Berlin Axis (October 1936), with the Anti-Comintern Pact (November 1936) and with the Pact of Steel (May 1939) was able to definitively reinforce the alliance with Italy and Japan.</a:t>
            </a:r>
            <a:endParaRPr lang="en-US" sz="2600" b="0" strike="noStrike" spc="-1">
              <a:solidFill>
                <a:srgbClr val="E3E3E3"/>
              </a:solidFill>
              <a:latin typeface="Calisto MT"/>
            </a:endParaRPr>
          </a:p>
          <a:p>
            <a:pPr>
              <a:lnSpc>
                <a:spcPct val="100000"/>
              </a:lnSpc>
              <a:spcBef>
                <a:spcPts val="400"/>
              </a:spcBef>
              <a:spcAft>
                <a:spcPts val="601"/>
              </a:spcAft>
            </a:pPr>
            <a:endParaRPr lang="en-US" sz="26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8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8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8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84">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8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normAutofit fontScale="85500" lnSpcReduction="20000"/>
          </a:bodyPr>
          <a:lstStyle/>
          <a:p>
            <a:pPr algn="ctr">
              <a:lnSpc>
                <a:spcPct val="100000"/>
              </a:lnSpc>
            </a:pPr>
            <a:r>
              <a:rPr lang="en-US" sz="4000" b="0" strike="noStrike" spc="-1">
                <a:solidFill>
                  <a:srgbClr val="E3E3E3"/>
                </a:solidFill>
                <a:latin typeface="Aharoni"/>
              </a:rPr>
              <a:t>THE ESSENTIAL CHARACTERS OF THE CONFLICT</a:t>
            </a:r>
            <a:endParaRPr lang="en-US" sz="4000" b="0" strike="noStrike" spc="-1">
              <a:solidFill>
                <a:srgbClr val="FFFFFF"/>
              </a:solidFill>
              <a:latin typeface="Calisto MT"/>
            </a:endParaRPr>
          </a:p>
        </p:txBody>
      </p:sp>
      <p:sp>
        <p:nvSpPr>
          <p:cNvPr id="86" name="TextShape 2"/>
          <p:cNvSpPr txBox="1"/>
          <p:nvPr/>
        </p:nvSpPr>
        <p:spPr>
          <a:xfrm>
            <a:off x="913680" y="1732320"/>
            <a:ext cx="10353240" cy="4058280"/>
          </a:xfrm>
          <a:prstGeom prst="rect">
            <a:avLst/>
          </a:prstGeom>
          <a:noFill/>
          <a:ln>
            <a:noFill/>
          </a:ln>
          <a:effectLst>
            <a:outerShdw>
              <a:srgbClr val="000000">
                <a:alpha val="46000"/>
              </a:srgbClr>
            </a:outerShdw>
          </a:effectLst>
        </p:spPr>
        <p:txBody>
          <a:bodyPr/>
          <a:lstStyle/>
          <a:p>
            <a:pPr marL="37080">
              <a:lnSpc>
                <a:spcPct val="100000"/>
              </a:lnSpc>
              <a:spcBef>
                <a:spcPts val="400"/>
              </a:spcBef>
              <a:spcAft>
                <a:spcPts val="601"/>
              </a:spcAft>
            </a:pPr>
            <a:r>
              <a:rPr lang="en-US" sz="2000" b="0" strike="noStrike" spc="-1">
                <a:solidFill>
                  <a:srgbClr val="E3E3E3"/>
                </a:solidFill>
                <a:latin typeface="Aharoni"/>
                <a:ea typeface="Calibri"/>
              </a:rPr>
              <a:t>The Second World War was a total war even more than the war of 1914-18. It was fought on all continents - on land, at sea and in the skies - with a spectacular mobilization of men and means. It was conditioned, and ultimately decided, by the industrial and economic power of the belligerent states. An essential role was played by the mobilization of public opinion through different forms of propaganda, from the press to the radio. Two facts marked a qualitative leap from the First World War. The first was the involvement of the civilian population in the conflict through aerial bombardment of cities, the rapid movement of fronts, military occupation and partisan warfare. The second was the clear ideological character that the war came to assume. In fact, it soon became a fight to the death between two radically opposed worlds: that of the Nazi-Fascist powers and Japan, determined to establish a new world order based on the principles of force, hierarchy and race, and that of the allied powers, Great Britain, the United States and the Soviet Union.</a:t>
            </a:r>
            <a:endParaRPr lang="en-US" sz="2000" b="0" strike="noStrike" spc="-1">
              <a:solidFill>
                <a:srgbClr val="E3E3E3"/>
              </a:solidFill>
              <a:latin typeface="Calisto MT"/>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normAutofit fontScale="85500" lnSpcReduction="20000"/>
          </a:bodyPr>
          <a:lstStyle/>
          <a:p>
            <a:pPr algn="ctr">
              <a:lnSpc>
                <a:spcPct val="100000"/>
              </a:lnSpc>
            </a:pPr>
            <a:r>
              <a:rPr lang="en-US" sz="4000" b="0" strike="noStrike" spc="-1">
                <a:solidFill>
                  <a:srgbClr val="E3E3E3"/>
                </a:solidFill>
                <a:latin typeface="Aharoni"/>
              </a:rPr>
              <a:t>THE EVOLUTION OF ARMAMENTS:</a:t>
            </a:r>
            <a:r>
              <a:t/>
            </a:r>
            <a:br/>
            <a:r>
              <a:rPr lang="en-US" sz="4000" b="0" strike="noStrike" spc="-1">
                <a:solidFill>
                  <a:srgbClr val="E3E3E3"/>
                </a:solidFill>
                <a:latin typeface="Aharoni"/>
              </a:rPr>
              <a:t>AVIATION</a:t>
            </a:r>
            <a:endParaRPr lang="en-US" sz="4000" b="0" strike="noStrike" spc="-1">
              <a:solidFill>
                <a:srgbClr val="FFFFFF"/>
              </a:solidFill>
              <a:latin typeface="Calisto MT"/>
            </a:endParaRPr>
          </a:p>
        </p:txBody>
      </p:sp>
      <p:sp>
        <p:nvSpPr>
          <p:cNvPr id="88" name="TextShape 2"/>
          <p:cNvSpPr txBox="1"/>
          <p:nvPr/>
        </p:nvSpPr>
        <p:spPr>
          <a:xfrm>
            <a:off x="913680" y="1732320"/>
            <a:ext cx="10353240" cy="4294800"/>
          </a:xfrm>
          <a:prstGeom prst="rect">
            <a:avLst/>
          </a:prstGeom>
          <a:noFill/>
          <a:ln>
            <a:noFill/>
          </a:ln>
          <a:effectLst>
            <a:outerShdw>
              <a:srgbClr val="000000">
                <a:alpha val="46000"/>
              </a:srgbClr>
            </a:outerShdw>
          </a:effectLst>
        </p:spPr>
        <p:txBody>
          <a:bodyPr>
            <a:normAutofit fontScale="88500" lnSpcReduction="10000"/>
          </a:bodyPr>
          <a:lstStyle/>
          <a:p>
            <a:pPr marL="37080">
              <a:lnSpc>
                <a:spcPct val="107000"/>
              </a:lnSpc>
              <a:spcBef>
                <a:spcPts val="439"/>
              </a:spcBef>
              <a:spcAft>
                <a:spcPts val="799"/>
              </a:spcAft>
            </a:pPr>
            <a:r>
              <a:rPr lang="en-US" sz="2200" b="0" strike="noStrike" spc="-1">
                <a:solidFill>
                  <a:srgbClr val="E3E3E3"/>
                </a:solidFill>
                <a:latin typeface="Aharoni"/>
                <a:ea typeface="Calibri"/>
              </a:rPr>
              <a:t>The First World War had seen the increasing use of mechanized means and aviation in military operations. In the period between the two wars, the same path was followed. First of all, the tank was perfected, but the major States had different visions on its use. For the French and the British, the tank was to be used as a support for the infantry, while for the Germans it was to become an instrument of attack. Armored divisions were organized in Germany, formed by vehicles of different tonnage and armament, to be used in a coordinated manner to break through the enemy lines.</a:t>
            </a:r>
            <a:endParaRPr lang="en-US" sz="2200" b="0" strike="noStrike" spc="-1">
              <a:solidFill>
                <a:srgbClr val="E3E3E3"/>
              </a:solidFill>
              <a:latin typeface="Calisto MT"/>
            </a:endParaRPr>
          </a:p>
          <a:p>
            <a:pPr marL="37080">
              <a:lnSpc>
                <a:spcPct val="107000"/>
              </a:lnSpc>
              <a:spcBef>
                <a:spcPts val="439"/>
              </a:spcBef>
              <a:spcAft>
                <a:spcPts val="799"/>
              </a:spcAft>
            </a:pPr>
            <a:r>
              <a:rPr lang="en-US" sz="2200" b="0" strike="noStrike" spc="-1">
                <a:solidFill>
                  <a:srgbClr val="E3E3E3"/>
                </a:solidFill>
                <a:latin typeface="Aharoni"/>
                <a:ea typeface="Calibri"/>
              </a:rPr>
              <a:t>To reinforce the effectiveness of these divisions, the Germans equipped themselves with an efficient ground attack and fighter aviation. To this end they built the Stukas, which were very effective dive planes, capable of dropping 500 kg or 1 ton bombs at a very short distance from the target. Japan, which intended to create a vast Asian empire, also developed its air force. In Great Britain, in the thirties, aircraft were prepared for strategic bombing. These four-engine bombers had to act en masse, to destroy the enemy's war potential on the ground, each carrying a load of 2 or 3 tons of ordnance.</a:t>
            </a:r>
            <a:endParaRPr lang="en-US" sz="2200" b="0" strike="noStrike" spc="-1">
              <a:solidFill>
                <a:srgbClr val="E3E3E3"/>
              </a:solidFill>
              <a:latin typeface="Calisto MT"/>
            </a:endParaRPr>
          </a:p>
          <a:p>
            <a:pPr marL="37080">
              <a:lnSpc>
                <a:spcPct val="100000"/>
              </a:lnSpc>
              <a:spcBef>
                <a:spcPts val="400"/>
              </a:spcBef>
              <a:spcAft>
                <a:spcPts val="601"/>
              </a:spcAft>
            </a:pPr>
            <a:endParaRPr lang="en-US" sz="22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normAutofit fontScale="85500"/>
          </a:bodyPr>
          <a:lstStyle/>
          <a:p>
            <a:pPr algn="ctr">
              <a:lnSpc>
                <a:spcPct val="100000"/>
              </a:lnSpc>
            </a:pPr>
            <a:r>
              <a:rPr lang="en-US" sz="4000" b="0" strike="noStrike" spc="-1">
                <a:solidFill>
                  <a:srgbClr val="E3E3E3"/>
                </a:solidFill>
                <a:latin typeface="Aharoni"/>
              </a:rPr>
              <a:t>MILITARY INNOVATIONS IN THE MARITIME FIELD</a:t>
            </a:r>
            <a:endParaRPr lang="en-US" sz="4000" b="0" strike="noStrike" spc="-1">
              <a:solidFill>
                <a:srgbClr val="FFFFFF"/>
              </a:solidFill>
              <a:latin typeface="Calisto MT"/>
            </a:endParaRPr>
          </a:p>
        </p:txBody>
      </p:sp>
      <p:sp>
        <p:nvSpPr>
          <p:cNvPr id="90" name="TextShape 2"/>
          <p:cNvSpPr txBox="1"/>
          <p:nvPr/>
        </p:nvSpPr>
        <p:spPr>
          <a:xfrm>
            <a:off x="913680" y="1959480"/>
            <a:ext cx="10353240" cy="4440960"/>
          </a:xfrm>
          <a:prstGeom prst="rect">
            <a:avLst/>
          </a:prstGeom>
          <a:noFill/>
          <a:ln>
            <a:noFill/>
          </a:ln>
          <a:effectLst>
            <a:outerShdw>
              <a:srgbClr val="000000">
                <a:alpha val="46000"/>
              </a:srgbClr>
            </a:outerShdw>
          </a:effectLst>
        </p:spPr>
        <p:txBody>
          <a:bodyPr/>
          <a:lstStyle/>
          <a:p>
            <a:pPr marL="37080">
              <a:lnSpc>
                <a:spcPct val="100000"/>
              </a:lnSpc>
              <a:spcBef>
                <a:spcPts val="479"/>
              </a:spcBef>
              <a:spcAft>
                <a:spcPts val="601"/>
              </a:spcAft>
            </a:pPr>
            <a:r>
              <a:rPr lang="en-US" sz="2000" b="0" strike="noStrike" spc="-1">
                <a:solidFill>
                  <a:srgbClr val="E3E3E3"/>
                </a:solidFill>
                <a:latin typeface="Aharoni"/>
                <a:ea typeface="Calibri"/>
              </a:rPr>
              <a:t>In the maritime field, aircraft carriers were mainly developed. It was with six of these carriers, carrying almost </a:t>
            </a:r>
            <a:r>
              <a:rPr lang="en-US" sz="2400" b="0" strike="noStrike" spc="-1">
                <a:solidFill>
                  <a:srgbClr val="E3E3E3"/>
                </a:solidFill>
                <a:latin typeface="Aharoni"/>
                <a:ea typeface="Calibri"/>
              </a:rPr>
              <a:t>400 </a:t>
            </a:r>
            <a:r>
              <a:rPr lang="en-US" sz="2000" b="0" strike="noStrike" spc="-1">
                <a:solidFill>
                  <a:srgbClr val="E3E3E3"/>
                </a:solidFill>
                <a:latin typeface="Aharoni"/>
                <a:ea typeface="Calibri"/>
              </a:rPr>
              <a:t>aircraft, that the Japanese attacked the US fleet in December 1941. The British, on the other hand, conceived the aircraft carrier not as an instrument of attack - for this they used battleships - but as a useful means to provide protection to the fleet. At the forefront of submarine warfare strategies, the Germans developed the "wolf pack" tactic. Submarines were trained to infiltrate in submerged navigation under enemy convoys. They would then suddenly re-emerge among them and hit them with cannons, while torpedoes were used only against the best equipped warships or tankers. The development by the British of acoustic detection systems for submarines led them to finally prevail (starting in May 1943) over this kind of threat.</a:t>
            </a:r>
            <a:endParaRPr lang="en-US" sz="2000" b="0" strike="noStrike" spc="-1">
              <a:solidFill>
                <a:srgbClr val="E3E3E3"/>
              </a:solidFill>
              <a:latin typeface="Calisto MT"/>
            </a:endParaRPr>
          </a:p>
          <a:p>
            <a:pPr marL="37080">
              <a:lnSpc>
                <a:spcPct val="100000"/>
              </a:lnSpc>
              <a:spcBef>
                <a:spcPts val="400"/>
              </a:spcBef>
              <a:spcAft>
                <a:spcPts val="601"/>
              </a:spcAft>
            </a:pPr>
            <a:endParaRPr lang="en-US" sz="20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913680" y="401040"/>
            <a:ext cx="10353240" cy="1178640"/>
          </a:xfrm>
          <a:prstGeom prst="rect">
            <a:avLst/>
          </a:prstGeom>
          <a:noFill/>
          <a:ln>
            <a:noFill/>
          </a:ln>
          <a:effectLst>
            <a:outerShdw>
              <a:srgbClr val="000000">
                <a:alpha val="46000"/>
              </a:srgbClr>
            </a:outerShdw>
          </a:effectLst>
        </p:spPr>
        <p:txBody>
          <a:bodyPr anchor="ctr">
            <a:normAutofit fontScale="87000" lnSpcReduction="20000"/>
          </a:bodyPr>
          <a:lstStyle/>
          <a:p>
            <a:pPr algn="ctr">
              <a:lnSpc>
                <a:spcPct val="100000"/>
              </a:lnSpc>
            </a:pPr>
            <a:r>
              <a:rPr lang="en-US" sz="5400" b="0" strike="noStrike" spc="-1">
                <a:solidFill>
                  <a:srgbClr val="E3E3E3"/>
                </a:solidFill>
                <a:latin typeface="Aharoni"/>
              </a:rPr>
              <a:t>1939-40</a:t>
            </a:r>
            <a:r>
              <a:rPr lang="en-US" sz="4000" b="0" strike="noStrike" spc="-1">
                <a:solidFill>
                  <a:srgbClr val="E3E3E3"/>
                </a:solidFill>
                <a:latin typeface="Aharoni"/>
              </a:rPr>
              <a:t>:FROM THE INVASION OF POLAND</a:t>
            </a:r>
            <a:r>
              <a:t/>
            </a:r>
            <a:br/>
            <a:r>
              <a:rPr lang="en-US" sz="4000" b="0" strike="noStrike" spc="-1">
                <a:solidFill>
                  <a:srgbClr val="E3E3E3"/>
                </a:solidFill>
                <a:latin typeface="Aharoni"/>
              </a:rPr>
              <a:t>TO THE FAILURE OF OPERATION SEA LION</a:t>
            </a:r>
            <a:endParaRPr lang="en-US" sz="4000" b="0" strike="noStrike" spc="-1">
              <a:solidFill>
                <a:srgbClr val="FFFFFF"/>
              </a:solidFill>
              <a:latin typeface="Calisto MT"/>
            </a:endParaRPr>
          </a:p>
        </p:txBody>
      </p:sp>
      <p:sp>
        <p:nvSpPr>
          <p:cNvPr id="92" name="TextShape 2"/>
          <p:cNvSpPr txBox="1"/>
          <p:nvPr/>
        </p:nvSpPr>
        <p:spPr>
          <a:xfrm>
            <a:off x="913680" y="1580040"/>
            <a:ext cx="10353240" cy="4941720"/>
          </a:xfrm>
          <a:prstGeom prst="rect">
            <a:avLst/>
          </a:prstGeom>
          <a:noFill/>
          <a:ln>
            <a:noFill/>
          </a:ln>
          <a:effectLst>
            <a:outerShdw>
              <a:srgbClr val="000000">
                <a:alpha val="46000"/>
              </a:srgbClr>
            </a:outerShdw>
          </a:effectLst>
        </p:spPr>
        <p:txBody>
          <a:bodyPr/>
          <a:lstStyle/>
          <a:p>
            <a:pPr marL="37080">
              <a:lnSpc>
                <a:spcPct val="107000"/>
              </a:lnSpc>
              <a:spcBef>
                <a:spcPts val="479"/>
              </a:spcBef>
              <a:spcAft>
                <a:spcPts val="799"/>
              </a:spcAft>
            </a:pPr>
            <a:r>
              <a:rPr lang="en-US" sz="1600" b="0" strike="noStrike" spc="-1">
                <a:solidFill>
                  <a:srgbClr val="E3E3E3"/>
                </a:solidFill>
                <a:latin typeface="Aharoni"/>
                <a:ea typeface="Calibri"/>
              </a:rPr>
              <a:t>As already mentioned, the war began on September</a:t>
            </a:r>
            <a:r>
              <a:rPr lang="en-US" sz="2400" b="0" strike="noStrike" spc="-1">
                <a:solidFill>
                  <a:srgbClr val="E3E3E3"/>
                </a:solidFill>
                <a:latin typeface="Aharoni"/>
                <a:ea typeface="Calibri"/>
              </a:rPr>
              <a:t> 1, 1939 </a:t>
            </a:r>
            <a:r>
              <a:rPr lang="en-US" sz="1600" b="0" strike="noStrike" spc="-1">
                <a:solidFill>
                  <a:srgbClr val="E3E3E3"/>
                </a:solidFill>
                <a:latin typeface="Aharoni"/>
                <a:ea typeface="Calibri"/>
              </a:rPr>
              <a:t>with the German invasion of Poland. A few days earlier, on August 23, Hitler's Germany and Stalin's Soviet Union, despite the radical hostility that opposed the two regimes, had signed a non-aggression pact that responded to the need of the Germans to avoid a conflict on two fronts and that of the Soviets to avoid a possible immediate confrontation with Germany. The Nazi-Soviet pact, inspired by a crude realism, contained a secret protocol by which the two powers agreed on common war objectives, to the detriment especially of Poland. It was within the framework of this agreement that hostilities began.</a:t>
            </a:r>
            <a:endParaRPr lang="en-US" sz="1600" b="0" strike="noStrike" spc="-1">
              <a:solidFill>
                <a:srgbClr val="E3E3E3"/>
              </a:solidFill>
              <a:latin typeface="Calisto MT"/>
            </a:endParaRPr>
          </a:p>
          <a:p>
            <a:pPr marL="37080">
              <a:lnSpc>
                <a:spcPct val="107000"/>
              </a:lnSpc>
              <a:spcBef>
                <a:spcPts val="320"/>
              </a:spcBef>
              <a:spcAft>
                <a:spcPts val="799"/>
              </a:spcAft>
            </a:pPr>
            <a:r>
              <a:rPr lang="en-US" sz="1600" b="0" strike="noStrike" spc="-1">
                <a:solidFill>
                  <a:srgbClr val="E3E3E3"/>
                </a:solidFill>
                <a:latin typeface="Aharoni"/>
                <a:ea typeface="Calibri"/>
              </a:rPr>
              <a:t>The conflict lasted for about eight months, without any significant intervention of Great Britain and France (which had immediately declared war on the Germans), with the double advance of Germany and the Soviet Union on the eastern front and in northern Europe.</a:t>
            </a:r>
            <a:endParaRPr lang="en-US" sz="1600" b="0" strike="noStrike" spc="-1">
              <a:solidFill>
                <a:srgbClr val="E3E3E3"/>
              </a:solidFill>
              <a:latin typeface="Calisto MT"/>
            </a:endParaRPr>
          </a:p>
          <a:p>
            <a:pPr marL="37080">
              <a:lnSpc>
                <a:spcPct val="100000"/>
              </a:lnSpc>
              <a:spcBef>
                <a:spcPts val="320"/>
              </a:spcBef>
              <a:spcAft>
                <a:spcPts val="601"/>
              </a:spcAft>
            </a:pPr>
            <a:r>
              <a:rPr lang="en-US" sz="1600" b="0" strike="noStrike" spc="-1">
                <a:solidFill>
                  <a:srgbClr val="E3E3E3"/>
                </a:solidFill>
                <a:latin typeface="Aharoni"/>
                <a:ea typeface="Calibri"/>
              </a:rPr>
              <a:t>On May 10, 1940 Hitler turned against France, which in June was completely defeated and largely occupied. In the regions not occupied by the Germans, the collaborationist government of Marshal P. Pétain was established. Hitler then attempted, with Operation Sea Lion, to invade Great Britain. However, he was forced to renounce the attempt in September 1940 in the face of insuperable British resistance, which had its most energetic architect in Prime Minister Winston Churchill. Meanwhile, on June 10, 1940, when France was about to collapse, Mussolini's Italy entered the war. In the following months, Italy waged a parallel war against the British in Africa and Greece. In both cases it was doomed to failure, until Germany intervened directly, to which Mussolini ended up being completely subordinate.</a:t>
            </a:r>
            <a:endParaRPr lang="en-US" sz="1600" b="0" strike="noStrike" spc="-1">
              <a:solidFill>
                <a:srgbClr val="E3E3E3"/>
              </a:solidFill>
              <a:latin typeface="Calisto MT"/>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lstStyle/>
          <a:p>
            <a:pPr algn="ctr">
              <a:lnSpc>
                <a:spcPct val="100000"/>
              </a:lnSpc>
            </a:pPr>
            <a:r>
              <a:rPr lang="en-US" sz="4000" b="0" strike="noStrike" spc="-1">
                <a:solidFill>
                  <a:srgbClr val="E3E3E3"/>
                </a:solidFill>
                <a:latin typeface="Aharoni"/>
              </a:rPr>
              <a:t>GERMANY MILITARY STRATEGY</a:t>
            </a:r>
            <a:endParaRPr lang="en-US" sz="4000" b="0" strike="noStrike" spc="-1">
              <a:solidFill>
                <a:srgbClr val="FFFFFF"/>
              </a:solidFill>
              <a:latin typeface="Calisto MT"/>
            </a:endParaRPr>
          </a:p>
        </p:txBody>
      </p:sp>
      <p:sp>
        <p:nvSpPr>
          <p:cNvPr id="94" name="TextShape 2"/>
          <p:cNvSpPr txBox="1"/>
          <p:nvPr/>
        </p:nvSpPr>
        <p:spPr>
          <a:xfrm>
            <a:off x="913680" y="1732320"/>
            <a:ext cx="10353240" cy="4058280"/>
          </a:xfrm>
          <a:prstGeom prst="rect">
            <a:avLst/>
          </a:prstGeom>
          <a:noFill/>
          <a:ln>
            <a:noFill/>
          </a:ln>
          <a:effectLst>
            <a:outerShdw>
              <a:srgbClr val="000000">
                <a:alpha val="46000"/>
              </a:srgbClr>
            </a:outerShdw>
          </a:effectLst>
        </p:spPr>
        <p:txBody>
          <a:bodyPr>
            <a:normAutofit fontScale="98000"/>
          </a:bodyPr>
          <a:lstStyle/>
          <a:p>
            <a:pPr marL="37080">
              <a:lnSpc>
                <a:spcPct val="107000"/>
              </a:lnSpc>
              <a:spcBef>
                <a:spcPts val="400"/>
              </a:spcBef>
              <a:spcAft>
                <a:spcPts val="799"/>
              </a:spcAft>
            </a:pPr>
            <a:r>
              <a:rPr lang="en-US" sz="2000" b="0" strike="noStrike" spc="-1">
                <a:solidFill>
                  <a:srgbClr val="E3E3E3"/>
                </a:solidFill>
                <a:latin typeface="Aharoni"/>
                <a:ea typeface="Calibri"/>
              </a:rPr>
              <a:t>Germany attacked the enemy in force with the use of mechanized divisions supported by aviation and in particular by aircraft designed for ground attack. With the help of divisions of paratroopers and airborne infantry, the Germans defeated Holland in five days, Belgium in eighteen, France in forty even though they could use troops numerically inferior to those of the opponents. It was the "blitzkrieg".</a:t>
            </a:r>
            <a:endParaRPr lang="en-US" sz="2000" b="0" strike="noStrike" spc="-1">
              <a:solidFill>
                <a:srgbClr val="E3E3E3"/>
              </a:solidFill>
              <a:latin typeface="Calisto MT"/>
            </a:endParaRPr>
          </a:p>
          <a:p>
            <a:pPr marL="37080">
              <a:lnSpc>
                <a:spcPct val="107000"/>
              </a:lnSpc>
              <a:spcBef>
                <a:spcPts val="479"/>
              </a:spcBef>
              <a:spcAft>
                <a:spcPts val="799"/>
              </a:spcAft>
            </a:pPr>
            <a:r>
              <a:rPr lang="en-US" sz="2000" b="0" strike="noStrike" spc="-1">
                <a:solidFill>
                  <a:srgbClr val="E3E3E3"/>
                </a:solidFill>
                <a:latin typeface="Aharoni"/>
                <a:ea typeface="Calibri"/>
              </a:rPr>
              <a:t>The same strategy, applied by Germany in the Balkans with similar success, would not work in the attack against the Soviet Union. Here, given the vastness of the theater of operations, the blitzkrieg strategy failed. The 600,000 trucks that should have ensured supplies to the </a:t>
            </a:r>
            <a:r>
              <a:rPr lang="en-US" sz="2400" b="0" strike="noStrike" spc="-1">
                <a:solidFill>
                  <a:srgbClr val="E3E3E3"/>
                </a:solidFill>
                <a:latin typeface="Aharoni"/>
                <a:ea typeface="Calibri"/>
              </a:rPr>
              <a:t>3,200,000</a:t>
            </a:r>
            <a:r>
              <a:rPr lang="en-US" sz="2000" b="0" strike="noStrike" spc="-1">
                <a:solidFill>
                  <a:srgbClr val="E3E3E3"/>
                </a:solidFill>
                <a:latin typeface="Aharoni"/>
                <a:ea typeface="Calibri"/>
              </a:rPr>
              <a:t> soldiers employed in the invasion were not enough and the troops arrived exhausted at the gates of Moscow. The German expansion came to a definitive halt and the myth of German invincibility was shattered.</a:t>
            </a:r>
            <a:endParaRPr lang="en-US" sz="2000" b="0" strike="noStrike" spc="-1">
              <a:solidFill>
                <a:srgbClr val="E3E3E3"/>
              </a:solidFill>
              <a:latin typeface="Calisto MT"/>
            </a:endParaRPr>
          </a:p>
          <a:p>
            <a:pPr>
              <a:lnSpc>
                <a:spcPct val="100000"/>
              </a:lnSpc>
              <a:spcBef>
                <a:spcPts val="400"/>
              </a:spcBef>
              <a:spcAft>
                <a:spcPts val="601"/>
              </a:spcAft>
            </a:pPr>
            <a:endParaRPr lang="en-US" sz="20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913680" y="581400"/>
            <a:ext cx="10353240" cy="970200"/>
          </a:xfrm>
          <a:prstGeom prst="rect">
            <a:avLst/>
          </a:prstGeom>
          <a:noFill/>
          <a:ln>
            <a:noFill/>
          </a:ln>
          <a:effectLst>
            <a:outerShdw>
              <a:srgbClr val="000000">
                <a:alpha val="46000"/>
              </a:srgbClr>
            </a:outerShdw>
          </a:effectLst>
        </p:spPr>
        <p:txBody>
          <a:bodyPr anchor="ctr">
            <a:normAutofit fontScale="73000" lnSpcReduction="20000"/>
          </a:bodyPr>
          <a:lstStyle/>
          <a:p>
            <a:pPr algn="ctr">
              <a:lnSpc>
                <a:spcPct val="100000"/>
              </a:lnSpc>
            </a:pPr>
            <a:r>
              <a:rPr lang="en-US" sz="5400" b="0" strike="noStrike" spc="-1">
                <a:solidFill>
                  <a:srgbClr val="E3E3E3"/>
                </a:solidFill>
                <a:latin typeface="Aharoni"/>
              </a:rPr>
              <a:t>1941-43</a:t>
            </a:r>
            <a:r>
              <a:rPr lang="en-US" sz="4400" b="0" strike="noStrike" spc="-1">
                <a:solidFill>
                  <a:srgbClr val="E3E3E3"/>
                </a:solidFill>
                <a:latin typeface="Aharoni"/>
              </a:rPr>
              <a:t>:</a:t>
            </a:r>
            <a:r>
              <a:rPr lang="en-US" sz="4000" b="0" strike="noStrike" spc="-1">
                <a:solidFill>
                  <a:srgbClr val="E3E3E3"/>
                </a:solidFill>
                <a:latin typeface="Aharoni"/>
              </a:rPr>
              <a:t>OPERATION BARBAROSSA, US INTERVENTION AND THE AXIS CRISIS</a:t>
            </a:r>
            <a:endParaRPr lang="en-US" sz="4000" b="0" strike="noStrike" spc="-1">
              <a:solidFill>
                <a:srgbClr val="FFFFFF"/>
              </a:solidFill>
              <a:latin typeface="Calisto MT"/>
            </a:endParaRPr>
          </a:p>
        </p:txBody>
      </p:sp>
      <p:sp>
        <p:nvSpPr>
          <p:cNvPr id="96" name="TextShape 2"/>
          <p:cNvSpPr txBox="1"/>
          <p:nvPr/>
        </p:nvSpPr>
        <p:spPr>
          <a:xfrm>
            <a:off x="913680" y="1732320"/>
            <a:ext cx="10353240" cy="4621320"/>
          </a:xfrm>
          <a:prstGeom prst="rect">
            <a:avLst/>
          </a:prstGeom>
          <a:noFill/>
          <a:ln>
            <a:noFill/>
          </a:ln>
          <a:effectLst>
            <a:outerShdw>
              <a:srgbClr val="000000">
                <a:alpha val="46000"/>
              </a:srgbClr>
            </a:outerShdw>
          </a:effectLst>
        </p:spPr>
        <p:txBody>
          <a:bodyPr>
            <a:normAutofit fontScale="78000" lnSpcReduction="10000"/>
          </a:bodyPr>
          <a:lstStyle/>
          <a:p>
            <a:pPr marL="37080">
              <a:lnSpc>
                <a:spcPct val="100000"/>
              </a:lnSpc>
              <a:spcBef>
                <a:spcPts val="459"/>
              </a:spcBef>
              <a:spcAft>
                <a:spcPts val="601"/>
              </a:spcAft>
            </a:pPr>
            <a:r>
              <a:rPr lang="en-US" sz="2300" b="0" strike="noStrike" spc="-1">
                <a:solidFill>
                  <a:srgbClr val="E3E3E3"/>
                </a:solidFill>
                <a:latin typeface="Aharoni"/>
                <a:ea typeface="Calibri"/>
              </a:rPr>
              <a:t>Between 1941 and 1942 the conflict had decisive developments. In June 1941 Hitler put an end to the alliance between Germany and the Soviet Union and, as mentioned above, attacked the latter with the hope of liquidating the opponent with a blitzkrieg. Operation Barbarossa, however, failed: the Germans, in fact, managed to penetrate deep into Russian territory, but the Soviets started a long war of attrition that was favored by the onset of winter. Meanwhile, in December 1941, after the Japanese attack on Pearl Harbor, Roosevelt's United States - at first neutral - entered the war. Thus began the Pacific War, in which the Japanese initially achieved important successes. In 1942 the Axis countries were at the height of their power and controlled immense territories, where they began to give substance to the new order they theorized (in Europe began the drama of the extermination of the Jews, Shoah). Between 1942 and 1943, however, the fate of the war began to change. In this turning point, the battle of Stalingrad between July 1942 and February 1943 played a decisive and at the same time highly symbolic role. With it, in fact, the Soviet counter-offensive began. In the same months Italy and Germany suffered heavy defeats in Africa, while the Japanese were contained by the United States in the Pacific. The fall of fascism in Italy in July 1943 and then the armistice proclaimed by General Badoglio in September created a difficult situation in the country: the army disintegrated and the government moved to the South, while the Germans occupied the central and northern regions, where the Italian Social Republic was born. The Resistance, which had already become a European phenomenon, began in Italy.</a:t>
            </a:r>
            <a:endParaRPr lang="en-US" sz="2300" b="0" strike="noStrike" spc="-1">
              <a:solidFill>
                <a:srgbClr val="E3E3E3"/>
              </a:solidFill>
              <a:latin typeface="Calisto MT"/>
            </a:endParaRPr>
          </a:p>
          <a:p>
            <a:pPr marL="37080">
              <a:lnSpc>
                <a:spcPct val="100000"/>
              </a:lnSpc>
              <a:spcBef>
                <a:spcPts val="400"/>
              </a:spcBef>
              <a:spcAft>
                <a:spcPts val="601"/>
              </a:spcAft>
            </a:pPr>
            <a:endParaRPr lang="en-US" sz="2300" b="0" strike="noStrike" spc="-1">
              <a:solidFill>
                <a:srgbClr val="E3E3E3"/>
              </a:solidFill>
              <a:latin typeface="Calisto MT"/>
            </a:endParaRPr>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913680" y="609480"/>
            <a:ext cx="10353240" cy="970200"/>
          </a:xfrm>
          <a:prstGeom prst="rect">
            <a:avLst/>
          </a:prstGeom>
          <a:noFill/>
          <a:ln>
            <a:noFill/>
          </a:ln>
          <a:effectLst>
            <a:outerShdw>
              <a:srgbClr val="000000">
                <a:alpha val="46000"/>
              </a:srgbClr>
            </a:outerShdw>
          </a:effectLst>
        </p:spPr>
        <p:txBody>
          <a:bodyPr anchor="ctr">
            <a:normAutofit fontScale="73000" lnSpcReduction="20000"/>
          </a:bodyPr>
          <a:lstStyle/>
          <a:p>
            <a:pPr algn="ctr">
              <a:lnSpc>
                <a:spcPct val="100000"/>
              </a:lnSpc>
            </a:pPr>
            <a:r>
              <a:rPr lang="en-US" sz="5400" b="0" strike="noStrike" spc="-1">
                <a:solidFill>
                  <a:srgbClr val="E3E3E3"/>
                </a:solidFill>
                <a:latin typeface="Aharoni"/>
              </a:rPr>
              <a:t>1944-45:</a:t>
            </a:r>
            <a:r>
              <a:rPr lang="en-US" sz="4000" b="0" strike="noStrike" spc="-1">
                <a:solidFill>
                  <a:srgbClr val="E3E3E3"/>
                </a:solidFill>
                <a:latin typeface="Aharoni"/>
              </a:rPr>
              <a:t>THE LANDING IN NORMANDY AND THE DEFEAT ON GERMANY AND JAPAN </a:t>
            </a:r>
            <a:endParaRPr lang="en-US" sz="4000" b="0" strike="noStrike" spc="-1">
              <a:solidFill>
                <a:srgbClr val="FFFFFF"/>
              </a:solidFill>
              <a:latin typeface="Calisto MT"/>
            </a:endParaRPr>
          </a:p>
        </p:txBody>
      </p:sp>
      <p:sp>
        <p:nvSpPr>
          <p:cNvPr id="98" name="TextShape 2"/>
          <p:cNvSpPr txBox="1"/>
          <p:nvPr/>
        </p:nvSpPr>
        <p:spPr>
          <a:xfrm>
            <a:off x="913680" y="1732320"/>
            <a:ext cx="10353240" cy="5041080"/>
          </a:xfrm>
          <a:prstGeom prst="rect">
            <a:avLst/>
          </a:prstGeom>
          <a:noFill/>
          <a:ln>
            <a:noFill/>
          </a:ln>
          <a:effectLst>
            <a:outerShdw>
              <a:srgbClr val="000000">
                <a:alpha val="46000"/>
              </a:srgbClr>
            </a:outerShdw>
          </a:effectLst>
        </p:spPr>
        <p:txBody>
          <a:bodyPr>
            <a:normAutofit fontScale="93000" lnSpcReduction="10000"/>
          </a:bodyPr>
          <a:lstStyle/>
          <a:p>
            <a:pPr marL="37080">
              <a:lnSpc>
                <a:spcPct val="107000"/>
              </a:lnSpc>
              <a:spcBef>
                <a:spcPts val="360"/>
              </a:spcBef>
              <a:spcAft>
                <a:spcPts val="799"/>
              </a:spcAft>
            </a:pPr>
            <a:r>
              <a:rPr lang="en-US" sz="1800" b="0" strike="noStrike" spc="-1">
                <a:solidFill>
                  <a:srgbClr val="E3E3E3"/>
                </a:solidFill>
                <a:latin typeface="Aharoni"/>
                <a:ea typeface="Calibri"/>
              </a:rPr>
              <a:t>At the end of 1943 Churchill, Roosevelt and Stalin decided to open a second front in Europe. Hence the landing in Normandy in June 1944, which was followed shortly afterwards by the liberation of France and Belgium. To support the Allied counter-offensive, a massive air offensive had been underway for some time, the objective of which was German territory. The damage inflicted by the 6,000 heavy bombers operating from England and bases in southern Italy destroyed infrastructure and weakened the population. More than 630,000 German civilians died in the rubble of the affected cities and more than a million were seriously wounded.</a:t>
            </a:r>
            <a:endParaRPr lang="en-US" sz="1800" b="0" strike="noStrike" spc="-1">
              <a:solidFill>
                <a:srgbClr val="E3E3E3"/>
              </a:solidFill>
              <a:latin typeface="Calisto MT"/>
            </a:endParaRPr>
          </a:p>
          <a:p>
            <a:pPr marL="37080">
              <a:lnSpc>
                <a:spcPct val="107000"/>
              </a:lnSpc>
              <a:spcBef>
                <a:spcPts val="360"/>
              </a:spcBef>
              <a:spcAft>
                <a:spcPts val="799"/>
              </a:spcAft>
            </a:pPr>
            <a:r>
              <a:rPr lang="en-US" sz="1800" b="0" strike="noStrike" spc="-1">
                <a:solidFill>
                  <a:srgbClr val="E3E3E3"/>
                </a:solidFill>
                <a:latin typeface="Aharoni"/>
                <a:ea typeface="Calibri"/>
              </a:rPr>
              <a:t>Between the end of 1944 and April 1945, when Italy was also liberated, Germany was invaded in the west by the Anglo-Americans and in the east by the Soviets. The battle of Berlin (April 19-May 2), the suicide of Hitler (April 30) and the armistice of Reims (May 7) put an end to the war in Europe. Continued a few months, however, the conflict with the Japanese, who resisted strenuously, even resorting to kamikaze. The war with Japan ended in a dramatic way, with the launch of two atomic bombs (atomic and nuclear weapons) on Hiroshima and Nagasaki, on 6 and 9 August 1945. The effects of this bombing were shocking. Japan capitulated immediately and the Second World War truly came to an end. While the conflict was still in progress, the Allied powers - in the three conferences of Teheran (November-December 1943), Jalta (February 1945) and Potsdam (July-August 1945) - addressed the question of the political and territorial arrangement of the world after the defeat of the enemy powers. In this way, the premises were laid for the division of the world into spheres of influence, which sanctioned the undisputed hegemony of the United States and the Soviet Union. Thus began the era of bipolarity.</a:t>
            </a:r>
            <a:endParaRPr lang="en-US" sz="1800" b="0" strike="noStrike" spc="-1">
              <a:solidFill>
                <a:srgbClr val="E3E3E3"/>
              </a:solidFill>
              <a:latin typeface="Calisto MT"/>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Ardesia</Template>
  <TotalTime>9</TotalTime>
  <Words>2113</Words>
  <Application>Microsoft Office PowerPoint</Application>
  <PresentationFormat>Personalizzato</PresentationFormat>
  <Paragraphs>31</Paragraphs>
  <Slides>11</Slides>
  <Notes>0</Notes>
  <HiddenSlides>0</HiddenSlides>
  <MMClips>0</MMClips>
  <ScaleCrop>false</ScaleCrop>
  <HeadingPairs>
    <vt:vector size="4" baseType="variant">
      <vt:variant>
        <vt:lpstr>Tema</vt:lpstr>
      </vt:variant>
      <vt:variant>
        <vt:i4>2</vt:i4>
      </vt:variant>
      <vt:variant>
        <vt:lpstr>Titoli diapositive</vt:lpstr>
      </vt:variant>
      <vt:variant>
        <vt:i4>11</vt:i4>
      </vt:variant>
    </vt:vector>
  </HeadingPairs>
  <TitlesOfParts>
    <vt:vector size="13" baseType="lpstr">
      <vt:lpstr>Office Theme</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SECOND WORLD WAR</dc:title>
  <dc:creator>Emilia Esposito</dc:creator>
  <cp:lastModifiedBy>linar</cp:lastModifiedBy>
  <cp:revision>4</cp:revision>
  <dcterms:created xsi:type="dcterms:W3CDTF">2022-03-03T10:37:06Z</dcterms:created>
  <dcterms:modified xsi:type="dcterms:W3CDTF">2022-03-04T18:47:50Z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11</vt:i4>
  </property>
</Properties>
</file>