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2A54C80-263E-416B-A8E0-580EDEADCBDC}" type="datetimeFigureOut">
              <a:rPr lang="en-US" dirty="0"/>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5/25/2021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9888A4-DED8-4DB8-85BB-4936BD2DED8D}"/>
              </a:ext>
            </a:extLst>
          </p:cNvPr>
          <p:cNvSpPr>
            <a:spLocks noGrp="1"/>
          </p:cNvSpPr>
          <p:nvPr>
            <p:ph type="ctrTitle"/>
          </p:nvPr>
        </p:nvSpPr>
        <p:spPr/>
        <p:txBody>
          <a:bodyPr/>
          <a:lstStyle/>
          <a:p>
            <a:r>
              <a:rPr lang="it-IT" dirty="0"/>
              <a:t>Greek Mythology</a:t>
            </a:r>
          </a:p>
        </p:txBody>
      </p:sp>
      <p:sp>
        <p:nvSpPr>
          <p:cNvPr id="3" name="Sottotitolo 2">
            <a:extLst>
              <a:ext uri="{FF2B5EF4-FFF2-40B4-BE49-F238E27FC236}">
                <a16:creationId xmlns:a16="http://schemas.microsoft.com/office/drawing/2014/main" id="{2EEAAA70-463B-4C8F-8AE8-9EEA25041EAE}"/>
              </a:ext>
            </a:extLst>
          </p:cNvPr>
          <p:cNvSpPr>
            <a:spLocks noGrp="1"/>
          </p:cNvSpPr>
          <p:nvPr>
            <p:ph type="subTitle" idx="1"/>
          </p:nvPr>
        </p:nvSpPr>
        <p:spPr>
          <a:xfrm>
            <a:off x="2703443" y="4050836"/>
            <a:ext cx="7766936" cy="1096899"/>
          </a:xfrm>
        </p:spPr>
        <p:txBody>
          <a:bodyPr>
            <a:normAutofit fontScale="92500" lnSpcReduction="20000"/>
          </a:bodyPr>
          <a:lstStyle/>
          <a:p>
            <a:r>
              <a:rPr lang="it-IT" sz="2000" dirty="0"/>
              <a:t>Classe 1 A</a:t>
            </a:r>
          </a:p>
          <a:p>
            <a:r>
              <a:rPr lang="it-IT" sz="2000" dirty="0"/>
              <a:t>A. S. 2020/2021 </a:t>
            </a:r>
          </a:p>
          <a:p>
            <a:r>
              <a:rPr lang="it-IT" sz="2000" dirty="0"/>
              <a:t>Prof.sse Esposito Rosa e Franzese Michela </a:t>
            </a:r>
          </a:p>
        </p:txBody>
      </p:sp>
    </p:spTree>
    <p:extLst>
      <p:ext uri="{BB962C8B-B14F-4D97-AF65-F5344CB8AC3E}">
        <p14:creationId xmlns:p14="http://schemas.microsoft.com/office/powerpoint/2010/main" val="3062591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A24700-A5D8-4FAB-BD13-A5FD04D1C52C}"/>
              </a:ext>
            </a:extLst>
          </p:cNvPr>
          <p:cNvSpPr>
            <a:spLocks noGrp="1"/>
          </p:cNvSpPr>
          <p:nvPr>
            <p:ph type="title"/>
          </p:nvPr>
        </p:nvSpPr>
        <p:spPr/>
        <p:txBody>
          <a:bodyPr/>
          <a:lstStyle/>
          <a:p>
            <a:r>
              <a:rPr lang="it-IT" dirty="0"/>
              <a:t>Origins and characteristic of the myth</a:t>
            </a:r>
          </a:p>
        </p:txBody>
      </p:sp>
      <p:sp>
        <p:nvSpPr>
          <p:cNvPr id="7" name="Segnaposto contenuto 6">
            <a:extLst>
              <a:ext uri="{FF2B5EF4-FFF2-40B4-BE49-F238E27FC236}">
                <a16:creationId xmlns:a16="http://schemas.microsoft.com/office/drawing/2014/main" id="{40D35358-7D7E-4735-9DB1-51BE1822F2F8}"/>
              </a:ext>
            </a:extLst>
          </p:cNvPr>
          <p:cNvSpPr>
            <a:spLocks noGrp="1"/>
          </p:cNvSpPr>
          <p:nvPr>
            <p:ph idx="1"/>
          </p:nvPr>
        </p:nvSpPr>
        <p:spPr/>
        <p:txBody>
          <a:bodyPr/>
          <a:lstStyle/>
          <a:p>
            <a:pPr algn="just"/>
            <a:r>
              <a:rPr lang="it-IT" dirty="0"/>
              <a:t>Myth is a </a:t>
            </a:r>
            <a:r>
              <a:rPr lang="it-IT" dirty="0" err="1"/>
              <a:t>fictional</a:t>
            </a:r>
            <a:r>
              <a:rPr lang="it-IT" dirty="0"/>
              <a:t> tale </a:t>
            </a:r>
            <a:r>
              <a:rPr lang="it-IT" dirty="0" err="1"/>
              <a:t>that</a:t>
            </a:r>
            <a:r>
              <a:rPr lang="it-IT" dirty="0"/>
              <a:t> </a:t>
            </a:r>
            <a:r>
              <a:rPr lang="it-IT" dirty="0" err="1"/>
              <a:t>seeks</a:t>
            </a:r>
            <a:r>
              <a:rPr lang="it-IT" dirty="0"/>
              <a:t> to </a:t>
            </a:r>
            <a:r>
              <a:rPr lang="it-IT" dirty="0" err="1"/>
              <a:t>give</a:t>
            </a:r>
            <a:r>
              <a:rPr lang="it-IT" dirty="0"/>
              <a:t> one </a:t>
            </a:r>
            <a:r>
              <a:rPr lang="it-IT" dirty="0" err="1"/>
              <a:t>explanation</a:t>
            </a:r>
            <a:r>
              <a:rPr lang="it-IT" dirty="0"/>
              <a:t> of the </a:t>
            </a:r>
            <a:r>
              <a:rPr lang="it-IT" dirty="0" err="1"/>
              <a:t>origin</a:t>
            </a:r>
            <a:r>
              <a:rPr lang="it-IT" dirty="0"/>
              <a:t> of the world and of </a:t>
            </a:r>
            <a:r>
              <a:rPr lang="it-IT" dirty="0" err="1"/>
              <a:t>humanity</a:t>
            </a:r>
            <a:r>
              <a:rPr lang="it-IT" dirty="0"/>
              <a:t> and of the </a:t>
            </a:r>
            <a:r>
              <a:rPr lang="it-IT" dirty="0" err="1"/>
              <a:t>different</a:t>
            </a:r>
            <a:r>
              <a:rPr lang="it-IT" dirty="0"/>
              <a:t> </a:t>
            </a:r>
            <a:r>
              <a:rPr lang="it-IT" dirty="0" err="1"/>
              <a:t>aspects</a:t>
            </a:r>
            <a:r>
              <a:rPr lang="it-IT" dirty="0"/>
              <a:t> of reality: </a:t>
            </a:r>
            <a:r>
              <a:rPr lang="it-IT" dirty="0" err="1"/>
              <a:t>natural</a:t>
            </a:r>
            <a:r>
              <a:rPr lang="it-IT" dirty="0"/>
              <a:t> </a:t>
            </a:r>
            <a:r>
              <a:rPr lang="it-IT" dirty="0" err="1"/>
              <a:t>phenomena</a:t>
            </a:r>
            <a:r>
              <a:rPr lang="it-IT" dirty="0"/>
              <a:t>, </a:t>
            </a:r>
            <a:r>
              <a:rPr lang="it-IT" dirty="0" err="1"/>
              <a:t>landscape</a:t>
            </a:r>
            <a:r>
              <a:rPr lang="it-IT" dirty="0"/>
              <a:t> </a:t>
            </a:r>
            <a:r>
              <a:rPr lang="it-IT" dirty="0" err="1"/>
              <a:t>elements</a:t>
            </a:r>
            <a:r>
              <a:rPr lang="it-IT" dirty="0"/>
              <a:t>, social institutions, </a:t>
            </a:r>
            <a:r>
              <a:rPr lang="it-IT" dirty="0" err="1"/>
              <a:t>conditions</a:t>
            </a:r>
            <a:r>
              <a:rPr lang="it-IT" dirty="0"/>
              <a:t> </a:t>
            </a:r>
            <a:r>
              <a:rPr lang="it-IT" dirty="0" err="1"/>
              <a:t>existential</a:t>
            </a:r>
            <a:r>
              <a:rPr lang="it-IT" dirty="0"/>
              <a:t>.</a:t>
            </a:r>
          </a:p>
          <a:p>
            <a:pPr algn="just"/>
            <a:r>
              <a:rPr lang="en-US" dirty="0"/>
              <a:t>The narrative structure of a myth is similar to that of other types of narrative and therefore, it foresees an initial situation, a central part or development and a final situation or conclusion.</a:t>
            </a:r>
          </a:p>
          <a:p>
            <a:pPr algn="just"/>
            <a:r>
              <a:rPr lang="en-US" dirty="0"/>
              <a:t>Characters can be ordinary men, heroes, gods, fantastic creatures or monstrous. </a:t>
            </a:r>
          </a:p>
          <a:p>
            <a:pPr algn="just"/>
            <a:r>
              <a:rPr lang="en-US" dirty="0"/>
              <a:t>Time is almost always very distant and indeterminate.</a:t>
            </a:r>
          </a:p>
          <a:p>
            <a:pPr algn="just"/>
            <a:r>
              <a:rPr lang="en-US" dirty="0"/>
              <a:t>The places are almost always open and fantastic, imaginary, therefore indeterminate.</a:t>
            </a:r>
          </a:p>
          <a:p>
            <a:pPr algn="just"/>
            <a:endParaRPr lang="en-US" dirty="0"/>
          </a:p>
          <a:p>
            <a:pPr algn="just"/>
            <a:endParaRPr lang="en-US" dirty="0"/>
          </a:p>
          <a:p>
            <a:pPr algn="just"/>
            <a:endParaRPr lang="en-US" dirty="0"/>
          </a:p>
          <a:p>
            <a:pPr algn="just">
              <a:lnSpc>
                <a:spcPct val="150000"/>
              </a:lnSpc>
            </a:pPr>
            <a:endParaRPr lang="it-IT" dirty="0"/>
          </a:p>
        </p:txBody>
      </p:sp>
    </p:spTree>
    <p:extLst>
      <p:ext uri="{BB962C8B-B14F-4D97-AF65-F5344CB8AC3E}">
        <p14:creationId xmlns:p14="http://schemas.microsoft.com/office/powerpoint/2010/main" val="1379665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048B99-A126-4B5D-8C48-ECAB754E42EC}"/>
              </a:ext>
            </a:extLst>
          </p:cNvPr>
          <p:cNvSpPr>
            <a:spLocks noGrp="1"/>
          </p:cNvSpPr>
          <p:nvPr>
            <p:ph type="title"/>
          </p:nvPr>
        </p:nvSpPr>
        <p:spPr/>
        <p:txBody>
          <a:bodyPr/>
          <a:lstStyle/>
          <a:p>
            <a:r>
              <a:rPr lang="en-US" dirty="0"/>
              <a:t>The different types of myth</a:t>
            </a:r>
            <a:endParaRPr lang="it-IT" dirty="0"/>
          </a:p>
        </p:txBody>
      </p:sp>
      <p:sp>
        <p:nvSpPr>
          <p:cNvPr id="3" name="Segnaposto contenuto 2">
            <a:extLst>
              <a:ext uri="{FF2B5EF4-FFF2-40B4-BE49-F238E27FC236}">
                <a16:creationId xmlns:a16="http://schemas.microsoft.com/office/drawing/2014/main" id="{2DEDAD87-7E41-4FE7-9B06-77B72D73183F}"/>
              </a:ext>
            </a:extLst>
          </p:cNvPr>
          <p:cNvSpPr>
            <a:spLocks noGrp="1"/>
          </p:cNvSpPr>
          <p:nvPr>
            <p:ph idx="1"/>
          </p:nvPr>
        </p:nvSpPr>
        <p:spPr/>
        <p:txBody>
          <a:bodyPr/>
          <a:lstStyle/>
          <a:p>
            <a:pPr algn="just"/>
            <a:r>
              <a:rPr lang="en-US" dirty="0"/>
              <a:t>The main types of the myth are distinguished between:</a:t>
            </a:r>
          </a:p>
          <a:p>
            <a:pPr algn="just"/>
            <a:r>
              <a:rPr lang="en-US" dirty="0"/>
              <a:t>myths of creation or origins, which tell how a divinity created and ordered the universe from nothing or from chaos;</a:t>
            </a:r>
          </a:p>
          <a:p>
            <a:pPr algn="just"/>
            <a:r>
              <a:rPr lang="en-US" dirty="0"/>
              <a:t>naturalistic myths, whose fundamental purpose is to provide an explanation of natural or biological phenomena;</a:t>
            </a:r>
          </a:p>
          <a:p>
            <a:pPr algn="just"/>
            <a:r>
              <a:rPr lang="en-US" dirty="0"/>
              <a:t>historical myths, which have the function of handing down fundamental events for the history of a people, whose protagonists are historically existed or legendary characters.</a:t>
            </a:r>
            <a:endParaRPr lang="it-IT" dirty="0"/>
          </a:p>
        </p:txBody>
      </p:sp>
    </p:spTree>
    <p:extLst>
      <p:ext uri="{BB962C8B-B14F-4D97-AF65-F5344CB8AC3E}">
        <p14:creationId xmlns:p14="http://schemas.microsoft.com/office/powerpoint/2010/main" val="2780043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997755-78AA-4076-BB66-313E720291FB}"/>
              </a:ext>
            </a:extLst>
          </p:cNvPr>
          <p:cNvSpPr>
            <a:spLocks noGrp="1"/>
          </p:cNvSpPr>
          <p:nvPr>
            <p:ph type="title"/>
          </p:nvPr>
        </p:nvSpPr>
        <p:spPr/>
        <p:txBody>
          <a:bodyPr/>
          <a:lstStyle/>
          <a:p>
            <a:r>
              <a:rPr lang="it-IT" dirty="0"/>
              <a:t>The </a:t>
            </a:r>
            <a:r>
              <a:rPr lang="it-IT" dirty="0" err="1"/>
              <a:t>symbolic</a:t>
            </a:r>
            <a:r>
              <a:rPr lang="it-IT" dirty="0"/>
              <a:t> </a:t>
            </a:r>
            <a:r>
              <a:rPr lang="it-IT" dirty="0" err="1"/>
              <a:t>value</a:t>
            </a:r>
            <a:endParaRPr lang="it-IT" dirty="0"/>
          </a:p>
        </p:txBody>
      </p:sp>
      <p:sp>
        <p:nvSpPr>
          <p:cNvPr id="3" name="Segnaposto contenuto 2">
            <a:extLst>
              <a:ext uri="{FF2B5EF4-FFF2-40B4-BE49-F238E27FC236}">
                <a16:creationId xmlns:a16="http://schemas.microsoft.com/office/drawing/2014/main" id="{DE3D39C2-36A4-4D8B-9714-2071B033FDFF}"/>
              </a:ext>
            </a:extLst>
          </p:cNvPr>
          <p:cNvSpPr>
            <a:spLocks noGrp="1"/>
          </p:cNvSpPr>
          <p:nvPr>
            <p:ph idx="1"/>
          </p:nvPr>
        </p:nvSpPr>
        <p:spPr/>
        <p:txBody>
          <a:bodyPr/>
          <a:lstStyle/>
          <a:p>
            <a:r>
              <a:rPr lang="en-US" dirty="0"/>
              <a:t>The myths reflect the beliefs and values of the civilization that elaborated them and therefore represent a very useful means for us moderns to know and understand them better.</a:t>
            </a:r>
          </a:p>
          <a:p>
            <a:r>
              <a:rPr lang="en-US" dirty="0"/>
              <a:t>The myths deal symbolically with universal themes that have their roots in the deepest part of the human soul.</a:t>
            </a:r>
          </a:p>
          <a:p>
            <a:r>
              <a:rPr lang="en-US" dirty="0"/>
              <a:t>In addition to the explanation of the birth of the world and of the gods, the problem of the complex relationship that has always linked fathers and sons emerges in these myths.</a:t>
            </a:r>
          </a:p>
        </p:txBody>
      </p:sp>
    </p:spTree>
    <p:extLst>
      <p:ext uri="{BB962C8B-B14F-4D97-AF65-F5344CB8AC3E}">
        <p14:creationId xmlns:p14="http://schemas.microsoft.com/office/powerpoint/2010/main" val="2497006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5DF98B-ED9C-408D-B2CB-7166FEEECE6D}"/>
              </a:ext>
            </a:extLst>
          </p:cNvPr>
          <p:cNvSpPr>
            <a:spLocks noGrp="1"/>
          </p:cNvSpPr>
          <p:nvPr>
            <p:ph type="title"/>
          </p:nvPr>
        </p:nvSpPr>
        <p:spPr/>
        <p:txBody>
          <a:bodyPr/>
          <a:lstStyle/>
          <a:p>
            <a:r>
              <a:rPr lang="en-US" dirty="0"/>
              <a:t>The (mis) adventures of a princess: </a:t>
            </a:r>
            <a:r>
              <a:rPr lang="en-US" i="1" dirty="0"/>
              <a:t>Europa</a:t>
            </a:r>
            <a:endParaRPr lang="it-IT" i="1" dirty="0"/>
          </a:p>
        </p:txBody>
      </p:sp>
      <p:pic>
        <p:nvPicPr>
          <p:cNvPr id="4" name="Segnaposto contenuto 3">
            <a:extLst>
              <a:ext uri="{FF2B5EF4-FFF2-40B4-BE49-F238E27FC236}">
                <a16:creationId xmlns:a16="http://schemas.microsoft.com/office/drawing/2014/main" id="{FE684A1A-D906-48BC-B6C8-27933A691A06}"/>
              </a:ext>
            </a:extLst>
          </p:cNvPr>
          <p:cNvPicPr>
            <a:picLocks noGrp="1" noChangeAspect="1"/>
          </p:cNvPicPr>
          <p:nvPr>
            <p:ph idx="1"/>
          </p:nvPr>
        </p:nvPicPr>
        <p:blipFill>
          <a:blip r:embed="rId2"/>
          <a:stretch>
            <a:fillRect/>
          </a:stretch>
        </p:blipFill>
        <p:spPr>
          <a:xfrm>
            <a:off x="1637148" y="2160588"/>
            <a:ext cx="6677741" cy="3881437"/>
          </a:xfrm>
          <a:prstGeom prst="rect">
            <a:avLst/>
          </a:prstGeom>
        </p:spPr>
      </p:pic>
    </p:spTree>
    <p:extLst>
      <p:ext uri="{BB962C8B-B14F-4D97-AF65-F5344CB8AC3E}">
        <p14:creationId xmlns:p14="http://schemas.microsoft.com/office/powerpoint/2010/main" val="537615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E49D28-F88D-4C75-8A0C-B22221C77CE9}"/>
              </a:ext>
            </a:extLst>
          </p:cNvPr>
          <p:cNvSpPr>
            <a:spLocks noGrp="1"/>
          </p:cNvSpPr>
          <p:nvPr>
            <p:ph type="title"/>
          </p:nvPr>
        </p:nvSpPr>
        <p:spPr/>
        <p:txBody>
          <a:bodyPr/>
          <a:lstStyle/>
          <a:p>
            <a:r>
              <a:rPr lang="it-IT" dirty="0"/>
              <a:t>The Princess Europa</a:t>
            </a:r>
          </a:p>
        </p:txBody>
      </p:sp>
      <p:pic>
        <p:nvPicPr>
          <p:cNvPr id="5" name="Segnaposto contenuto 4">
            <a:extLst>
              <a:ext uri="{FF2B5EF4-FFF2-40B4-BE49-F238E27FC236}">
                <a16:creationId xmlns:a16="http://schemas.microsoft.com/office/drawing/2014/main" id="{C70A44BB-A4EB-4A2D-9770-2CE8BC31EA1B}"/>
              </a:ext>
            </a:extLst>
          </p:cNvPr>
          <p:cNvPicPr>
            <a:picLocks noGrp="1" noChangeAspect="1"/>
          </p:cNvPicPr>
          <p:nvPr>
            <p:ph idx="1"/>
          </p:nvPr>
        </p:nvPicPr>
        <p:blipFill>
          <a:blip r:embed="rId2"/>
          <a:stretch>
            <a:fillRect/>
          </a:stretch>
        </p:blipFill>
        <p:spPr>
          <a:xfrm>
            <a:off x="4760913" y="2099350"/>
            <a:ext cx="4513262" cy="2357674"/>
          </a:xfrm>
          <a:prstGeom prst="rect">
            <a:avLst/>
          </a:prstGeom>
        </p:spPr>
      </p:pic>
      <p:sp>
        <p:nvSpPr>
          <p:cNvPr id="4" name="Segnaposto testo 3">
            <a:extLst>
              <a:ext uri="{FF2B5EF4-FFF2-40B4-BE49-F238E27FC236}">
                <a16:creationId xmlns:a16="http://schemas.microsoft.com/office/drawing/2014/main" id="{3568B097-C02C-43C5-8436-6F94ADD76483}"/>
              </a:ext>
            </a:extLst>
          </p:cNvPr>
          <p:cNvSpPr>
            <a:spLocks noGrp="1"/>
          </p:cNvSpPr>
          <p:nvPr>
            <p:ph type="body" sz="half" idx="2"/>
          </p:nvPr>
        </p:nvSpPr>
        <p:spPr/>
        <p:txBody>
          <a:bodyPr>
            <a:normAutofit lnSpcReduction="10000"/>
          </a:bodyPr>
          <a:lstStyle/>
          <a:p>
            <a:pPr algn="just"/>
            <a:r>
              <a:rPr lang="en-US" dirty="0"/>
              <a:t>In Mythology Zeus fell in love with Europa, observing her on a beach together with some maids, with whom he collected flowers and for having her he ordered Hermes to lead the oxen of Europa's father towards that beach. Then he assumed the form of a white bull and approached her to stretch out at her feet.</a:t>
            </a:r>
          </a:p>
          <a:p>
            <a:pPr algn="just"/>
            <a:r>
              <a:rPr lang="en-US" dirty="0"/>
              <a:t>Europa climbed on the back of the bull, impressed by her meekness, and he kidnapped her and carried her across the sea to the island of Crete.</a:t>
            </a:r>
            <a:endParaRPr lang="it-IT" dirty="0"/>
          </a:p>
        </p:txBody>
      </p:sp>
    </p:spTree>
    <p:extLst>
      <p:ext uri="{BB962C8B-B14F-4D97-AF65-F5344CB8AC3E}">
        <p14:creationId xmlns:p14="http://schemas.microsoft.com/office/powerpoint/2010/main" val="3294226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8E12F4-6420-4838-96D9-323B2E6CF1A6}"/>
              </a:ext>
            </a:extLst>
          </p:cNvPr>
          <p:cNvSpPr>
            <a:spLocks noGrp="1"/>
          </p:cNvSpPr>
          <p:nvPr>
            <p:ph type="title"/>
          </p:nvPr>
        </p:nvSpPr>
        <p:spPr/>
        <p:txBody>
          <a:bodyPr/>
          <a:lstStyle/>
          <a:p>
            <a:r>
              <a:rPr lang="it-IT" dirty="0"/>
              <a:t>The Princess Europa</a:t>
            </a:r>
          </a:p>
        </p:txBody>
      </p:sp>
      <p:pic>
        <p:nvPicPr>
          <p:cNvPr id="5" name="Segnaposto contenuto 4">
            <a:extLst>
              <a:ext uri="{FF2B5EF4-FFF2-40B4-BE49-F238E27FC236}">
                <a16:creationId xmlns:a16="http://schemas.microsoft.com/office/drawing/2014/main" id="{1A8AB68D-EF95-452F-ABEA-586CE748A8C5}"/>
              </a:ext>
            </a:extLst>
          </p:cNvPr>
          <p:cNvPicPr>
            <a:picLocks noGrp="1" noChangeAspect="1"/>
          </p:cNvPicPr>
          <p:nvPr>
            <p:ph idx="1"/>
          </p:nvPr>
        </p:nvPicPr>
        <p:blipFill>
          <a:blip r:embed="rId2"/>
          <a:stretch>
            <a:fillRect/>
          </a:stretch>
        </p:blipFill>
        <p:spPr>
          <a:xfrm>
            <a:off x="4760913" y="1761125"/>
            <a:ext cx="4513262" cy="3034125"/>
          </a:xfrm>
          <a:prstGeom prst="rect">
            <a:avLst/>
          </a:prstGeom>
        </p:spPr>
      </p:pic>
      <p:sp>
        <p:nvSpPr>
          <p:cNvPr id="4" name="Segnaposto testo 3">
            <a:extLst>
              <a:ext uri="{FF2B5EF4-FFF2-40B4-BE49-F238E27FC236}">
                <a16:creationId xmlns:a16="http://schemas.microsoft.com/office/drawing/2014/main" id="{A43844E9-97F2-490C-ADC4-1945A13003DB}"/>
              </a:ext>
            </a:extLst>
          </p:cNvPr>
          <p:cNvSpPr>
            <a:spLocks noGrp="1"/>
          </p:cNvSpPr>
          <p:nvPr>
            <p:ph type="body" sz="half" idx="2"/>
          </p:nvPr>
        </p:nvSpPr>
        <p:spPr/>
        <p:txBody>
          <a:bodyPr>
            <a:normAutofit lnSpcReduction="10000"/>
          </a:bodyPr>
          <a:lstStyle/>
          <a:p>
            <a:r>
              <a:rPr lang="en-US" dirty="0"/>
              <a:t>Zeus then revealed her true identity and attempted to use violence to her, but she resisted. The god turned into an eagle and managed to overwhelm it.</a:t>
            </a:r>
          </a:p>
          <a:p>
            <a:r>
              <a:rPr lang="en-US" dirty="0"/>
              <a:t>She was never found again.</a:t>
            </a:r>
          </a:p>
          <a:p>
            <a:r>
              <a:rPr lang="en-US" dirty="0"/>
              <a:t>Zeus gave Europa the gifts of Talus, Laelaps and a javelin that never missed the target.</a:t>
            </a:r>
          </a:p>
          <a:p>
            <a:r>
              <a:rPr lang="en-US" dirty="0"/>
              <a:t>Europa then married the king of Crete Asterius and became the first queen of the Greek island </a:t>
            </a:r>
            <a:endParaRPr lang="it-IT" dirty="0"/>
          </a:p>
        </p:txBody>
      </p:sp>
    </p:spTree>
    <p:extLst>
      <p:ext uri="{BB962C8B-B14F-4D97-AF65-F5344CB8AC3E}">
        <p14:creationId xmlns:p14="http://schemas.microsoft.com/office/powerpoint/2010/main" val="2633281099"/>
      </p:ext>
    </p:extLst>
  </p:cSld>
  <p:clrMapOvr>
    <a:masterClrMapping/>
  </p:clrMapOvr>
</p:sld>
</file>

<file path=ppt/theme/theme1.xml><?xml version="1.0" encoding="utf-8"?>
<a:theme xmlns:a="http://schemas.openxmlformats.org/drawingml/2006/main" name="Sfaccettatur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0</TotalTime>
  <Words>485</Words>
  <Application>Microsoft Office PowerPoint</Application>
  <PresentationFormat>Widescreen</PresentationFormat>
  <Paragraphs>30</Paragraphs>
  <Slides>7</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7</vt:i4>
      </vt:variant>
    </vt:vector>
  </HeadingPairs>
  <TitlesOfParts>
    <vt:vector size="11" baseType="lpstr">
      <vt:lpstr>Arial</vt:lpstr>
      <vt:lpstr>Trebuchet MS</vt:lpstr>
      <vt:lpstr>Wingdings 3</vt:lpstr>
      <vt:lpstr>Sfaccettatura</vt:lpstr>
      <vt:lpstr>Greek Mythology</vt:lpstr>
      <vt:lpstr>Origins and characteristic of the myth</vt:lpstr>
      <vt:lpstr>The different types of myth</vt:lpstr>
      <vt:lpstr>The symbolic value</vt:lpstr>
      <vt:lpstr>The (mis) adventures of a princess: Europa</vt:lpstr>
      <vt:lpstr>The Princess Europa</vt:lpstr>
      <vt:lpstr>The Princess Europa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 Mythology</dc:title>
  <dc:creator>Michela Franzese</dc:creator>
  <cp:lastModifiedBy>Michela Franzese</cp:lastModifiedBy>
  <cp:revision>5</cp:revision>
  <dcterms:created xsi:type="dcterms:W3CDTF">2021-05-25T12:44:06Z</dcterms:created>
  <dcterms:modified xsi:type="dcterms:W3CDTF">2021-05-25T13:28:53Z</dcterms:modified>
</cp:coreProperties>
</file>