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Lst>
  <p:sldSz cy="6858000" cx="12192000"/>
  <p:notesSz cx="6858000" cy="9144000"/>
  <p:embeddedFontLst>
    <p:embeddedFont>
      <p:font typeface="Ribeye"/>
      <p:regular r:id="rId37"/>
    </p:embeddedFont>
    <p:embeddedFont>
      <p:font typeface="Rosarivo"/>
      <p:regular r:id="rId38"/>
      <p: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font" Target="fonts/Ribeye-regular.fntdata"/><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font" Target="fonts/Rosarivo-italic.fntdata"/><Relationship Id="rId16" Type="http://schemas.openxmlformats.org/officeDocument/2006/relationships/slide" Target="slides/slide12.xml"/><Relationship Id="rId38" Type="http://schemas.openxmlformats.org/officeDocument/2006/relationships/font" Target="fonts/Rosarivo-regular.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2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2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3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3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titolo" type="title">
  <p:cSld name="TITLE">
    <p:spTree>
      <p:nvGrpSpPr>
        <p:cNvPr id="11" name="Shape 11"/>
        <p:cNvGrpSpPr/>
        <p:nvPr/>
      </p:nvGrpSpPr>
      <p:grpSpPr>
        <a:xfrm>
          <a:off x="0" y="0"/>
          <a:ext cx="0" cy="0"/>
          <a:chOff x="0" y="0"/>
          <a:chExt cx="0" cy="0"/>
        </a:xfrm>
      </p:grpSpPr>
      <p:sp>
        <p:nvSpPr>
          <p:cNvPr id="12" name="Google Shape;12;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olo e testo verticale"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olo e testo verticale"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olo e contenuto" type="obj">
  <p:cSld name="OBJECT">
    <p:spTree>
      <p:nvGrpSpPr>
        <p:cNvPr id="17" name="Shape 17"/>
        <p:cNvGrpSpPr/>
        <p:nvPr/>
      </p:nvGrpSpPr>
      <p:grpSpPr>
        <a:xfrm>
          <a:off x="0" y="0"/>
          <a:ext cx="0" cy="0"/>
          <a:chOff x="0" y="0"/>
          <a:chExt cx="0" cy="0"/>
        </a:xfrm>
      </p:grpSpPr>
      <p:sp>
        <p:nvSpPr>
          <p:cNvPr id="18" name="Google Shape;18;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uota" type="blank">
  <p:cSld name="BLANK">
    <p:spTree>
      <p:nvGrpSpPr>
        <p:cNvPr id="23" name="Shape 23"/>
        <p:cNvGrpSpPr/>
        <p:nvPr/>
      </p:nvGrpSpPr>
      <p:grpSpPr>
        <a:xfrm>
          <a:off x="0" y="0"/>
          <a:ext cx="0" cy="0"/>
          <a:chOff x="0" y="0"/>
          <a:chExt cx="0" cy="0"/>
        </a:xfrm>
      </p:grpSpPr>
      <p:sp>
        <p:nvSpPr>
          <p:cNvPr id="24" name="Google Shape;24;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testazione sezione"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ue contenuti"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fronto"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titolo"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to con didascalia"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magine con didascalia"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4" name="Google Shape;64;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p:fade/>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 Id="rId4" Type="http://schemas.openxmlformats.org/officeDocument/2006/relationships/image" Target="../media/image12.jpg"/><Relationship Id="rId5"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4.jpg"/><Relationship Id="rId4" Type="http://schemas.openxmlformats.org/officeDocument/2006/relationships/image" Target="../media/image35.jpg"/><Relationship Id="rId11" Type="http://schemas.openxmlformats.org/officeDocument/2006/relationships/image" Target="../media/image38.jpg"/><Relationship Id="rId10" Type="http://schemas.openxmlformats.org/officeDocument/2006/relationships/image" Target="../media/image31.jpg"/><Relationship Id="rId12" Type="http://schemas.openxmlformats.org/officeDocument/2006/relationships/image" Target="../media/image25.jpg"/><Relationship Id="rId9" Type="http://schemas.openxmlformats.org/officeDocument/2006/relationships/image" Target="../media/image26.jpg"/><Relationship Id="rId5" Type="http://schemas.openxmlformats.org/officeDocument/2006/relationships/image" Target="../media/image30.jpg"/><Relationship Id="rId6" Type="http://schemas.openxmlformats.org/officeDocument/2006/relationships/image" Target="../media/image28.jpg"/><Relationship Id="rId7" Type="http://schemas.openxmlformats.org/officeDocument/2006/relationships/image" Target="../media/image32.jpg"/><Relationship Id="rId8" Type="http://schemas.openxmlformats.org/officeDocument/2006/relationships/image" Target="../media/image2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24.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3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4.jpg"/><Relationship Id="rId4" Type="http://schemas.openxmlformats.org/officeDocument/2006/relationships/image" Target="../media/image2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39.jpg"/><Relationship Id="rId4" Type="http://schemas.openxmlformats.org/officeDocument/2006/relationships/image" Target="../media/image35.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2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jpg"/><Relationship Id="rId4" Type="http://schemas.openxmlformats.org/officeDocument/2006/relationships/image" Target="../media/image3.jpg"/><Relationship Id="rId5" Type="http://schemas.openxmlformats.org/officeDocument/2006/relationships/image" Target="../media/image5.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26.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5.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chemeClr val="lt1"/>
            </a:gs>
            <a:gs pos="100000">
              <a:srgbClr val="A20000">
                <a:alpha val="72941"/>
              </a:srgbClr>
            </a:gs>
          </a:gsLst>
          <a:lin ang="5400000" scaled="0"/>
        </a:gradFill>
      </p:bgPr>
    </p:bg>
    <p:spTree>
      <p:nvGrpSpPr>
        <p:cNvPr id="83" name="Shape 83"/>
        <p:cNvGrpSpPr/>
        <p:nvPr/>
      </p:nvGrpSpPr>
      <p:grpSpPr>
        <a:xfrm>
          <a:off x="0" y="0"/>
          <a:ext cx="0" cy="0"/>
          <a:chOff x="0" y="0"/>
          <a:chExt cx="0" cy="0"/>
        </a:xfrm>
      </p:grpSpPr>
      <p:pic>
        <p:nvPicPr>
          <p:cNvPr id="84" name="Google Shape;84;p13"/>
          <p:cNvPicPr preferRelativeResize="0"/>
          <p:nvPr/>
        </p:nvPicPr>
        <p:blipFill rotWithShape="1">
          <a:blip r:embed="rId3">
            <a:alphaModFix/>
          </a:blip>
          <a:srcRect b="0" l="0" r="0" t="0"/>
          <a:stretch/>
        </p:blipFill>
        <p:spPr>
          <a:xfrm>
            <a:off x="7311072" y="6195377"/>
            <a:ext cx="3437255" cy="541655"/>
          </a:xfrm>
          <a:prstGeom prst="rect">
            <a:avLst/>
          </a:prstGeom>
          <a:solidFill>
            <a:srgbClr val="A20000"/>
          </a:solidFill>
          <a:ln>
            <a:noFill/>
          </a:ln>
        </p:spPr>
      </p:pic>
      <p:pic>
        <p:nvPicPr>
          <p:cNvPr id="85" name="Google Shape;85;p13"/>
          <p:cNvPicPr preferRelativeResize="0"/>
          <p:nvPr/>
        </p:nvPicPr>
        <p:blipFill rotWithShape="1">
          <a:blip r:embed="rId4">
            <a:alphaModFix/>
          </a:blip>
          <a:srcRect b="0" l="0" r="0" t="0"/>
          <a:stretch/>
        </p:blipFill>
        <p:spPr>
          <a:xfrm>
            <a:off x="1818957" y="6074410"/>
            <a:ext cx="3562985" cy="783590"/>
          </a:xfrm>
          <a:prstGeom prst="rect">
            <a:avLst/>
          </a:prstGeom>
          <a:noFill/>
          <a:ln>
            <a:noFill/>
          </a:ln>
        </p:spPr>
      </p:pic>
      <p:sp>
        <p:nvSpPr>
          <p:cNvPr id="86" name="Google Shape;86;p13"/>
          <p:cNvSpPr/>
          <p:nvPr/>
        </p:nvSpPr>
        <p:spPr>
          <a:xfrm>
            <a:off x="1276349" y="1446102"/>
            <a:ext cx="10915651" cy="188912"/>
          </a:xfrm>
          <a:prstGeom prst="rect">
            <a:avLst/>
          </a:prstGeom>
          <a:solidFill>
            <a:srgbClr val="FF99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7" name="Google Shape;87;p13"/>
          <p:cNvSpPr/>
          <p:nvPr/>
        </p:nvSpPr>
        <p:spPr>
          <a:xfrm>
            <a:off x="4972050" y="1486423"/>
            <a:ext cx="7219950" cy="76149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400">
                <a:solidFill>
                  <a:srgbClr val="000000"/>
                </a:solidFill>
                <a:latin typeface="Calibri"/>
                <a:ea typeface="Calibri"/>
                <a:cs typeface="Calibri"/>
                <a:sym typeface="Calibri"/>
              </a:rPr>
              <a:t> </a:t>
            </a:r>
            <a:endParaRPr sz="1800">
              <a:solidFill>
                <a:srgbClr val="000000"/>
              </a:solidFill>
              <a:latin typeface="Calibri"/>
              <a:ea typeface="Calibri"/>
              <a:cs typeface="Calibri"/>
              <a:sym typeface="Calibri"/>
            </a:endParaRPr>
          </a:p>
          <a:p>
            <a:pPr indent="0" lvl="0" marL="0" marR="0" rtl="0" algn="r">
              <a:lnSpc>
                <a:spcPct val="115000"/>
              </a:lnSpc>
              <a:spcBef>
                <a:spcPts val="0"/>
              </a:spcBef>
              <a:spcAft>
                <a:spcPts val="0"/>
              </a:spcAft>
              <a:buNone/>
            </a:pPr>
            <a:r>
              <a:rPr b="1" lang="en-US" sz="1800">
                <a:solidFill>
                  <a:srgbClr val="800000"/>
                </a:solidFill>
                <a:latin typeface="Calibri"/>
                <a:ea typeface="Calibri"/>
                <a:cs typeface="Calibri"/>
                <a:sym typeface="Calibri"/>
              </a:rPr>
              <a:t>Integrated Content and Language via a Unified Digital Environment</a:t>
            </a:r>
            <a:endParaRPr sz="1600">
              <a:solidFill>
                <a:schemeClr val="dk1"/>
              </a:solidFill>
              <a:latin typeface="Calibri"/>
              <a:ea typeface="Calibri"/>
              <a:cs typeface="Calibri"/>
              <a:sym typeface="Calibri"/>
            </a:endParaRPr>
          </a:p>
        </p:txBody>
      </p:sp>
      <p:sp>
        <p:nvSpPr>
          <p:cNvPr id="88" name="Google Shape;88;p13"/>
          <p:cNvSpPr/>
          <p:nvPr/>
        </p:nvSpPr>
        <p:spPr>
          <a:xfrm>
            <a:off x="7603770" y="455373"/>
            <a:ext cx="4962525" cy="1102738"/>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None/>
            </a:pPr>
            <a:r>
              <a:rPr b="1" lang="en-US" sz="6000">
                <a:solidFill>
                  <a:srgbClr val="A50021"/>
                </a:solidFill>
                <a:latin typeface="Ribeye"/>
                <a:ea typeface="Ribeye"/>
                <a:cs typeface="Ribeye"/>
                <a:sym typeface="Ribeye"/>
              </a:rPr>
              <a:t>INCLUDE</a:t>
            </a:r>
            <a:endParaRPr sz="2400">
              <a:solidFill>
                <a:schemeClr val="dk1"/>
              </a:solidFill>
              <a:latin typeface="Calibri"/>
              <a:ea typeface="Calibri"/>
              <a:cs typeface="Calibri"/>
              <a:sym typeface="Calibri"/>
            </a:endParaRPr>
          </a:p>
        </p:txBody>
      </p:sp>
      <p:sp>
        <p:nvSpPr>
          <p:cNvPr id="89" name="Google Shape;89;p13"/>
          <p:cNvSpPr/>
          <p:nvPr/>
        </p:nvSpPr>
        <p:spPr>
          <a:xfrm>
            <a:off x="1903890" y="2435135"/>
            <a:ext cx="8181142" cy="1612301"/>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None/>
            </a:pPr>
            <a:r>
              <a:rPr b="1" lang="en-US" sz="4000">
                <a:solidFill>
                  <a:srgbClr val="A20000"/>
                </a:solidFill>
                <a:latin typeface="Rosarivo"/>
                <a:ea typeface="Rosarivo"/>
                <a:cs typeface="Rosarivo"/>
                <a:sym typeface="Rosarivo"/>
              </a:rPr>
              <a:t>Class 1A</a:t>
            </a:r>
            <a:endParaRPr b="1" sz="4000">
              <a:solidFill>
                <a:srgbClr val="A20000"/>
              </a:solidFill>
              <a:latin typeface="Rosarivo"/>
              <a:ea typeface="Rosarivo"/>
              <a:cs typeface="Rosarivo"/>
              <a:sym typeface="Rosarivo"/>
            </a:endParaRPr>
          </a:p>
          <a:p>
            <a:pPr indent="0" lvl="0" marL="0" marR="0" rtl="0" algn="ctr">
              <a:lnSpc>
                <a:spcPct val="115000"/>
              </a:lnSpc>
              <a:spcBef>
                <a:spcPts val="1000"/>
              </a:spcBef>
              <a:spcAft>
                <a:spcPts val="0"/>
              </a:spcAft>
              <a:buNone/>
            </a:pPr>
            <a:r>
              <a:rPr b="1" lang="en-US" sz="4000">
                <a:solidFill>
                  <a:srgbClr val="A20000"/>
                </a:solidFill>
                <a:latin typeface="Rosarivo"/>
                <a:ea typeface="Rosarivo"/>
                <a:cs typeface="Rosarivo"/>
                <a:sym typeface="Rosarivo"/>
              </a:rPr>
              <a:t>I.C. CARDUCCI-KING</a:t>
            </a:r>
            <a:endParaRPr b="1" sz="3200">
              <a:solidFill>
                <a:srgbClr val="A20000"/>
              </a:solidFill>
              <a:latin typeface="Rosarivo"/>
              <a:ea typeface="Rosarivo"/>
              <a:cs typeface="Rosarivo"/>
              <a:sym typeface="Rosarivo"/>
            </a:endParaRPr>
          </a:p>
        </p:txBody>
      </p:sp>
      <p:sp>
        <p:nvSpPr>
          <p:cNvPr id="90" name="Google Shape;90;p13"/>
          <p:cNvSpPr txBox="1"/>
          <p:nvPr/>
        </p:nvSpPr>
        <p:spPr>
          <a:xfrm>
            <a:off x="1358912" y="4160336"/>
            <a:ext cx="9622766" cy="160043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1" lang="en-US" sz="4000">
                <a:solidFill>
                  <a:srgbClr val="A20000"/>
                </a:solidFill>
                <a:latin typeface="Rosarivo"/>
                <a:ea typeface="Rosarivo"/>
                <a:cs typeface="Rosarivo"/>
                <a:sym typeface="Rosarivo"/>
              </a:rPr>
              <a:t>“THE ANCIENT GODS IN OUR LIVES”</a:t>
            </a:r>
            <a:endParaRPr b="1" i="1" sz="4000">
              <a:solidFill>
                <a:srgbClr val="A20000"/>
              </a:solidFill>
              <a:latin typeface="Rosarivo"/>
              <a:ea typeface="Rosarivo"/>
              <a:cs typeface="Rosarivo"/>
              <a:sym typeface="Rosarivo"/>
            </a:endParaRPr>
          </a:p>
          <a:p>
            <a:pPr indent="0" lvl="0" marL="0" marR="0" rtl="0" algn="ctr">
              <a:spcBef>
                <a:spcPts val="0"/>
              </a:spcBef>
              <a:spcAft>
                <a:spcPts val="0"/>
              </a:spcAft>
              <a:buNone/>
            </a:pPr>
            <a:r>
              <a:rPr b="1" i="1" lang="en-US" sz="4000">
                <a:solidFill>
                  <a:srgbClr val="A20000"/>
                </a:solidFill>
                <a:latin typeface="Rosarivo"/>
                <a:ea typeface="Rosarivo"/>
                <a:cs typeface="Rosarivo"/>
                <a:sym typeface="Rosarivo"/>
              </a:rPr>
              <a:t>How the Mythology influenced our languages</a:t>
            </a:r>
            <a:endParaRPr b="1" i="1" sz="4000">
              <a:solidFill>
                <a:srgbClr val="A20000"/>
              </a:solidFill>
              <a:latin typeface="Rosarivo"/>
              <a:ea typeface="Rosarivo"/>
              <a:cs typeface="Rosarivo"/>
              <a:sym typeface="Rosarivo"/>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91" name="Google Shape;91;p13"/>
          <p:cNvPicPr preferRelativeResize="0"/>
          <p:nvPr/>
        </p:nvPicPr>
        <p:blipFill rotWithShape="1">
          <a:blip r:embed="rId5">
            <a:alphaModFix/>
          </a:blip>
          <a:srcRect b="0" l="0" r="0" t="0"/>
          <a:stretch/>
        </p:blipFill>
        <p:spPr>
          <a:xfrm>
            <a:off x="5791200" y="3124200"/>
            <a:ext cx="609600" cy="609600"/>
          </a:xfrm>
          <a:prstGeom prst="rect">
            <a:avLst/>
          </a:prstGeom>
          <a:noFill/>
          <a:ln>
            <a:noFill/>
          </a:ln>
        </p:spPr>
      </p:pic>
    </p:spTree>
  </p:cSld>
  <p:clrMapOvr>
    <a:masterClrMapping/>
  </p:clrMapOvr>
  <p:transition>
    <p:fade/>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pic>
        <p:nvPicPr>
          <p:cNvPr id="155" name="Google Shape;155;p22"/>
          <p:cNvPicPr preferRelativeResize="0"/>
          <p:nvPr/>
        </p:nvPicPr>
        <p:blipFill rotWithShape="1">
          <a:blip r:embed="rId3">
            <a:alphaModFix/>
          </a:blip>
          <a:srcRect b="0" l="0" r="0" t="0"/>
          <a:stretch/>
        </p:blipFill>
        <p:spPr>
          <a:xfrm>
            <a:off x="0" y="-1"/>
            <a:ext cx="12322206" cy="6858001"/>
          </a:xfrm>
          <a:prstGeom prst="rect">
            <a:avLst/>
          </a:prstGeom>
          <a:noFill/>
          <a:ln>
            <a:noFill/>
          </a:ln>
        </p:spPr>
      </p:pic>
      <p:sp>
        <p:nvSpPr>
          <p:cNvPr id="156" name="Google Shape;156;p22"/>
          <p:cNvSpPr/>
          <p:nvPr/>
        </p:nvSpPr>
        <p:spPr>
          <a:xfrm>
            <a:off x="2640767" y="164891"/>
            <a:ext cx="6910465"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8000">
                <a:solidFill>
                  <a:srgbClr val="00B0F0"/>
                </a:solidFill>
                <a:latin typeface="Rosarivo"/>
                <a:ea typeface="Rosarivo"/>
                <a:cs typeface="Rosarivo"/>
                <a:sym typeface="Rosarivo"/>
              </a:rPr>
              <a:t> Roman Gods</a:t>
            </a:r>
            <a:endParaRPr sz="8000">
              <a:solidFill>
                <a:schemeClr val="dk1"/>
              </a:solidFill>
              <a:latin typeface="Calibri"/>
              <a:ea typeface="Calibri"/>
              <a:cs typeface="Calibri"/>
              <a:sym typeface="Calibri"/>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156">
                                            <p:txEl>
                                              <p:pRg end="0" st="0"/>
                                            </p:txEl>
                                          </p:spTgt>
                                        </p:tgtEl>
                                        <p:attrNameLst>
                                          <p:attrName>style.visibility</p:attrName>
                                        </p:attrNameLst>
                                      </p:cBhvr>
                                      <p:to>
                                        <p:strVal val="visible"/>
                                      </p:to>
                                    </p:set>
                                    <p:anim calcmode="lin" valueType="num">
                                      <p:cBhvr additive="base">
                                        <p:cTn dur="500"/>
                                        <p:tgtEl>
                                          <p:spTgt spid="156">
                                            <p:txEl>
                                              <p:pRg end="0" st="0"/>
                                            </p:txEl>
                                          </p:spTgt>
                                        </p:tgtEl>
                                        <p:attrNameLst>
                                          <p:attrName>ppt_w</p:attrName>
                                        </p:attrNameLst>
                                      </p:cBhvr>
                                      <p:tavLst>
                                        <p:tav fmla="" tm="0">
                                          <p:val>
                                            <p:strVal val="0"/>
                                          </p:val>
                                        </p:tav>
                                        <p:tav fmla="" tm="100000">
                                          <p:val>
                                            <p:strVal val="#ppt_w"/>
                                          </p:val>
                                        </p:tav>
                                      </p:tavLst>
                                    </p:anim>
                                    <p:anim calcmode="lin" valueType="num">
                                      <p:cBhvr additive="base">
                                        <p:cTn dur="500"/>
                                        <p:tgtEl>
                                          <p:spTgt spid="156">
                                            <p:txEl>
                                              <p:pRg end="0" st="0"/>
                                            </p:txEl>
                                          </p:spTgt>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id="161" name="Google Shape;161;p23"/>
          <p:cNvPicPr preferRelativeResize="0"/>
          <p:nvPr/>
        </p:nvPicPr>
        <p:blipFill rotWithShape="1">
          <a:blip r:embed="rId3">
            <a:alphaModFix amt="70000"/>
          </a:blip>
          <a:srcRect b="0" l="0" r="0" t="0"/>
          <a:stretch/>
        </p:blipFill>
        <p:spPr>
          <a:xfrm>
            <a:off x="0" y="0"/>
            <a:ext cx="12192000" cy="6858000"/>
          </a:xfrm>
          <a:prstGeom prst="rect">
            <a:avLst/>
          </a:prstGeom>
          <a:noFill/>
          <a:ln>
            <a:noFill/>
          </a:ln>
        </p:spPr>
      </p:pic>
      <p:sp>
        <p:nvSpPr>
          <p:cNvPr id="162" name="Google Shape;162;p23"/>
          <p:cNvSpPr/>
          <p:nvPr/>
        </p:nvSpPr>
        <p:spPr>
          <a:xfrm>
            <a:off x="421900" y="4943930"/>
            <a:ext cx="10904861" cy="1477328"/>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lang="en-US" sz="1800">
                <a:solidFill>
                  <a:schemeClr val="dk1"/>
                </a:solidFill>
                <a:latin typeface="Times New Roman"/>
                <a:ea typeface="Times New Roman"/>
                <a:cs typeface="Times New Roman"/>
                <a:sym typeface="Times New Roman"/>
              </a:rPr>
              <a:t> </a:t>
            </a:r>
            <a:endParaRPr sz="1200">
              <a:solidFill>
                <a:schemeClr val="dk1"/>
              </a:solidFill>
              <a:latin typeface="Calibri"/>
              <a:ea typeface="Calibri"/>
              <a:cs typeface="Calibri"/>
              <a:sym typeface="Calibri"/>
            </a:endParaRPr>
          </a:p>
          <a:p>
            <a:pPr indent="0" lvl="0" marL="0" marR="0" rtl="0" algn="ctr">
              <a:spcBef>
                <a:spcPts val="0"/>
              </a:spcBef>
              <a:spcAft>
                <a:spcPts val="0"/>
              </a:spcAft>
              <a:buNone/>
            </a:pPr>
            <a:r>
              <a:rPr b="1" lang="en-US" sz="3600">
                <a:solidFill>
                  <a:srgbClr val="FFFF00"/>
                </a:solidFill>
                <a:latin typeface="Rosarivo"/>
                <a:ea typeface="Rosarivo"/>
                <a:cs typeface="Rosarivo"/>
                <a:sym typeface="Rosarivo"/>
              </a:rPr>
              <a:t>He is the god of Sky and Thunder and the king of all the gods in ancient roman religion and mythology.</a:t>
            </a:r>
            <a:endParaRPr b="1" sz="3600">
              <a:solidFill>
                <a:srgbClr val="FFFF00"/>
              </a:solidFill>
              <a:latin typeface="Rosarivo"/>
              <a:ea typeface="Rosarivo"/>
              <a:cs typeface="Rosarivo"/>
              <a:sym typeface="Rosarivo"/>
            </a:endParaRPr>
          </a:p>
        </p:txBody>
      </p:sp>
      <p:sp>
        <p:nvSpPr>
          <p:cNvPr id="163" name="Google Shape;163;p23"/>
          <p:cNvSpPr txBox="1"/>
          <p:nvPr/>
        </p:nvSpPr>
        <p:spPr>
          <a:xfrm>
            <a:off x="4746885" y="3743601"/>
            <a:ext cx="2698230"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7200">
                <a:solidFill>
                  <a:srgbClr val="FFFF00"/>
                </a:solidFill>
                <a:latin typeface="Rosarivo"/>
                <a:ea typeface="Rosarivo"/>
                <a:cs typeface="Rosarivo"/>
                <a:sym typeface="Rosarivo"/>
              </a:rPr>
              <a:t>Jupiter</a:t>
            </a:r>
            <a:endParaRPr b="1" sz="7200">
              <a:solidFill>
                <a:srgbClr val="FFFF00"/>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63">
                                            <p:txEl>
                                              <p:pRg end="0" st="0"/>
                                            </p:txEl>
                                          </p:spTgt>
                                        </p:tgtEl>
                                        <p:attrNameLst>
                                          <p:attrName>style.visibility</p:attrName>
                                        </p:attrNameLst>
                                      </p:cBhvr>
                                      <p:to>
                                        <p:strVal val="visible"/>
                                      </p:to>
                                    </p:set>
                                    <p:animEffect filter="fade" transition="in">
                                      <p:cBhvr>
                                        <p:cTn dur="1000"/>
                                        <p:tgtEl>
                                          <p:spTgt spid="163">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id="168" name="Google Shape;168;p24"/>
          <p:cNvPicPr preferRelativeResize="0"/>
          <p:nvPr/>
        </p:nvPicPr>
        <p:blipFill rotWithShape="1">
          <a:blip r:embed="rId3">
            <a:alphaModFix amt="85000"/>
          </a:blip>
          <a:srcRect b="0" l="0" r="0" t="0"/>
          <a:stretch/>
        </p:blipFill>
        <p:spPr>
          <a:xfrm>
            <a:off x="0" y="0"/>
            <a:ext cx="12192000" cy="6858000"/>
          </a:xfrm>
          <a:prstGeom prst="rect">
            <a:avLst/>
          </a:prstGeom>
          <a:noFill/>
          <a:ln>
            <a:noFill/>
          </a:ln>
        </p:spPr>
      </p:pic>
      <p:sp>
        <p:nvSpPr>
          <p:cNvPr id="169" name="Google Shape;169;p24"/>
          <p:cNvSpPr txBox="1"/>
          <p:nvPr/>
        </p:nvSpPr>
        <p:spPr>
          <a:xfrm>
            <a:off x="320843" y="1203158"/>
            <a:ext cx="3609474" cy="469359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7200">
                <a:solidFill>
                  <a:srgbClr val="002DEE"/>
                </a:solidFill>
                <a:latin typeface="Rosarivo"/>
                <a:ea typeface="Rosarivo"/>
                <a:cs typeface="Rosarivo"/>
                <a:sym typeface="Rosarivo"/>
              </a:rPr>
              <a:t>Neptune</a:t>
            </a:r>
            <a:r>
              <a:rPr b="1" lang="en-US" sz="6000">
                <a:solidFill>
                  <a:schemeClr val="dk1"/>
                </a:solidFill>
                <a:latin typeface="Rosarivo"/>
                <a:ea typeface="Rosarivo"/>
                <a:cs typeface="Rosarivo"/>
                <a:sym typeface="Rosarivo"/>
              </a:rPr>
              <a:t> </a:t>
            </a:r>
            <a:endParaRPr b="1" sz="1000">
              <a:solidFill>
                <a:schemeClr val="dk1"/>
              </a:solidFill>
              <a:latin typeface="Rosarivo"/>
              <a:ea typeface="Rosarivo"/>
              <a:cs typeface="Rosarivo"/>
              <a:sym typeface="Rosarivo"/>
            </a:endParaRPr>
          </a:p>
          <a:p>
            <a:pPr indent="0" lvl="0" marL="0" marR="0" rtl="0" algn="ctr">
              <a:spcBef>
                <a:spcPts val="0"/>
              </a:spcBef>
              <a:spcAft>
                <a:spcPts val="0"/>
              </a:spcAft>
              <a:buNone/>
            </a:pPr>
            <a:r>
              <a:t/>
            </a:r>
            <a:endParaRPr b="1" sz="1100">
              <a:solidFill>
                <a:schemeClr val="dk1"/>
              </a:solidFill>
              <a:latin typeface="Rosarivo"/>
              <a:ea typeface="Rosarivo"/>
              <a:cs typeface="Rosarivo"/>
              <a:sym typeface="Rosarivo"/>
            </a:endParaRPr>
          </a:p>
          <a:p>
            <a:pPr indent="0" lvl="0" marL="0" marR="0" rtl="0" algn="ctr">
              <a:spcBef>
                <a:spcPts val="0"/>
              </a:spcBef>
              <a:spcAft>
                <a:spcPts val="0"/>
              </a:spcAft>
              <a:buNone/>
            </a:pPr>
            <a:r>
              <a:rPr lang="en-US" sz="1800">
                <a:solidFill>
                  <a:srgbClr val="00FFFF"/>
                </a:solidFill>
                <a:latin typeface="Calibri"/>
                <a:ea typeface="Calibri"/>
                <a:cs typeface="Calibri"/>
                <a:sym typeface="Calibri"/>
              </a:rPr>
              <a:t> </a:t>
            </a:r>
            <a:r>
              <a:rPr b="1" lang="en-US" sz="3600">
                <a:solidFill>
                  <a:srgbClr val="00FFFF"/>
                </a:solidFill>
                <a:latin typeface="Rosarivo"/>
                <a:ea typeface="Rosarivo"/>
                <a:cs typeface="Rosarivo"/>
                <a:sym typeface="Rosarivo"/>
              </a:rPr>
              <a:t>He is the king of the sea. often depicted on a chariot pulled by sea horses, and holding a trident</a:t>
            </a:r>
            <a:endParaRPr b="1" sz="3600">
              <a:solidFill>
                <a:srgbClr val="00FFFF"/>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69">
                                            <p:txEl>
                                              <p:pRg end="0" st="0"/>
                                            </p:txEl>
                                          </p:spTgt>
                                        </p:tgtEl>
                                        <p:attrNameLst>
                                          <p:attrName>style.visibility</p:attrName>
                                        </p:attrNameLst>
                                      </p:cBhvr>
                                      <p:to>
                                        <p:strVal val="visible"/>
                                      </p:to>
                                    </p:set>
                                    <p:animEffect filter="fade" transition="in">
                                      <p:cBhvr>
                                        <p:cTn dur="341"/>
                                        <p:tgtEl>
                                          <p:spTgt spid="169">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169">
                                            <p:txEl>
                                              <p:pRg end="1" st="1"/>
                                            </p:txEl>
                                          </p:spTgt>
                                        </p:tgtEl>
                                        <p:attrNameLst>
                                          <p:attrName>style.visibility</p:attrName>
                                        </p:attrNameLst>
                                      </p:cBhvr>
                                      <p:to>
                                        <p:strVal val="visible"/>
                                      </p:to>
                                    </p:set>
                                    <p:animEffect filter="fade" transition="in">
                                      <p:cBhvr>
                                        <p:cTn dur="341"/>
                                        <p:tgtEl>
                                          <p:spTgt spid="169">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169">
                                            <p:txEl>
                                              <p:pRg end="2" st="2"/>
                                            </p:txEl>
                                          </p:spTgt>
                                        </p:tgtEl>
                                        <p:attrNameLst>
                                          <p:attrName>style.visibility</p:attrName>
                                        </p:attrNameLst>
                                      </p:cBhvr>
                                      <p:to>
                                        <p:strVal val="visible"/>
                                      </p:to>
                                    </p:set>
                                    <p:animEffect filter="fade" transition="in">
                                      <p:cBhvr>
                                        <p:cTn dur="341"/>
                                        <p:tgtEl>
                                          <p:spTgt spid="169">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p25"/>
          <p:cNvPicPr preferRelativeResize="0"/>
          <p:nvPr/>
        </p:nvPicPr>
        <p:blipFill rotWithShape="1">
          <a:blip r:embed="rId3">
            <a:alphaModFix amt="85000"/>
          </a:blip>
          <a:srcRect b="0" l="0" r="0" t="0"/>
          <a:stretch/>
        </p:blipFill>
        <p:spPr>
          <a:xfrm>
            <a:off x="1" y="0"/>
            <a:ext cx="12192000" cy="6858000"/>
          </a:xfrm>
          <a:prstGeom prst="rect">
            <a:avLst/>
          </a:prstGeom>
          <a:noFill/>
          <a:ln>
            <a:noFill/>
          </a:ln>
        </p:spPr>
      </p:pic>
      <p:sp>
        <p:nvSpPr>
          <p:cNvPr id="175" name="Google Shape;175;p25"/>
          <p:cNvSpPr txBox="1"/>
          <p:nvPr/>
        </p:nvSpPr>
        <p:spPr>
          <a:xfrm>
            <a:off x="7555831" y="850231"/>
            <a:ext cx="4251157" cy="507831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7200">
                <a:solidFill>
                  <a:srgbClr val="CC0000"/>
                </a:solidFill>
                <a:latin typeface="Rosarivo"/>
                <a:ea typeface="Rosarivo"/>
                <a:cs typeface="Rosarivo"/>
                <a:sym typeface="Rosarivo"/>
              </a:rPr>
              <a:t>Mars</a:t>
            </a:r>
            <a:endParaRPr b="1" sz="7200">
              <a:solidFill>
                <a:schemeClr val="dk1"/>
              </a:solidFill>
              <a:latin typeface="Rosarivo"/>
              <a:ea typeface="Rosarivo"/>
              <a:cs typeface="Rosarivo"/>
              <a:sym typeface="Rosarivo"/>
            </a:endParaRPr>
          </a:p>
          <a:p>
            <a:pPr indent="0" lvl="0" marL="0" marR="0" rtl="0" algn="ctr">
              <a:spcBef>
                <a:spcPts val="0"/>
              </a:spcBef>
              <a:spcAft>
                <a:spcPts val="0"/>
              </a:spcAft>
              <a:buNone/>
            </a:pPr>
            <a:r>
              <a:t/>
            </a:r>
            <a:endParaRPr sz="3600">
              <a:solidFill>
                <a:schemeClr val="dk1"/>
              </a:solidFill>
              <a:latin typeface="Calibri"/>
              <a:ea typeface="Calibri"/>
              <a:cs typeface="Calibri"/>
              <a:sym typeface="Calibri"/>
            </a:endParaRPr>
          </a:p>
          <a:p>
            <a:pPr indent="0" lvl="0" marL="0" marR="0" rtl="0" algn="ctr">
              <a:spcBef>
                <a:spcPts val="0"/>
              </a:spcBef>
              <a:spcAft>
                <a:spcPts val="0"/>
              </a:spcAft>
              <a:buNone/>
            </a:pPr>
            <a:r>
              <a:rPr b="1" lang="en-US" sz="3600">
                <a:solidFill>
                  <a:srgbClr val="FFFF00"/>
                </a:solidFill>
                <a:latin typeface="Rosarivo"/>
                <a:ea typeface="Rosarivo"/>
                <a:cs typeface="Rosarivo"/>
                <a:sym typeface="Rosarivo"/>
              </a:rPr>
              <a:t>He was the god of war, and an agricultural guardian. </a:t>
            </a:r>
            <a:endParaRPr/>
          </a:p>
          <a:p>
            <a:pPr indent="0" lvl="0" marL="0" marR="0" rtl="0" algn="ctr">
              <a:spcBef>
                <a:spcPts val="0"/>
              </a:spcBef>
              <a:spcAft>
                <a:spcPts val="0"/>
              </a:spcAft>
              <a:buNone/>
            </a:pPr>
            <a:r>
              <a:rPr b="1" lang="en-US" sz="3600">
                <a:solidFill>
                  <a:srgbClr val="FFFF00"/>
                </a:solidFill>
                <a:latin typeface="Rosarivo"/>
                <a:ea typeface="Rosarivo"/>
                <a:cs typeface="Rosarivo"/>
                <a:sym typeface="Rosarivo"/>
              </a:rPr>
              <a:t>His symbols were the helmet, the spear, the sword and the shield.</a:t>
            </a:r>
            <a:endParaRPr b="1" sz="3600">
              <a:solidFill>
                <a:srgbClr val="FFFF00"/>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75">
                                            <p:txEl>
                                              <p:pRg end="0" st="0"/>
                                            </p:txEl>
                                          </p:spTgt>
                                        </p:tgtEl>
                                        <p:attrNameLst>
                                          <p:attrName>style.visibility</p:attrName>
                                        </p:attrNameLst>
                                      </p:cBhvr>
                                      <p:to>
                                        <p:strVal val="visible"/>
                                      </p:to>
                                    </p:set>
                                    <p:animEffect filter="fade" transition="in">
                                      <p:cBhvr>
                                        <p:cTn dur="500"/>
                                        <p:tgtEl>
                                          <p:spTgt spid="175">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175">
                                            <p:txEl>
                                              <p:pRg end="1" st="1"/>
                                            </p:txEl>
                                          </p:spTgt>
                                        </p:tgtEl>
                                        <p:attrNameLst>
                                          <p:attrName>style.visibility</p:attrName>
                                        </p:attrNameLst>
                                      </p:cBhvr>
                                      <p:to>
                                        <p:strVal val="visible"/>
                                      </p:to>
                                    </p:set>
                                    <p:animEffect filter="fade" transition="in">
                                      <p:cBhvr>
                                        <p:cTn dur="500"/>
                                        <p:tgtEl>
                                          <p:spTgt spid="175">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175">
                                            <p:txEl>
                                              <p:pRg end="2" st="2"/>
                                            </p:txEl>
                                          </p:spTgt>
                                        </p:tgtEl>
                                        <p:attrNameLst>
                                          <p:attrName>style.visibility</p:attrName>
                                        </p:attrNameLst>
                                      </p:cBhvr>
                                      <p:to>
                                        <p:strVal val="visible"/>
                                      </p:to>
                                    </p:set>
                                    <p:animEffect filter="fade" transition="in">
                                      <p:cBhvr>
                                        <p:cTn dur="500"/>
                                        <p:tgtEl>
                                          <p:spTgt spid="175">
                                            <p:txEl>
                                              <p:pRg end="2" st="2"/>
                                            </p:txEl>
                                          </p:spTgt>
                                        </p:tgtEl>
                                      </p:cBhvr>
                                    </p:animEffect>
                                  </p:childTnLst>
                                </p:cTn>
                              </p:par>
                              <p:par>
                                <p:cTn fill="hold" nodeType="withEffect" presetClass="entr" presetID="10" presetSubtype="0">
                                  <p:stCondLst>
                                    <p:cond delay="0"/>
                                  </p:stCondLst>
                                  <p:childTnLst>
                                    <p:set>
                                      <p:cBhvr>
                                        <p:cTn dur="1" fill="hold">
                                          <p:stCondLst>
                                            <p:cond delay="0"/>
                                          </p:stCondLst>
                                        </p:cTn>
                                        <p:tgtEl>
                                          <p:spTgt spid="175">
                                            <p:txEl>
                                              <p:pRg end="3" st="3"/>
                                            </p:txEl>
                                          </p:spTgt>
                                        </p:tgtEl>
                                        <p:attrNameLst>
                                          <p:attrName>style.visibility</p:attrName>
                                        </p:attrNameLst>
                                      </p:cBhvr>
                                      <p:to>
                                        <p:strVal val="visible"/>
                                      </p:to>
                                    </p:set>
                                    <p:animEffect filter="fade" transition="in">
                                      <p:cBhvr>
                                        <p:cTn dur="500"/>
                                        <p:tgtEl>
                                          <p:spTgt spid="175">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E08C35"/>
            </a:gs>
            <a:gs pos="50000">
              <a:srgbClr val="FBAE4C"/>
            </a:gs>
            <a:gs pos="100000">
              <a:srgbClr val="F79A28"/>
            </a:gs>
          </a:gsLst>
          <a:lin ang="5400000" scaled="0"/>
        </a:gradFill>
      </p:bgPr>
    </p:bg>
    <p:spTree>
      <p:nvGrpSpPr>
        <p:cNvPr id="179" name="Shape 179"/>
        <p:cNvGrpSpPr/>
        <p:nvPr/>
      </p:nvGrpSpPr>
      <p:grpSpPr>
        <a:xfrm>
          <a:off x="0" y="0"/>
          <a:ext cx="0" cy="0"/>
          <a:chOff x="0" y="0"/>
          <a:chExt cx="0" cy="0"/>
        </a:xfrm>
      </p:grpSpPr>
      <p:pic>
        <p:nvPicPr>
          <p:cNvPr id="180" name="Google Shape;180;p26"/>
          <p:cNvPicPr preferRelativeResize="0"/>
          <p:nvPr/>
        </p:nvPicPr>
        <p:blipFill rotWithShape="1">
          <a:blip r:embed="rId3">
            <a:alphaModFix/>
          </a:blip>
          <a:srcRect b="0" l="0" r="0" t="0"/>
          <a:stretch/>
        </p:blipFill>
        <p:spPr>
          <a:xfrm>
            <a:off x="268081" y="294967"/>
            <a:ext cx="6117971" cy="6268065"/>
          </a:xfrm>
          <a:prstGeom prst="rect">
            <a:avLst/>
          </a:prstGeom>
          <a:gradFill>
            <a:gsLst>
              <a:gs pos="0">
                <a:srgbClr val="FFFF00"/>
              </a:gs>
              <a:gs pos="50000">
                <a:srgbClr val="FF0000"/>
              </a:gs>
              <a:gs pos="75000">
                <a:srgbClr val="92D050"/>
              </a:gs>
              <a:gs pos="100000">
                <a:srgbClr val="00B0F0"/>
              </a:gs>
            </a:gsLst>
            <a:lin ang="5400000" scaled="0"/>
          </a:gradFill>
          <a:ln>
            <a:noFill/>
          </a:ln>
        </p:spPr>
      </p:pic>
      <p:sp>
        <p:nvSpPr>
          <p:cNvPr id="181" name="Google Shape;181;p26"/>
          <p:cNvSpPr/>
          <p:nvPr/>
        </p:nvSpPr>
        <p:spPr>
          <a:xfrm>
            <a:off x="7460224" y="405194"/>
            <a:ext cx="3043310"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7200">
                <a:solidFill>
                  <a:srgbClr val="1B09FF"/>
                </a:solidFill>
                <a:latin typeface="Rosarivo"/>
                <a:ea typeface="Rosarivo"/>
                <a:cs typeface="Rosarivo"/>
                <a:sym typeface="Rosarivo"/>
              </a:rPr>
              <a:t>Mercury</a:t>
            </a:r>
            <a:endParaRPr/>
          </a:p>
        </p:txBody>
      </p:sp>
      <p:sp>
        <p:nvSpPr>
          <p:cNvPr id="182" name="Google Shape;182;p26"/>
          <p:cNvSpPr/>
          <p:nvPr/>
        </p:nvSpPr>
        <p:spPr>
          <a:xfrm>
            <a:off x="6666271" y="2436321"/>
            <a:ext cx="5378245" cy="34163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600">
                <a:solidFill>
                  <a:srgbClr val="FFFF00"/>
                </a:solidFill>
                <a:latin typeface="Rosarivo"/>
                <a:ea typeface="Rosarivo"/>
                <a:cs typeface="Rosarivo"/>
                <a:sym typeface="Rosarivo"/>
              </a:rPr>
              <a:t>He was the messenger of the gods, the god of trade, profit, and commerce.</a:t>
            </a:r>
            <a:br>
              <a:rPr b="1" lang="en-US" sz="3600">
                <a:solidFill>
                  <a:srgbClr val="FFFF00"/>
                </a:solidFill>
                <a:latin typeface="Rosarivo"/>
                <a:ea typeface="Rosarivo"/>
                <a:cs typeface="Rosarivo"/>
                <a:sym typeface="Rosarivo"/>
              </a:rPr>
            </a:br>
            <a:r>
              <a:rPr b="1" lang="en-US" sz="3600">
                <a:solidFill>
                  <a:srgbClr val="FFFF00"/>
                </a:solidFill>
                <a:latin typeface="Rosarivo"/>
                <a:ea typeface="Rosarivo"/>
                <a:cs typeface="Rosarivo"/>
                <a:sym typeface="Rosarivo"/>
              </a:rPr>
              <a:t>He was depicted with wings on his feet and with the caduceus, symbol of commerce</a:t>
            </a:r>
            <a:r>
              <a:rPr b="1" lang="en-US" sz="1800">
                <a:solidFill>
                  <a:srgbClr val="32485F"/>
                </a:solidFill>
                <a:latin typeface="Rosarivo"/>
                <a:ea typeface="Rosarivo"/>
                <a:cs typeface="Rosarivo"/>
                <a:sym typeface="Rosarivo"/>
              </a:rPr>
              <a:t>. </a:t>
            </a:r>
            <a:endParaRPr b="1" sz="1800">
              <a:solidFill>
                <a:srgbClr val="32485F"/>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81">
                                            <p:txEl>
                                              <p:pRg end="0" st="0"/>
                                            </p:txEl>
                                          </p:spTgt>
                                        </p:tgtEl>
                                        <p:attrNameLst>
                                          <p:attrName>style.visibility</p:attrName>
                                        </p:attrNameLst>
                                      </p:cBhvr>
                                      <p:to>
                                        <p:strVal val="visible"/>
                                      </p:to>
                                    </p:set>
                                    <p:animEffect filter="fade" transition="in">
                                      <p:cBhvr>
                                        <p:cTn dur="800"/>
                                        <p:tgtEl>
                                          <p:spTgt spid="181">
                                            <p:txEl>
                                              <p:pRg end="0" st="0"/>
                                            </p:txEl>
                                          </p:spTgt>
                                        </p:tgtEl>
                                      </p:cBhvr>
                                    </p:animEffect>
                                  </p:childTnLst>
                                </p:cTn>
                              </p:par>
                            </p:childTnLst>
                          </p:cTn>
                        </p:par>
                        <p:par>
                          <p:cTn fill="hold">
                            <p:stCondLst>
                              <p:cond delay="800"/>
                            </p:stCondLst>
                            <p:childTnLst>
                              <p:par>
                                <p:cTn fill="hold" nodeType="afterEffect" presetClass="entr" presetID="10" presetSubtype="0">
                                  <p:stCondLst>
                                    <p:cond delay="0"/>
                                  </p:stCondLst>
                                  <p:childTnLst>
                                    <p:set>
                                      <p:cBhvr>
                                        <p:cTn dur="1" fill="hold">
                                          <p:stCondLst>
                                            <p:cond delay="0"/>
                                          </p:stCondLst>
                                        </p:cTn>
                                        <p:tgtEl>
                                          <p:spTgt spid="182">
                                            <p:txEl>
                                              <p:pRg end="0" st="0"/>
                                            </p:txEl>
                                          </p:spTgt>
                                        </p:tgtEl>
                                        <p:attrNameLst>
                                          <p:attrName>style.visibility</p:attrName>
                                        </p:attrNameLst>
                                      </p:cBhvr>
                                      <p:to>
                                        <p:strVal val="visible"/>
                                      </p:to>
                                    </p:set>
                                    <p:animEffect filter="fade" transition="in">
                                      <p:cBhvr>
                                        <p:cTn dur="1000"/>
                                        <p:tgtEl>
                                          <p:spTgt spid="182">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FF0000">
                <a:alpha val="46666"/>
              </a:srgbClr>
            </a:gs>
            <a:gs pos="100000">
              <a:srgbClr val="FFFF00">
                <a:alpha val="57647"/>
              </a:srgbClr>
            </a:gs>
          </a:gsLst>
          <a:lin ang="5400000" scaled="0"/>
        </a:gradFill>
      </p:bgPr>
    </p:bg>
    <p:spTree>
      <p:nvGrpSpPr>
        <p:cNvPr id="186" name="Shape 186"/>
        <p:cNvGrpSpPr/>
        <p:nvPr/>
      </p:nvGrpSpPr>
      <p:grpSpPr>
        <a:xfrm>
          <a:off x="0" y="0"/>
          <a:ext cx="0" cy="0"/>
          <a:chOff x="0" y="0"/>
          <a:chExt cx="0" cy="0"/>
        </a:xfrm>
      </p:grpSpPr>
      <p:pic>
        <p:nvPicPr>
          <p:cNvPr id="187" name="Google Shape;187;p27"/>
          <p:cNvPicPr preferRelativeResize="0"/>
          <p:nvPr/>
        </p:nvPicPr>
        <p:blipFill rotWithShape="1">
          <a:blip r:embed="rId3">
            <a:alphaModFix amt="85000"/>
          </a:blip>
          <a:srcRect b="0" l="0" r="0" t="0"/>
          <a:stretch/>
        </p:blipFill>
        <p:spPr>
          <a:xfrm>
            <a:off x="940191" y="0"/>
            <a:ext cx="10311618" cy="6858000"/>
          </a:xfrm>
          <a:prstGeom prst="rect">
            <a:avLst/>
          </a:prstGeom>
          <a:noFill/>
          <a:ln>
            <a:noFill/>
          </a:ln>
        </p:spPr>
      </p:pic>
      <p:sp>
        <p:nvSpPr>
          <p:cNvPr id="188" name="Google Shape;188;p27"/>
          <p:cNvSpPr/>
          <p:nvPr/>
        </p:nvSpPr>
        <p:spPr>
          <a:xfrm>
            <a:off x="3587262" y="4005775"/>
            <a:ext cx="4754879" cy="132343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8000">
                <a:solidFill>
                  <a:srgbClr val="00B0F0"/>
                </a:solidFill>
                <a:latin typeface="Rosarivo"/>
                <a:ea typeface="Rosarivo"/>
                <a:cs typeface="Rosarivo"/>
                <a:sym typeface="Rosarivo"/>
              </a:rPr>
              <a:t>Norse Gods</a:t>
            </a:r>
            <a:endParaRPr sz="8000">
              <a:solidFill>
                <a:schemeClr val="dk1"/>
              </a:solidFill>
              <a:latin typeface="Calibri"/>
              <a:ea typeface="Calibri"/>
              <a:cs typeface="Calibri"/>
              <a:sym typeface="Calibri"/>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xEl>
                                              <p:pRg end="0" st="0"/>
                                            </p:txEl>
                                          </p:spTgt>
                                        </p:tgtEl>
                                        <p:attrNameLst>
                                          <p:attrName>style.visibility</p:attrName>
                                        </p:attrNameLst>
                                      </p:cBhvr>
                                      <p:to>
                                        <p:strVal val="visible"/>
                                      </p:to>
                                    </p:set>
                                    <p:animEffect filter="fade" transition="in">
                                      <p:cBhvr>
                                        <p:cTn dur="2000"/>
                                        <p:tgtEl>
                                          <p:spTgt spid="188">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192" name="Shape 192"/>
        <p:cNvGrpSpPr/>
        <p:nvPr/>
      </p:nvGrpSpPr>
      <p:grpSpPr>
        <a:xfrm>
          <a:off x="0" y="0"/>
          <a:ext cx="0" cy="0"/>
          <a:chOff x="0" y="0"/>
          <a:chExt cx="0" cy="0"/>
        </a:xfrm>
      </p:grpSpPr>
      <p:pic>
        <p:nvPicPr>
          <p:cNvPr id="193" name="Google Shape;193;p28"/>
          <p:cNvPicPr preferRelativeResize="0"/>
          <p:nvPr/>
        </p:nvPicPr>
        <p:blipFill rotWithShape="1">
          <a:blip r:embed="rId3">
            <a:alphaModFix amt="70000"/>
          </a:blip>
          <a:srcRect b="0" l="0" r="0" t="0"/>
          <a:stretch/>
        </p:blipFill>
        <p:spPr>
          <a:xfrm>
            <a:off x="0" y="-1110"/>
            <a:ext cx="12192000" cy="6859110"/>
          </a:xfrm>
          <a:prstGeom prst="rect">
            <a:avLst/>
          </a:prstGeom>
          <a:noFill/>
          <a:ln>
            <a:noFill/>
          </a:ln>
        </p:spPr>
      </p:pic>
      <p:sp>
        <p:nvSpPr>
          <p:cNvPr id="194" name="Google Shape;194;p28"/>
          <p:cNvSpPr/>
          <p:nvPr/>
        </p:nvSpPr>
        <p:spPr>
          <a:xfrm>
            <a:off x="1988234" y="4954455"/>
            <a:ext cx="8215532" cy="172354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rgbClr val="3A3A3A"/>
              </a:solidFill>
              <a:latin typeface="Arial"/>
              <a:ea typeface="Arial"/>
              <a:cs typeface="Arial"/>
              <a:sym typeface="Arial"/>
            </a:endParaRPr>
          </a:p>
          <a:p>
            <a:pPr indent="0" lvl="0" marL="0" marR="0" rtl="0" algn="ctr">
              <a:spcBef>
                <a:spcPts val="0"/>
              </a:spcBef>
              <a:spcAft>
                <a:spcPts val="0"/>
              </a:spcAft>
              <a:buNone/>
            </a:pPr>
            <a:r>
              <a:rPr b="1" lang="en-US" sz="4400">
                <a:solidFill>
                  <a:srgbClr val="E1FF08"/>
                </a:solidFill>
                <a:latin typeface="Rosarivo"/>
                <a:ea typeface="Rosarivo"/>
                <a:cs typeface="Rosarivo"/>
                <a:sym typeface="Rosarivo"/>
              </a:rPr>
              <a:t>He is the god of wisdom, war, and death, and is also the king of all gods.</a:t>
            </a:r>
            <a:endParaRPr b="1" sz="4400">
              <a:solidFill>
                <a:srgbClr val="E1FF08"/>
              </a:solidFill>
              <a:latin typeface="Rosarivo"/>
              <a:ea typeface="Rosarivo"/>
              <a:cs typeface="Rosarivo"/>
              <a:sym typeface="Rosarivo"/>
            </a:endParaRPr>
          </a:p>
        </p:txBody>
      </p:sp>
      <p:sp>
        <p:nvSpPr>
          <p:cNvPr id="195" name="Google Shape;195;p28"/>
          <p:cNvSpPr/>
          <p:nvPr/>
        </p:nvSpPr>
        <p:spPr>
          <a:xfrm>
            <a:off x="379627" y="179996"/>
            <a:ext cx="2616792" cy="14465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8800">
                <a:solidFill>
                  <a:srgbClr val="FFFF00"/>
                </a:solidFill>
                <a:latin typeface="Rosarivo"/>
                <a:ea typeface="Rosarivo"/>
                <a:cs typeface="Rosarivo"/>
                <a:sym typeface="Rosarivo"/>
              </a:rPr>
              <a:t>Odin</a:t>
            </a:r>
            <a:endParaRPr sz="8800">
              <a:solidFill>
                <a:srgbClr val="FFFF00"/>
              </a:solidFill>
              <a:latin typeface="Calibri"/>
              <a:ea typeface="Calibri"/>
              <a:cs typeface="Calibri"/>
              <a:sym typeface="Calibri"/>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95">
                                            <p:txEl>
                                              <p:pRg end="0" st="0"/>
                                            </p:txEl>
                                          </p:spTgt>
                                        </p:tgtEl>
                                        <p:attrNameLst>
                                          <p:attrName>style.visibility</p:attrName>
                                        </p:attrNameLst>
                                      </p:cBhvr>
                                      <p:to>
                                        <p:strVal val="visible"/>
                                      </p:to>
                                    </p:set>
                                    <p:animEffect filter="fade" transition="in">
                                      <p:cBhvr>
                                        <p:cTn dur="1000"/>
                                        <p:tgtEl>
                                          <p:spTgt spid="195">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29"/>
          <p:cNvPicPr preferRelativeResize="0"/>
          <p:nvPr/>
        </p:nvPicPr>
        <p:blipFill rotWithShape="1">
          <a:blip r:embed="rId3">
            <a:alphaModFix amt="70000"/>
          </a:blip>
          <a:srcRect b="0" l="0" r="0" t="0"/>
          <a:stretch/>
        </p:blipFill>
        <p:spPr>
          <a:xfrm>
            <a:off x="-128952" y="-103239"/>
            <a:ext cx="12449907" cy="6961239"/>
          </a:xfrm>
          <a:prstGeom prst="rect">
            <a:avLst/>
          </a:prstGeom>
          <a:noFill/>
          <a:ln>
            <a:noFill/>
          </a:ln>
        </p:spPr>
      </p:pic>
      <p:sp>
        <p:nvSpPr>
          <p:cNvPr id="201" name="Google Shape;201;p29"/>
          <p:cNvSpPr/>
          <p:nvPr/>
        </p:nvSpPr>
        <p:spPr>
          <a:xfrm>
            <a:off x="8675667" y="606285"/>
            <a:ext cx="2810481"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7200">
                <a:solidFill>
                  <a:srgbClr val="FFFF00"/>
                </a:solidFill>
                <a:latin typeface="Rosarivo"/>
                <a:ea typeface="Rosarivo"/>
                <a:cs typeface="Rosarivo"/>
                <a:sym typeface="Rosarivo"/>
              </a:rPr>
              <a:t>Thor</a:t>
            </a:r>
            <a:endParaRPr/>
          </a:p>
        </p:txBody>
      </p:sp>
      <p:sp>
        <p:nvSpPr>
          <p:cNvPr id="202" name="Google Shape;202;p29"/>
          <p:cNvSpPr txBox="1"/>
          <p:nvPr/>
        </p:nvSpPr>
        <p:spPr>
          <a:xfrm>
            <a:off x="6773662" y="2516138"/>
            <a:ext cx="5149049" cy="397031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600">
                <a:solidFill>
                  <a:srgbClr val="FFFF00"/>
                </a:solidFill>
                <a:latin typeface="Rosarivo"/>
                <a:ea typeface="Rosarivo"/>
                <a:cs typeface="Rosarivo"/>
                <a:sym typeface="Rosarivo"/>
              </a:rPr>
              <a:t>He is the god of thunder in Norse mythology; he is associated with the day Thursday. </a:t>
            </a:r>
            <a:endParaRPr/>
          </a:p>
          <a:p>
            <a:pPr indent="0" lvl="0" marL="0" marR="0" rtl="0" algn="ctr">
              <a:spcBef>
                <a:spcPts val="0"/>
              </a:spcBef>
              <a:spcAft>
                <a:spcPts val="0"/>
              </a:spcAft>
              <a:buNone/>
            </a:pPr>
            <a:r>
              <a:rPr b="1" lang="en-US" sz="3600">
                <a:solidFill>
                  <a:srgbClr val="FFFF00"/>
                </a:solidFill>
                <a:latin typeface="Rosarivo"/>
                <a:ea typeface="Rosarivo"/>
                <a:cs typeface="Rosarivo"/>
                <a:sym typeface="Rosarivo"/>
              </a:rPr>
              <a:t>Thor is often depicted with his hammer with which he can hurl lightning  </a:t>
            </a:r>
            <a:endParaRPr b="1" sz="3600">
              <a:solidFill>
                <a:srgbClr val="FFFF00"/>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01">
                                            <p:txEl>
                                              <p:pRg end="0" st="0"/>
                                            </p:txEl>
                                          </p:spTgt>
                                        </p:tgtEl>
                                        <p:attrNameLst>
                                          <p:attrName>style.visibility</p:attrName>
                                        </p:attrNameLst>
                                      </p:cBhvr>
                                      <p:to>
                                        <p:strVal val="visible"/>
                                      </p:to>
                                    </p:set>
                                    <p:animEffect filter="fade" transition="in">
                                      <p:cBhvr>
                                        <p:cTn dur="1000"/>
                                        <p:tgtEl>
                                          <p:spTgt spid="201">
                                            <p:txEl>
                                              <p:pRg end="0" st="0"/>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02">
                                            <p:txEl>
                                              <p:pRg end="0" st="0"/>
                                            </p:txEl>
                                          </p:spTgt>
                                        </p:tgtEl>
                                        <p:attrNameLst>
                                          <p:attrName>style.visibility</p:attrName>
                                        </p:attrNameLst>
                                      </p:cBhvr>
                                      <p:to>
                                        <p:strVal val="visible"/>
                                      </p:to>
                                    </p:set>
                                    <p:animEffect filter="fade" transition="in">
                                      <p:cBhvr>
                                        <p:cTn dur="1000"/>
                                        <p:tgtEl>
                                          <p:spTgt spid="202">
                                            <p:txEl>
                                              <p:pRg end="0" st="0"/>
                                            </p:txEl>
                                          </p:spTgt>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202">
                                            <p:txEl>
                                              <p:pRg end="1" st="1"/>
                                            </p:txEl>
                                          </p:spTgt>
                                        </p:tgtEl>
                                        <p:attrNameLst>
                                          <p:attrName>style.visibility</p:attrName>
                                        </p:attrNameLst>
                                      </p:cBhvr>
                                      <p:to>
                                        <p:strVal val="visible"/>
                                      </p:to>
                                    </p:set>
                                    <p:animEffect filter="fade" transition="in">
                                      <p:cBhvr>
                                        <p:cTn dur="1000"/>
                                        <p:tgtEl>
                                          <p:spTgt spid="202">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C00000"/>
            </a:gs>
            <a:gs pos="100000">
              <a:srgbClr val="B36D0B"/>
            </a:gs>
          </a:gsLst>
          <a:lin ang="5400000" scaled="0"/>
        </a:gradFill>
      </p:bgPr>
    </p:bg>
    <p:spTree>
      <p:nvGrpSpPr>
        <p:cNvPr id="206" name="Shape 206"/>
        <p:cNvGrpSpPr/>
        <p:nvPr/>
      </p:nvGrpSpPr>
      <p:grpSpPr>
        <a:xfrm>
          <a:off x="0" y="0"/>
          <a:ext cx="0" cy="0"/>
          <a:chOff x="0" y="0"/>
          <a:chExt cx="0" cy="0"/>
        </a:xfrm>
      </p:grpSpPr>
      <p:pic>
        <p:nvPicPr>
          <p:cNvPr id="207" name="Google Shape;207;p30"/>
          <p:cNvPicPr preferRelativeResize="0"/>
          <p:nvPr/>
        </p:nvPicPr>
        <p:blipFill rotWithShape="1">
          <a:blip r:embed="rId3">
            <a:alphaModFix/>
          </a:blip>
          <a:srcRect b="0" l="0" r="0" t="0"/>
          <a:stretch/>
        </p:blipFill>
        <p:spPr>
          <a:xfrm>
            <a:off x="4748463" y="517453"/>
            <a:ext cx="6882063" cy="5823093"/>
          </a:xfrm>
          <a:prstGeom prst="rect">
            <a:avLst/>
          </a:prstGeom>
          <a:solidFill>
            <a:srgbClr val="FF0000"/>
          </a:solidFill>
          <a:ln>
            <a:noFill/>
          </a:ln>
        </p:spPr>
      </p:pic>
      <p:sp>
        <p:nvSpPr>
          <p:cNvPr id="208" name="Google Shape;208;p30"/>
          <p:cNvSpPr/>
          <p:nvPr/>
        </p:nvSpPr>
        <p:spPr>
          <a:xfrm>
            <a:off x="561474" y="517453"/>
            <a:ext cx="3477866" cy="507831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7200">
                <a:solidFill>
                  <a:srgbClr val="FFC000"/>
                </a:solidFill>
                <a:latin typeface="Times New Roman"/>
                <a:ea typeface="Times New Roman"/>
                <a:cs typeface="Times New Roman"/>
                <a:sym typeface="Times New Roman"/>
              </a:rPr>
              <a:t>Tyr</a:t>
            </a:r>
            <a:endParaRPr/>
          </a:p>
          <a:p>
            <a:pPr indent="0" lvl="0" marL="0" marR="0" rtl="0" algn="just">
              <a:spcBef>
                <a:spcPts val="0"/>
              </a:spcBef>
              <a:spcAft>
                <a:spcPts val="0"/>
              </a:spcAft>
              <a:buNone/>
            </a:pPr>
            <a:r>
              <a:t/>
            </a:r>
            <a:endParaRPr b="1" sz="3600">
              <a:solidFill>
                <a:srgbClr val="FF0000"/>
              </a:solidFill>
              <a:latin typeface="Times New Roman"/>
              <a:ea typeface="Times New Roman"/>
              <a:cs typeface="Times New Roman"/>
              <a:sym typeface="Times New Roman"/>
            </a:endParaRPr>
          </a:p>
          <a:p>
            <a:pPr indent="0" lvl="0" marL="0" marR="0" rtl="0" algn="just">
              <a:spcBef>
                <a:spcPts val="0"/>
              </a:spcBef>
              <a:spcAft>
                <a:spcPts val="0"/>
              </a:spcAft>
              <a:buNone/>
            </a:pPr>
            <a:r>
              <a:t/>
            </a:r>
            <a:endParaRPr b="1" sz="3600">
              <a:solidFill>
                <a:srgbClr val="FF0000"/>
              </a:solidFill>
              <a:latin typeface="Times New Roman"/>
              <a:ea typeface="Times New Roman"/>
              <a:cs typeface="Times New Roman"/>
              <a:sym typeface="Times New Roman"/>
            </a:endParaRPr>
          </a:p>
          <a:p>
            <a:pPr indent="0" lvl="0" marL="0" marR="0" rtl="0" algn="ctr">
              <a:spcBef>
                <a:spcPts val="0"/>
              </a:spcBef>
              <a:spcAft>
                <a:spcPts val="0"/>
              </a:spcAft>
              <a:buNone/>
            </a:pPr>
            <a:r>
              <a:rPr b="1" lang="en-US" sz="3600">
                <a:solidFill>
                  <a:srgbClr val="E1FF08"/>
                </a:solidFill>
                <a:latin typeface="Rosarivo"/>
                <a:ea typeface="Rosarivo"/>
                <a:cs typeface="Rosarivo"/>
                <a:sym typeface="Rosarivo"/>
              </a:rPr>
              <a:t>He is a war god in Germanic mythology, but also the god of Law and Justice</a:t>
            </a:r>
            <a:endParaRPr b="1" sz="3600">
              <a:solidFill>
                <a:srgbClr val="E1FF08"/>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08">
                                            <p:txEl>
                                              <p:pRg end="0" st="0"/>
                                            </p:txEl>
                                          </p:spTgt>
                                        </p:tgtEl>
                                        <p:attrNameLst>
                                          <p:attrName>style.visibility</p:attrName>
                                        </p:attrNameLst>
                                      </p:cBhvr>
                                      <p:to>
                                        <p:strVal val="visible"/>
                                      </p:to>
                                    </p:set>
                                    <p:animEffect filter="fade" transition="in">
                                      <p:cBhvr>
                                        <p:cTn dur="500"/>
                                        <p:tgtEl>
                                          <p:spTgt spid="208">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208">
                                            <p:txEl>
                                              <p:pRg end="1" st="1"/>
                                            </p:txEl>
                                          </p:spTgt>
                                        </p:tgtEl>
                                        <p:attrNameLst>
                                          <p:attrName>style.visibility</p:attrName>
                                        </p:attrNameLst>
                                      </p:cBhvr>
                                      <p:to>
                                        <p:strVal val="visible"/>
                                      </p:to>
                                    </p:set>
                                    <p:animEffect filter="fade" transition="in">
                                      <p:cBhvr>
                                        <p:cTn dur="500"/>
                                        <p:tgtEl>
                                          <p:spTgt spid="208">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208">
                                            <p:txEl>
                                              <p:pRg end="2" st="2"/>
                                            </p:txEl>
                                          </p:spTgt>
                                        </p:tgtEl>
                                        <p:attrNameLst>
                                          <p:attrName>style.visibility</p:attrName>
                                        </p:attrNameLst>
                                      </p:cBhvr>
                                      <p:to>
                                        <p:strVal val="visible"/>
                                      </p:to>
                                    </p:set>
                                    <p:animEffect filter="fade" transition="in">
                                      <p:cBhvr>
                                        <p:cTn dur="500"/>
                                        <p:tgtEl>
                                          <p:spTgt spid="208">
                                            <p:txEl>
                                              <p:pRg end="2" st="2"/>
                                            </p:txEl>
                                          </p:spTgt>
                                        </p:tgtEl>
                                      </p:cBhvr>
                                    </p:animEffect>
                                  </p:childTnLst>
                                </p:cTn>
                              </p:par>
                              <p:par>
                                <p:cTn fill="hold" nodeType="withEffect" presetClass="entr" presetID="10" presetSubtype="0">
                                  <p:stCondLst>
                                    <p:cond delay="0"/>
                                  </p:stCondLst>
                                  <p:childTnLst>
                                    <p:set>
                                      <p:cBhvr>
                                        <p:cTn dur="1" fill="hold">
                                          <p:stCondLst>
                                            <p:cond delay="0"/>
                                          </p:stCondLst>
                                        </p:cTn>
                                        <p:tgtEl>
                                          <p:spTgt spid="208">
                                            <p:txEl>
                                              <p:pRg end="3" st="3"/>
                                            </p:txEl>
                                          </p:spTgt>
                                        </p:tgtEl>
                                        <p:attrNameLst>
                                          <p:attrName>style.visibility</p:attrName>
                                        </p:attrNameLst>
                                      </p:cBhvr>
                                      <p:to>
                                        <p:strVal val="visible"/>
                                      </p:to>
                                    </p:set>
                                    <p:animEffect filter="fade" transition="in">
                                      <p:cBhvr>
                                        <p:cTn dur="500"/>
                                        <p:tgtEl>
                                          <p:spTgt spid="208">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A20000">
                <a:alpha val="72941"/>
              </a:srgbClr>
            </a:gs>
            <a:gs pos="100000">
              <a:srgbClr val="A20000">
                <a:alpha val="72941"/>
              </a:srgbClr>
            </a:gs>
          </a:gsLst>
          <a:lin ang="5400000" scaled="0"/>
        </a:gradFill>
      </p:bgPr>
    </p:bg>
    <p:spTree>
      <p:nvGrpSpPr>
        <p:cNvPr id="212" name="Shape 212"/>
        <p:cNvGrpSpPr/>
        <p:nvPr/>
      </p:nvGrpSpPr>
      <p:grpSpPr>
        <a:xfrm>
          <a:off x="0" y="0"/>
          <a:ext cx="0" cy="0"/>
          <a:chOff x="0" y="0"/>
          <a:chExt cx="0" cy="0"/>
        </a:xfrm>
      </p:grpSpPr>
      <p:pic>
        <p:nvPicPr>
          <p:cNvPr id="213" name="Google Shape;213;p31"/>
          <p:cNvPicPr preferRelativeResize="0"/>
          <p:nvPr/>
        </p:nvPicPr>
        <p:blipFill rotWithShape="1">
          <a:blip r:embed="rId3">
            <a:alphaModFix/>
          </a:blip>
          <a:srcRect b="46018" l="0" r="0" t="2058"/>
          <a:stretch/>
        </p:blipFill>
        <p:spPr>
          <a:xfrm>
            <a:off x="417096" y="255687"/>
            <a:ext cx="7636041" cy="6346626"/>
          </a:xfrm>
          <a:prstGeom prst="rect">
            <a:avLst/>
          </a:prstGeom>
          <a:noFill/>
          <a:ln>
            <a:noFill/>
          </a:ln>
        </p:spPr>
      </p:pic>
      <p:sp>
        <p:nvSpPr>
          <p:cNvPr id="214" name="Google Shape;214;p31"/>
          <p:cNvSpPr/>
          <p:nvPr/>
        </p:nvSpPr>
        <p:spPr>
          <a:xfrm>
            <a:off x="8570064" y="545237"/>
            <a:ext cx="2864379" cy="132343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8000">
                <a:solidFill>
                  <a:srgbClr val="FFCC00"/>
                </a:solidFill>
                <a:latin typeface="Rosarivo"/>
                <a:ea typeface="Rosarivo"/>
                <a:cs typeface="Rosarivo"/>
                <a:sym typeface="Rosarivo"/>
              </a:rPr>
              <a:t>Baldur</a:t>
            </a:r>
            <a:endParaRPr b="1" sz="8000">
              <a:solidFill>
                <a:schemeClr val="dk1"/>
              </a:solidFill>
              <a:latin typeface="Rosarivo"/>
              <a:ea typeface="Rosarivo"/>
              <a:cs typeface="Rosarivo"/>
              <a:sym typeface="Rosarivo"/>
            </a:endParaRPr>
          </a:p>
        </p:txBody>
      </p:sp>
      <p:sp>
        <p:nvSpPr>
          <p:cNvPr id="215" name="Google Shape;215;p31"/>
          <p:cNvSpPr txBox="1"/>
          <p:nvPr/>
        </p:nvSpPr>
        <p:spPr>
          <a:xfrm>
            <a:off x="8053137" y="2496557"/>
            <a:ext cx="3898233" cy="347787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4400">
                <a:solidFill>
                  <a:srgbClr val="FFCC00"/>
                </a:solidFill>
                <a:latin typeface="Rosarivo"/>
                <a:ea typeface="Rosarivo"/>
                <a:cs typeface="Rosarivo"/>
                <a:sym typeface="Rosarivo"/>
              </a:rPr>
              <a:t>He is the god of light, joy, purity, and the summer sun in Norse mythology.</a:t>
            </a:r>
            <a:endParaRPr b="1" sz="4400">
              <a:solidFill>
                <a:srgbClr val="FFCC00"/>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14">
                                            <p:txEl>
                                              <p:pRg end="0" st="0"/>
                                            </p:txEl>
                                          </p:spTgt>
                                        </p:tgtEl>
                                        <p:attrNameLst>
                                          <p:attrName>style.visibility</p:attrName>
                                        </p:attrNameLst>
                                      </p:cBhvr>
                                      <p:to>
                                        <p:strVal val="visible"/>
                                      </p:to>
                                    </p:set>
                                    <p:animEffect filter="fade" transition="in">
                                      <p:cBhvr>
                                        <p:cTn dur="1000"/>
                                        <p:tgtEl>
                                          <p:spTgt spid="214">
                                            <p:txEl>
                                              <p:pRg end="0" st="0"/>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15">
                                            <p:txEl>
                                              <p:pRg end="0" st="0"/>
                                            </p:txEl>
                                          </p:spTgt>
                                        </p:tgtEl>
                                        <p:attrNameLst>
                                          <p:attrName>style.visibility</p:attrName>
                                        </p:attrNameLst>
                                      </p:cBhvr>
                                      <p:to>
                                        <p:strVal val="visible"/>
                                      </p:to>
                                    </p:set>
                                    <p:animEffect filter="fade" transition="in">
                                      <p:cBhvr>
                                        <p:cTn dur="2000"/>
                                        <p:tgtEl>
                                          <p:spTgt spid="215">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14"/>
          <p:cNvPicPr preferRelativeResize="0"/>
          <p:nvPr/>
        </p:nvPicPr>
        <p:blipFill rotWithShape="1">
          <a:blip r:embed="rId3">
            <a:alphaModFix/>
          </a:blip>
          <a:srcRect b="0" l="0" r="0" t="0"/>
          <a:stretch/>
        </p:blipFill>
        <p:spPr>
          <a:xfrm>
            <a:off x="381000" y="590550"/>
            <a:ext cx="11430000" cy="6267450"/>
          </a:xfrm>
          <a:prstGeom prst="rect">
            <a:avLst/>
          </a:prstGeom>
          <a:noFill/>
          <a:ln>
            <a:noFill/>
          </a:ln>
        </p:spPr>
      </p:pic>
      <p:sp>
        <p:nvSpPr>
          <p:cNvPr id="97" name="Google Shape;97;p14"/>
          <p:cNvSpPr txBox="1"/>
          <p:nvPr>
            <p:ph idx="1" type="body"/>
          </p:nvPr>
        </p:nvSpPr>
        <p:spPr>
          <a:xfrm>
            <a:off x="532518" y="2771360"/>
            <a:ext cx="11115529" cy="349609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FFFF00"/>
              </a:buClr>
              <a:buSzPts val="3600"/>
              <a:buNone/>
            </a:pPr>
            <a:r>
              <a:rPr b="1" lang="en-US" sz="3600">
                <a:solidFill>
                  <a:srgbClr val="FFFF00"/>
                </a:solidFill>
                <a:latin typeface="Rosarivo"/>
                <a:ea typeface="Rosarivo"/>
                <a:cs typeface="Rosarivo"/>
                <a:sym typeface="Rosarivo"/>
              </a:rPr>
              <a:t>The word myth comes from the Greek mythos meaning «story».</a:t>
            </a:r>
            <a:endParaRPr b="1" sz="3600">
              <a:solidFill>
                <a:srgbClr val="FFFF00"/>
              </a:solidFill>
              <a:latin typeface="Rosarivo"/>
              <a:ea typeface="Rosarivo"/>
              <a:cs typeface="Rosarivo"/>
              <a:sym typeface="Rosarivo"/>
            </a:endParaRPr>
          </a:p>
          <a:p>
            <a:pPr indent="0" lvl="0" marL="0" rtl="0" algn="l">
              <a:lnSpc>
                <a:spcPct val="90000"/>
              </a:lnSpc>
              <a:spcBef>
                <a:spcPts val="1000"/>
              </a:spcBef>
              <a:spcAft>
                <a:spcPts val="0"/>
              </a:spcAft>
              <a:buClr>
                <a:srgbClr val="FFFF00"/>
              </a:buClr>
              <a:buSzPts val="3600"/>
              <a:buNone/>
            </a:pPr>
            <a:r>
              <a:rPr b="1" lang="en-US" sz="3600">
                <a:solidFill>
                  <a:srgbClr val="FFFF00"/>
                </a:solidFill>
                <a:latin typeface="Rosarivo"/>
                <a:ea typeface="Rosarivo"/>
                <a:cs typeface="Rosarivo"/>
                <a:sym typeface="Rosarivo"/>
              </a:rPr>
              <a:t>The myth is a particular form of narration that, through fantastic content, tries to give an explanation to the origin of the world, humanity and various natural phenomena. </a:t>
            </a:r>
            <a:endParaRPr/>
          </a:p>
          <a:p>
            <a:pPr indent="0" lvl="0" marL="0" rtl="0" algn="l">
              <a:lnSpc>
                <a:spcPct val="90000"/>
              </a:lnSpc>
              <a:spcBef>
                <a:spcPts val="1000"/>
              </a:spcBef>
              <a:spcAft>
                <a:spcPts val="0"/>
              </a:spcAft>
              <a:buClr>
                <a:srgbClr val="FFFF00"/>
              </a:buClr>
              <a:buSzPts val="3600"/>
              <a:buNone/>
            </a:pPr>
            <a:r>
              <a:rPr b="1" lang="en-US" sz="3600">
                <a:solidFill>
                  <a:srgbClr val="FFFF00"/>
                </a:solidFill>
                <a:latin typeface="Rosarivo"/>
                <a:ea typeface="Rosarivo"/>
                <a:cs typeface="Rosarivo"/>
                <a:sym typeface="Rosarivo"/>
              </a:rPr>
              <a:t>Mythology is the set of myths handed down by a people.</a:t>
            </a:r>
            <a:endParaRPr sz="3600"/>
          </a:p>
          <a:p>
            <a:pPr indent="0" lvl="0" marL="0" rtl="0" algn="l">
              <a:lnSpc>
                <a:spcPct val="90000"/>
              </a:lnSpc>
              <a:spcBef>
                <a:spcPts val="1000"/>
              </a:spcBef>
              <a:spcAft>
                <a:spcPts val="0"/>
              </a:spcAft>
              <a:buClr>
                <a:srgbClr val="FFFF00"/>
              </a:buClr>
              <a:buSzPts val="3600"/>
              <a:buNone/>
            </a:pPr>
            <a:r>
              <a:rPr b="1" lang="en-US" sz="3600">
                <a:solidFill>
                  <a:srgbClr val="FFFF00"/>
                </a:solidFill>
                <a:latin typeface="Rosarivo"/>
                <a:ea typeface="Rosarivo"/>
                <a:cs typeface="Rosarivo"/>
                <a:sym typeface="Rosarivo"/>
              </a:rPr>
              <a:t>Many myths were passed down by voice and later in written form.</a:t>
            </a:r>
            <a:endParaRPr b="1" sz="3600">
              <a:solidFill>
                <a:srgbClr val="FFFF00"/>
              </a:solidFill>
              <a:latin typeface="Rosarivo"/>
              <a:ea typeface="Rosarivo"/>
              <a:cs typeface="Rosarivo"/>
              <a:sym typeface="Rosarivo"/>
            </a:endParaRPr>
          </a:p>
          <a:p>
            <a:pPr indent="0" lvl="0" marL="0" rtl="0" algn="l">
              <a:lnSpc>
                <a:spcPct val="90000"/>
              </a:lnSpc>
              <a:spcBef>
                <a:spcPts val="1000"/>
              </a:spcBef>
              <a:spcAft>
                <a:spcPts val="0"/>
              </a:spcAft>
              <a:buClr>
                <a:schemeClr val="dk1"/>
              </a:buClr>
              <a:buSzPts val="3600"/>
              <a:buNone/>
            </a:pPr>
            <a:r>
              <a:t/>
            </a:r>
            <a:endParaRPr b="1" sz="3600">
              <a:solidFill>
                <a:srgbClr val="FFFF00"/>
              </a:solidFill>
              <a:latin typeface="Rosarivo"/>
              <a:ea typeface="Rosarivo"/>
              <a:cs typeface="Rosarivo"/>
              <a:sym typeface="Rosarivo"/>
            </a:endParaRPr>
          </a:p>
          <a:p>
            <a:pPr indent="0" lvl="0" marL="0" rtl="0" algn="l">
              <a:lnSpc>
                <a:spcPct val="90000"/>
              </a:lnSpc>
              <a:spcBef>
                <a:spcPts val="1000"/>
              </a:spcBef>
              <a:spcAft>
                <a:spcPts val="0"/>
              </a:spcAft>
              <a:buClr>
                <a:schemeClr val="dk1"/>
              </a:buClr>
              <a:buSzPts val="3600"/>
              <a:buNone/>
            </a:pPr>
            <a:r>
              <a:t/>
            </a:r>
            <a:endParaRPr b="1" sz="3600">
              <a:solidFill>
                <a:srgbClr val="FFFF00"/>
              </a:solidFill>
              <a:latin typeface="Rosarivo"/>
              <a:ea typeface="Rosarivo"/>
              <a:cs typeface="Rosarivo"/>
              <a:sym typeface="Rosarivo"/>
            </a:endParaRPr>
          </a:p>
        </p:txBody>
      </p:sp>
      <p:sp>
        <p:nvSpPr>
          <p:cNvPr id="98" name="Google Shape;98;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rgbClr val="00B0F0"/>
              </a:buClr>
              <a:buSzPts val="8000"/>
              <a:buFont typeface="Rosarivo"/>
              <a:buNone/>
            </a:pPr>
            <a:r>
              <a:rPr b="1" lang="en-US" sz="8000">
                <a:solidFill>
                  <a:srgbClr val="00B0F0"/>
                </a:solidFill>
                <a:latin typeface="Rosarivo"/>
                <a:ea typeface="Rosarivo"/>
                <a:cs typeface="Rosarivo"/>
                <a:sym typeface="Rosarivo"/>
              </a:rPr>
              <a:t> The myth</a:t>
            </a:r>
            <a:endParaRPr b="1" sz="8000">
              <a:solidFill>
                <a:srgbClr val="00B0F0"/>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98"/>
                                        </p:tgtEl>
                                        <p:attrNameLst>
                                          <p:attrName>style.visibility</p:attrName>
                                        </p:attrNameLst>
                                      </p:cBhvr>
                                      <p:to>
                                        <p:strVal val="visible"/>
                                      </p:to>
                                    </p:set>
                                    <p:animEffect filter="fade" transition="in">
                                      <p:cBhvr>
                                        <p:cTn dur="1300"/>
                                        <p:tgtEl>
                                          <p:spTgt spid="98"/>
                                        </p:tgtEl>
                                      </p:cBhvr>
                                    </p:animEffect>
                                  </p:childTnLst>
                                </p:cTn>
                              </p:par>
                            </p:childTnLst>
                          </p:cTn>
                        </p:par>
                        <p:par>
                          <p:cTn fill="hold">
                            <p:stCondLst>
                              <p:cond delay="1300"/>
                            </p:stCondLst>
                            <p:childTnLst>
                              <p:par>
                                <p:cTn fill="hold" nodeType="afterEffect" presetClass="entr" presetID="2" presetSubtype="4">
                                  <p:stCondLst>
                                    <p:cond delay="2250"/>
                                  </p:stCondLst>
                                  <p:childTnLst>
                                    <p:set>
                                      <p:cBhvr>
                                        <p:cTn dur="1" fill="hold">
                                          <p:stCondLst>
                                            <p:cond delay="0"/>
                                          </p:stCondLst>
                                        </p:cTn>
                                        <p:tgtEl>
                                          <p:spTgt spid="97">
                                            <p:txEl>
                                              <p:pRg end="0" st="0"/>
                                            </p:txEl>
                                          </p:spTgt>
                                        </p:tgtEl>
                                        <p:attrNameLst>
                                          <p:attrName>style.visibility</p:attrName>
                                        </p:attrNameLst>
                                      </p:cBhvr>
                                      <p:to>
                                        <p:strVal val="visible"/>
                                      </p:to>
                                    </p:set>
                                    <p:anim calcmode="lin" valueType="num">
                                      <p:cBhvr additive="base">
                                        <p:cTn dur="750"/>
                                        <p:tgtEl>
                                          <p:spTgt spid="97">
                                            <p:txEl>
                                              <p:pRg end="0" st="0"/>
                                            </p:txEl>
                                          </p:spTgt>
                                        </p:tgtEl>
                                        <p:attrNameLst>
                                          <p:attrName>ppt_y</p:attrName>
                                        </p:attrNameLst>
                                      </p:cBhvr>
                                      <p:tavLst>
                                        <p:tav fmla="" tm="0">
                                          <p:val>
                                            <p:strVal val="#ppt_y+1"/>
                                          </p:val>
                                        </p:tav>
                                        <p:tav fmla="" tm="100000">
                                          <p:val>
                                            <p:strVal val="#ppt_y"/>
                                          </p:val>
                                        </p:tav>
                                      </p:tavLst>
                                    </p:anim>
                                  </p:childTnLst>
                                </p:cTn>
                              </p:par>
                            </p:childTnLst>
                          </p:cTn>
                        </p:par>
                        <p:par>
                          <p:cTn fill="hold">
                            <p:stCondLst>
                              <p:cond delay="2050"/>
                            </p:stCondLst>
                            <p:childTnLst>
                              <p:par>
                                <p:cTn fill="hold" nodeType="afterEffect" presetClass="entr" presetID="2" presetSubtype="4">
                                  <p:stCondLst>
                                    <p:cond delay="2250"/>
                                  </p:stCondLst>
                                  <p:childTnLst>
                                    <p:set>
                                      <p:cBhvr>
                                        <p:cTn dur="1" fill="hold">
                                          <p:stCondLst>
                                            <p:cond delay="0"/>
                                          </p:stCondLst>
                                        </p:cTn>
                                        <p:tgtEl>
                                          <p:spTgt spid="97">
                                            <p:txEl>
                                              <p:pRg end="1" st="1"/>
                                            </p:txEl>
                                          </p:spTgt>
                                        </p:tgtEl>
                                        <p:attrNameLst>
                                          <p:attrName>style.visibility</p:attrName>
                                        </p:attrNameLst>
                                      </p:cBhvr>
                                      <p:to>
                                        <p:strVal val="visible"/>
                                      </p:to>
                                    </p:set>
                                    <p:anim calcmode="lin" valueType="num">
                                      <p:cBhvr additive="base">
                                        <p:cTn dur="750"/>
                                        <p:tgtEl>
                                          <p:spTgt spid="97">
                                            <p:txEl>
                                              <p:pRg end="1" st="1"/>
                                            </p:txEl>
                                          </p:spTgt>
                                        </p:tgtEl>
                                        <p:attrNameLst>
                                          <p:attrName>ppt_y</p:attrName>
                                        </p:attrNameLst>
                                      </p:cBhvr>
                                      <p:tavLst>
                                        <p:tav fmla="" tm="0">
                                          <p:val>
                                            <p:strVal val="#ppt_y+1"/>
                                          </p:val>
                                        </p:tav>
                                        <p:tav fmla="" tm="100000">
                                          <p:val>
                                            <p:strVal val="#ppt_y"/>
                                          </p:val>
                                        </p:tav>
                                      </p:tavLst>
                                    </p:anim>
                                  </p:childTnLst>
                                </p:cTn>
                              </p:par>
                            </p:childTnLst>
                          </p:cTn>
                        </p:par>
                        <p:par>
                          <p:cTn fill="hold">
                            <p:stCondLst>
                              <p:cond delay="2800"/>
                            </p:stCondLst>
                            <p:childTnLst>
                              <p:par>
                                <p:cTn fill="hold" nodeType="afterEffect" presetClass="entr" presetID="2" presetSubtype="4">
                                  <p:stCondLst>
                                    <p:cond delay="2250"/>
                                  </p:stCondLst>
                                  <p:childTnLst>
                                    <p:set>
                                      <p:cBhvr>
                                        <p:cTn dur="1" fill="hold">
                                          <p:stCondLst>
                                            <p:cond delay="0"/>
                                          </p:stCondLst>
                                        </p:cTn>
                                        <p:tgtEl>
                                          <p:spTgt spid="97">
                                            <p:txEl>
                                              <p:pRg end="2" st="2"/>
                                            </p:txEl>
                                          </p:spTgt>
                                        </p:tgtEl>
                                        <p:attrNameLst>
                                          <p:attrName>style.visibility</p:attrName>
                                        </p:attrNameLst>
                                      </p:cBhvr>
                                      <p:to>
                                        <p:strVal val="visible"/>
                                      </p:to>
                                    </p:set>
                                    <p:anim calcmode="lin" valueType="num">
                                      <p:cBhvr additive="base">
                                        <p:cTn dur="750"/>
                                        <p:tgtEl>
                                          <p:spTgt spid="97">
                                            <p:txEl>
                                              <p:pRg end="2" st="2"/>
                                            </p:txEl>
                                          </p:spTgt>
                                        </p:tgtEl>
                                        <p:attrNameLst>
                                          <p:attrName>ppt_y</p:attrName>
                                        </p:attrNameLst>
                                      </p:cBhvr>
                                      <p:tavLst>
                                        <p:tav fmla="" tm="0">
                                          <p:val>
                                            <p:strVal val="#ppt_y+1"/>
                                          </p:val>
                                        </p:tav>
                                        <p:tav fmla="" tm="100000">
                                          <p:val>
                                            <p:strVal val="#ppt_y"/>
                                          </p:val>
                                        </p:tav>
                                      </p:tavLst>
                                    </p:anim>
                                  </p:childTnLst>
                                </p:cTn>
                              </p:par>
                            </p:childTnLst>
                          </p:cTn>
                        </p:par>
                        <p:par>
                          <p:cTn fill="hold">
                            <p:stCondLst>
                              <p:cond delay="3550"/>
                            </p:stCondLst>
                            <p:childTnLst>
                              <p:par>
                                <p:cTn fill="hold" nodeType="afterEffect" presetClass="entr" presetID="2" presetSubtype="4">
                                  <p:stCondLst>
                                    <p:cond delay="2250"/>
                                  </p:stCondLst>
                                  <p:childTnLst>
                                    <p:set>
                                      <p:cBhvr>
                                        <p:cTn dur="1" fill="hold">
                                          <p:stCondLst>
                                            <p:cond delay="0"/>
                                          </p:stCondLst>
                                        </p:cTn>
                                        <p:tgtEl>
                                          <p:spTgt spid="97">
                                            <p:txEl>
                                              <p:pRg end="3" st="3"/>
                                            </p:txEl>
                                          </p:spTgt>
                                        </p:tgtEl>
                                        <p:attrNameLst>
                                          <p:attrName>style.visibility</p:attrName>
                                        </p:attrNameLst>
                                      </p:cBhvr>
                                      <p:to>
                                        <p:strVal val="visible"/>
                                      </p:to>
                                    </p:set>
                                    <p:anim calcmode="lin" valueType="num">
                                      <p:cBhvr additive="base">
                                        <p:cTn dur="750"/>
                                        <p:tgtEl>
                                          <p:spTgt spid="97">
                                            <p:txEl>
                                              <p:pRg end="3" st="3"/>
                                            </p:txEl>
                                          </p:spTgt>
                                        </p:tgtEl>
                                        <p:attrNameLst>
                                          <p:attrName>ppt_y</p:attrName>
                                        </p:attrNameLst>
                                      </p:cBhvr>
                                      <p:tavLst>
                                        <p:tav fmla="" tm="0">
                                          <p:val>
                                            <p:strVal val="#ppt_y+1"/>
                                          </p:val>
                                        </p:tav>
                                        <p:tav fmla="" tm="100000">
                                          <p:val>
                                            <p:strVal val="#ppt_y"/>
                                          </p:val>
                                        </p:tav>
                                      </p:tavLst>
                                    </p:anim>
                                  </p:childTnLst>
                                </p:cTn>
                              </p:par>
                            </p:childTnLst>
                          </p:cTn>
                        </p:par>
                        <p:par>
                          <p:cTn fill="hold">
                            <p:stCondLst>
                              <p:cond delay="4300"/>
                            </p:stCondLst>
                            <p:childTnLst>
                              <p:par>
                                <p:cTn fill="hold" nodeType="afterEffect" presetClass="entr" presetID="2" presetSubtype="4">
                                  <p:stCondLst>
                                    <p:cond delay="2250"/>
                                  </p:stCondLst>
                                  <p:childTnLst>
                                    <p:set>
                                      <p:cBhvr>
                                        <p:cTn dur="1" fill="hold">
                                          <p:stCondLst>
                                            <p:cond delay="0"/>
                                          </p:stCondLst>
                                        </p:cTn>
                                        <p:tgtEl>
                                          <p:spTgt spid="97">
                                            <p:txEl>
                                              <p:pRg end="4" st="4"/>
                                            </p:txEl>
                                          </p:spTgt>
                                        </p:tgtEl>
                                        <p:attrNameLst>
                                          <p:attrName>style.visibility</p:attrName>
                                        </p:attrNameLst>
                                      </p:cBhvr>
                                      <p:to>
                                        <p:strVal val="visible"/>
                                      </p:to>
                                    </p:set>
                                    <p:anim calcmode="lin" valueType="num">
                                      <p:cBhvr additive="base">
                                        <p:cTn dur="750"/>
                                        <p:tgtEl>
                                          <p:spTgt spid="97">
                                            <p:txEl>
                                              <p:pRg end="4" st="4"/>
                                            </p:txEl>
                                          </p:spTgt>
                                        </p:tgtEl>
                                        <p:attrNameLst>
                                          <p:attrName>ppt_y</p:attrName>
                                        </p:attrNameLst>
                                      </p:cBhvr>
                                      <p:tavLst>
                                        <p:tav fmla="" tm="0">
                                          <p:val>
                                            <p:strVal val="#ppt_y+1"/>
                                          </p:val>
                                        </p:tav>
                                        <p:tav fmla="" tm="100000">
                                          <p:val>
                                            <p:strVal val="#ppt_y"/>
                                          </p:val>
                                        </p:tav>
                                      </p:tavLst>
                                    </p:anim>
                                  </p:childTnLst>
                                </p:cTn>
                              </p:par>
                            </p:childTnLst>
                          </p:cTn>
                        </p:par>
                        <p:par>
                          <p:cTn fill="hold">
                            <p:stCondLst>
                              <p:cond delay="5050"/>
                            </p:stCondLst>
                            <p:childTnLst>
                              <p:par>
                                <p:cTn fill="hold" nodeType="afterEffect" presetClass="entr" presetID="2" presetSubtype="4">
                                  <p:stCondLst>
                                    <p:cond delay="2250"/>
                                  </p:stCondLst>
                                  <p:childTnLst>
                                    <p:set>
                                      <p:cBhvr>
                                        <p:cTn dur="1" fill="hold">
                                          <p:stCondLst>
                                            <p:cond delay="0"/>
                                          </p:stCondLst>
                                        </p:cTn>
                                        <p:tgtEl>
                                          <p:spTgt spid="97">
                                            <p:txEl>
                                              <p:pRg end="5" st="5"/>
                                            </p:txEl>
                                          </p:spTgt>
                                        </p:tgtEl>
                                        <p:attrNameLst>
                                          <p:attrName>style.visibility</p:attrName>
                                        </p:attrNameLst>
                                      </p:cBhvr>
                                      <p:to>
                                        <p:strVal val="visible"/>
                                      </p:to>
                                    </p:set>
                                    <p:anim calcmode="lin" valueType="num">
                                      <p:cBhvr additive="base">
                                        <p:cTn dur="750"/>
                                        <p:tgtEl>
                                          <p:spTgt spid="97">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pic>
        <p:nvPicPr>
          <p:cNvPr id="220" name="Google Shape;220;p32"/>
          <p:cNvPicPr preferRelativeResize="0"/>
          <p:nvPr/>
        </p:nvPicPr>
        <p:blipFill rotWithShape="1">
          <a:blip r:embed="rId3">
            <a:alphaModFix/>
          </a:blip>
          <a:srcRect b="26120" l="0" r="0" t="0"/>
          <a:stretch/>
        </p:blipFill>
        <p:spPr>
          <a:xfrm>
            <a:off x="0" y="0"/>
            <a:ext cx="12192001" cy="6858000"/>
          </a:xfrm>
          <a:prstGeom prst="rect">
            <a:avLst/>
          </a:prstGeom>
          <a:noFill/>
          <a:ln>
            <a:noFill/>
          </a:ln>
        </p:spPr>
      </p:pic>
      <p:sp>
        <p:nvSpPr>
          <p:cNvPr id="221" name="Google Shape;221;p32"/>
          <p:cNvSpPr txBox="1"/>
          <p:nvPr/>
        </p:nvSpPr>
        <p:spPr>
          <a:xfrm>
            <a:off x="5582709" y="98793"/>
            <a:ext cx="1026582"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rgbClr val="000000"/>
                </a:solidFill>
                <a:latin typeface="Calibri"/>
                <a:ea typeface="Calibri"/>
                <a:cs typeface="Calibri"/>
                <a:sym typeface="Calibri"/>
              </a:rPr>
              <a:t>Thor </a:t>
            </a:r>
            <a:endParaRPr b="1" sz="3200">
              <a:solidFill>
                <a:schemeClr val="dk1"/>
              </a:solidFill>
              <a:latin typeface="Calibri"/>
              <a:ea typeface="Calibri"/>
              <a:cs typeface="Calibri"/>
              <a:sym typeface="Calibri"/>
            </a:endParaRPr>
          </a:p>
        </p:txBody>
      </p:sp>
      <p:sp>
        <p:nvSpPr>
          <p:cNvPr id="222" name="Google Shape;222;p32"/>
          <p:cNvSpPr txBox="1"/>
          <p:nvPr/>
        </p:nvSpPr>
        <p:spPr>
          <a:xfrm>
            <a:off x="4606342" y="363892"/>
            <a:ext cx="1071044"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4000">
                <a:solidFill>
                  <a:schemeClr val="dk1"/>
                </a:solidFill>
                <a:latin typeface="Calibri"/>
                <a:ea typeface="Calibri"/>
                <a:cs typeface="Calibri"/>
                <a:sym typeface="Calibri"/>
              </a:rPr>
              <a:t>.</a:t>
            </a:r>
            <a:r>
              <a:rPr b="1" lang="en-US" sz="1800">
                <a:solidFill>
                  <a:schemeClr val="dk1"/>
                </a:solidFill>
                <a:latin typeface="Calibri"/>
                <a:ea typeface="Calibri"/>
                <a:cs typeface="Calibri"/>
                <a:sym typeface="Calibri"/>
              </a:rPr>
              <a:t> </a:t>
            </a:r>
            <a:r>
              <a:rPr b="1" lang="en-US" sz="2000">
                <a:solidFill>
                  <a:schemeClr val="dk1"/>
                </a:solidFill>
                <a:latin typeface="Calibri"/>
                <a:ea typeface="Calibri"/>
                <a:cs typeface="Calibri"/>
                <a:sym typeface="Calibri"/>
              </a:rPr>
              <a:t>Torsö</a:t>
            </a:r>
            <a:endParaRPr sz="2000" u="sng">
              <a:solidFill>
                <a:schemeClr val="dk1"/>
              </a:solidFill>
              <a:latin typeface="Calibri"/>
              <a:ea typeface="Calibri"/>
              <a:cs typeface="Calibri"/>
              <a:sym typeface="Calibri"/>
            </a:endParaRPr>
          </a:p>
        </p:txBody>
      </p:sp>
      <p:sp>
        <p:nvSpPr>
          <p:cNvPr id="223" name="Google Shape;223;p32"/>
          <p:cNvSpPr txBox="1"/>
          <p:nvPr/>
        </p:nvSpPr>
        <p:spPr>
          <a:xfrm>
            <a:off x="5045806" y="1747132"/>
            <a:ext cx="1302543"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chemeClr val="dk1"/>
                </a:solidFill>
                <a:latin typeface="Calibri"/>
                <a:ea typeface="Calibri"/>
                <a:cs typeface="Calibri"/>
                <a:sym typeface="Calibri"/>
              </a:rPr>
              <a:t>Odino  </a:t>
            </a:r>
            <a:endParaRPr/>
          </a:p>
        </p:txBody>
      </p:sp>
      <p:sp>
        <p:nvSpPr>
          <p:cNvPr id="224" name="Google Shape;224;p32"/>
          <p:cNvSpPr txBox="1"/>
          <p:nvPr/>
        </p:nvSpPr>
        <p:spPr>
          <a:xfrm>
            <a:off x="274873" y="163837"/>
            <a:ext cx="1071043"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Iceland</a:t>
            </a:r>
            <a:endParaRPr/>
          </a:p>
        </p:txBody>
      </p:sp>
      <p:sp>
        <p:nvSpPr>
          <p:cNvPr id="225" name="Google Shape;225;p32"/>
          <p:cNvSpPr txBox="1"/>
          <p:nvPr/>
        </p:nvSpPr>
        <p:spPr>
          <a:xfrm>
            <a:off x="1326325" y="810319"/>
            <a:ext cx="1488426"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rgbClr val="000000"/>
                </a:solidFill>
                <a:highlight>
                  <a:srgbClr val="FFFF00"/>
                </a:highlight>
                <a:latin typeface="Calibri"/>
                <a:ea typeface="Calibri"/>
                <a:cs typeface="Calibri"/>
                <a:sym typeface="Calibri"/>
              </a:rPr>
              <a:t>Baldur </a:t>
            </a:r>
            <a:endParaRPr sz="3200">
              <a:solidFill>
                <a:schemeClr val="dk1"/>
              </a:solidFill>
              <a:highlight>
                <a:srgbClr val="FFFF00"/>
              </a:highlight>
              <a:latin typeface="Calibri"/>
              <a:ea typeface="Calibri"/>
              <a:cs typeface="Calibri"/>
              <a:sym typeface="Calibri"/>
            </a:endParaRPr>
          </a:p>
        </p:txBody>
      </p:sp>
      <p:cxnSp>
        <p:nvCxnSpPr>
          <p:cNvPr id="226" name="Google Shape;226;p32"/>
          <p:cNvCxnSpPr/>
          <p:nvPr/>
        </p:nvCxnSpPr>
        <p:spPr>
          <a:xfrm rot="10800000">
            <a:off x="995417" y="404241"/>
            <a:ext cx="1044752" cy="476951"/>
          </a:xfrm>
          <a:prstGeom prst="straightConnector1">
            <a:avLst/>
          </a:prstGeom>
          <a:noFill/>
          <a:ln cap="flat" cmpd="sng" w="57150">
            <a:solidFill>
              <a:schemeClr val="dk1"/>
            </a:solidFill>
            <a:prstDash val="solid"/>
            <a:miter lim="800000"/>
            <a:headEnd len="sm" w="sm" type="none"/>
            <a:tailEnd len="med" w="med" type="triangle"/>
          </a:ln>
        </p:spPr>
      </p:cxnSp>
      <p:cxnSp>
        <p:nvCxnSpPr>
          <p:cNvPr id="227" name="Google Shape;227;p32"/>
          <p:cNvCxnSpPr/>
          <p:nvPr/>
        </p:nvCxnSpPr>
        <p:spPr>
          <a:xfrm flipH="1">
            <a:off x="4890778" y="457168"/>
            <a:ext cx="786608" cy="226400"/>
          </a:xfrm>
          <a:prstGeom prst="straightConnector1">
            <a:avLst/>
          </a:prstGeom>
          <a:noFill/>
          <a:ln cap="flat" cmpd="sng" w="57150">
            <a:solidFill>
              <a:schemeClr val="dk1"/>
            </a:solidFill>
            <a:prstDash val="solid"/>
            <a:miter lim="800000"/>
            <a:headEnd len="sm" w="sm" type="none"/>
            <a:tailEnd len="med" w="med" type="triangle"/>
          </a:ln>
        </p:spPr>
      </p:cxnSp>
      <p:sp>
        <p:nvSpPr>
          <p:cNvPr id="228" name="Google Shape;228;p32"/>
          <p:cNvSpPr txBox="1"/>
          <p:nvPr/>
        </p:nvSpPr>
        <p:spPr>
          <a:xfrm>
            <a:off x="4205587" y="1117676"/>
            <a:ext cx="575406"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4000">
              <a:solidFill>
                <a:schemeClr val="dk1"/>
              </a:solidFill>
              <a:latin typeface="Calibri"/>
              <a:ea typeface="Calibri"/>
              <a:cs typeface="Calibri"/>
              <a:sym typeface="Calibri"/>
            </a:endParaRPr>
          </a:p>
        </p:txBody>
      </p:sp>
      <p:sp>
        <p:nvSpPr>
          <p:cNvPr id="229" name="Google Shape;229;p32"/>
          <p:cNvSpPr txBox="1"/>
          <p:nvPr/>
        </p:nvSpPr>
        <p:spPr>
          <a:xfrm>
            <a:off x="4070819" y="1071778"/>
            <a:ext cx="1511889"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4000">
                <a:solidFill>
                  <a:schemeClr val="dk1"/>
                </a:solidFill>
                <a:latin typeface="Calibri"/>
                <a:ea typeface="Calibri"/>
                <a:cs typeface="Calibri"/>
                <a:sym typeface="Calibri"/>
              </a:rPr>
              <a:t>.</a:t>
            </a:r>
            <a:r>
              <a:rPr b="1" lang="en-US" sz="1800">
                <a:solidFill>
                  <a:schemeClr val="dk1"/>
                </a:solidFill>
                <a:latin typeface="Calibri"/>
                <a:ea typeface="Calibri"/>
                <a:cs typeface="Calibri"/>
                <a:sym typeface="Calibri"/>
              </a:rPr>
              <a:t> </a:t>
            </a:r>
            <a:r>
              <a:rPr b="1" lang="en-US" sz="2000">
                <a:solidFill>
                  <a:schemeClr val="dk1"/>
                </a:solidFill>
                <a:latin typeface="Calibri"/>
                <a:ea typeface="Calibri"/>
                <a:cs typeface="Calibri"/>
                <a:sym typeface="Calibri"/>
              </a:rPr>
              <a:t>Odense</a:t>
            </a:r>
            <a:endParaRPr sz="2000" u="sng">
              <a:solidFill>
                <a:schemeClr val="dk1"/>
              </a:solidFill>
              <a:latin typeface="Calibri"/>
              <a:ea typeface="Calibri"/>
              <a:cs typeface="Calibri"/>
              <a:sym typeface="Calibri"/>
            </a:endParaRPr>
          </a:p>
        </p:txBody>
      </p:sp>
      <p:cxnSp>
        <p:nvCxnSpPr>
          <p:cNvPr id="230" name="Google Shape;230;p32"/>
          <p:cNvCxnSpPr/>
          <p:nvPr/>
        </p:nvCxnSpPr>
        <p:spPr>
          <a:xfrm rot="10800000">
            <a:off x="4274143" y="1607427"/>
            <a:ext cx="846788" cy="337499"/>
          </a:xfrm>
          <a:prstGeom prst="straightConnector1">
            <a:avLst/>
          </a:prstGeom>
          <a:noFill/>
          <a:ln cap="flat" cmpd="sng" w="57150">
            <a:solidFill>
              <a:schemeClr val="dk1"/>
            </a:solidFill>
            <a:prstDash val="solid"/>
            <a:miter lim="800000"/>
            <a:headEnd len="sm" w="sm" type="none"/>
            <a:tailEnd len="med" w="med" type="triangle"/>
          </a:ln>
        </p:spPr>
      </p:cxnSp>
      <p:sp>
        <p:nvSpPr>
          <p:cNvPr id="231" name="Google Shape;231;p32"/>
          <p:cNvSpPr txBox="1"/>
          <p:nvPr/>
        </p:nvSpPr>
        <p:spPr>
          <a:xfrm>
            <a:off x="2841046" y="1884224"/>
            <a:ext cx="971680"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rgbClr val="000000"/>
                </a:solidFill>
                <a:latin typeface="Calibri"/>
                <a:ea typeface="Calibri"/>
                <a:cs typeface="Calibri"/>
                <a:sym typeface="Calibri"/>
              </a:rPr>
              <a:t>Tyr</a:t>
            </a:r>
            <a:r>
              <a:rPr b="1" lang="en-US" sz="3200">
                <a:solidFill>
                  <a:schemeClr val="dk1"/>
                </a:solidFill>
                <a:latin typeface="Calibri"/>
                <a:ea typeface="Calibri"/>
                <a:cs typeface="Calibri"/>
                <a:sym typeface="Calibri"/>
              </a:rPr>
              <a:t>  </a:t>
            </a:r>
            <a:endParaRPr/>
          </a:p>
        </p:txBody>
      </p:sp>
      <p:cxnSp>
        <p:nvCxnSpPr>
          <p:cNvPr id="232" name="Google Shape;232;p32"/>
          <p:cNvCxnSpPr/>
          <p:nvPr/>
        </p:nvCxnSpPr>
        <p:spPr>
          <a:xfrm>
            <a:off x="3676825" y="2198132"/>
            <a:ext cx="692880" cy="333093"/>
          </a:xfrm>
          <a:prstGeom prst="straightConnector1">
            <a:avLst/>
          </a:prstGeom>
          <a:noFill/>
          <a:ln cap="flat" cmpd="sng" w="57150">
            <a:solidFill>
              <a:schemeClr val="dk1"/>
            </a:solidFill>
            <a:prstDash val="solid"/>
            <a:miter lim="800000"/>
            <a:headEnd len="sm" w="sm" type="none"/>
            <a:tailEnd len="med" w="med" type="triangle"/>
          </a:ln>
        </p:spPr>
      </p:cxnSp>
      <p:sp>
        <p:nvSpPr>
          <p:cNvPr id="233" name="Google Shape;233;p32"/>
          <p:cNvSpPr txBox="1"/>
          <p:nvPr/>
        </p:nvSpPr>
        <p:spPr>
          <a:xfrm>
            <a:off x="287445" y="2889126"/>
            <a:ext cx="1631296"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rgbClr val="000000"/>
                </a:solidFill>
                <a:latin typeface="Calibri"/>
                <a:ea typeface="Calibri"/>
                <a:cs typeface="Calibri"/>
                <a:sym typeface="Calibri"/>
              </a:rPr>
              <a:t>Mercury</a:t>
            </a:r>
            <a:r>
              <a:rPr b="1" lang="en-US" sz="3200">
                <a:solidFill>
                  <a:schemeClr val="dk1"/>
                </a:solidFill>
                <a:latin typeface="Calibri"/>
                <a:ea typeface="Calibri"/>
                <a:cs typeface="Calibri"/>
                <a:sym typeface="Calibri"/>
              </a:rPr>
              <a:t>  </a:t>
            </a:r>
            <a:endParaRPr/>
          </a:p>
        </p:txBody>
      </p:sp>
      <p:cxnSp>
        <p:nvCxnSpPr>
          <p:cNvPr id="234" name="Google Shape;234;p32"/>
          <p:cNvCxnSpPr/>
          <p:nvPr/>
        </p:nvCxnSpPr>
        <p:spPr>
          <a:xfrm>
            <a:off x="1918741" y="3112373"/>
            <a:ext cx="538702" cy="164781"/>
          </a:xfrm>
          <a:prstGeom prst="straightConnector1">
            <a:avLst/>
          </a:prstGeom>
          <a:noFill/>
          <a:ln cap="flat" cmpd="sng" w="57150">
            <a:solidFill>
              <a:schemeClr val="dk1"/>
            </a:solidFill>
            <a:prstDash val="solid"/>
            <a:miter lim="800000"/>
            <a:headEnd len="sm" w="sm" type="none"/>
            <a:tailEnd len="med" w="med" type="triangle"/>
          </a:ln>
        </p:spPr>
      </p:cxnSp>
      <p:sp>
        <p:nvSpPr>
          <p:cNvPr id="235" name="Google Shape;235;p32"/>
          <p:cNvSpPr txBox="1"/>
          <p:nvPr/>
        </p:nvSpPr>
        <p:spPr>
          <a:xfrm>
            <a:off x="6386089" y="5183795"/>
            <a:ext cx="1511889"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4000">
                <a:solidFill>
                  <a:schemeClr val="dk1"/>
                </a:solidFill>
                <a:latin typeface="Calibri"/>
                <a:ea typeface="Calibri"/>
                <a:cs typeface="Calibri"/>
                <a:sym typeface="Calibri"/>
              </a:rPr>
              <a:t>.</a:t>
            </a:r>
            <a:r>
              <a:rPr b="1" lang="en-US" sz="1800">
                <a:solidFill>
                  <a:schemeClr val="dk1"/>
                </a:solidFill>
                <a:latin typeface="Calibri"/>
                <a:ea typeface="Calibri"/>
                <a:cs typeface="Calibri"/>
                <a:sym typeface="Calibri"/>
              </a:rPr>
              <a:t> </a:t>
            </a:r>
            <a:r>
              <a:rPr b="1" lang="en-US" sz="2000">
                <a:solidFill>
                  <a:srgbClr val="000000"/>
                </a:solidFill>
                <a:latin typeface="Calibri"/>
                <a:ea typeface="Calibri"/>
                <a:cs typeface="Calibri"/>
                <a:sym typeface="Calibri"/>
              </a:rPr>
              <a:t>Sparta</a:t>
            </a:r>
            <a:endParaRPr sz="2000" u="sng">
              <a:solidFill>
                <a:schemeClr val="dk1"/>
              </a:solidFill>
              <a:latin typeface="Calibri"/>
              <a:ea typeface="Calibri"/>
              <a:cs typeface="Calibri"/>
              <a:sym typeface="Calibri"/>
            </a:endParaRPr>
          </a:p>
        </p:txBody>
      </p:sp>
      <p:sp>
        <p:nvSpPr>
          <p:cNvPr id="236" name="Google Shape;236;p32"/>
          <p:cNvSpPr txBox="1"/>
          <p:nvPr/>
        </p:nvSpPr>
        <p:spPr>
          <a:xfrm>
            <a:off x="5175224" y="5910892"/>
            <a:ext cx="1302543"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rgbClr val="000000"/>
                </a:solidFill>
                <a:latin typeface="Calibri"/>
                <a:ea typeface="Calibri"/>
                <a:cs typeface="Calibri"/>
                <a:sym typeface="Calibri"/>
              </a:rPr>
              <a:t>Ares</a:t>
            </a:r>
            <a:r>
              <a:rPr b="1" lang="en-US" sz="3200">
                <a:solidFill>
                  <a:schemeClr val="dk1"/>
                </a:solidFill>
                <a:latin typeface="Calibri"/>
                <a:ea typeface="Calibri"/>
                <a:cs typeface="Calibri"/>
                <a:sym typeface="Calibri"/>
              </a:rPr>
              <a:t>  </a:t>
            </a:r>
            <a:endParaRPr/>
          </a:p>
        </p:txBody>
      </p:sp>
      <p:cxnSp>
        <p:nvCxnSpPr>
          <p:cNvPr id="237" name="Google Shape;237;p32"/>
          <p:cNvCxnSpPr/>
          <p:nvPr/>
        </p:nvCxnSpPr>
        <p:spPr>
          <a:xfrm flipH="1" rot="10800000">
            <a:off x="6145631" y="5664622"/>
            <a:ext cx="348209" cy="327138"/>
          </a:xfrm>
          <a:prstGeom prst="straightConnector1">
            <a:avLst/>
          </a:prstGeom>
          <a:noFill/>
          <a:ln cap="flat" cmpd="sng" w="57150">
            <a:solidFill>
              <a:schemeClr val="dk1"/>
            </a:solidFill>
            <a:prstDash val="solid"/>
            <a:miter lim="800000"/>
            <a:headEnd len="sm" w="sm" type="none"/>
            <a:tailEnd len="med" w="med" type="triangle"/>
          </a:ln>
        </p:spPr>
      </p:cxnSp>
      <p:sp>
        <p:nvSpPr>
          <p:cNvPr id="238" name="Google Shape;238;p32"/>
          <p:cNvSpPr txBox="1"/>
          <p:nvPr/>
        </p:nvSpPr>
        <p:spPr>
          <a:xfrm>
            <a:off x="6107627" y="4580251"/>
            <a:ext cx="1511889"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4000">
                <a:solidFill>
                  <a:schemeClr val="dk1"/>
                </a:solidFill>
                <a:latin typeface="Calibri"/>
                <a:ea typeface="Calibri"/>
                <a:cs typeface="Calibri"/>
                <a:sym typeface="Calibri"/>
              </a:rPr>
              <a:t>.</a:t>
            </a:r>
            <a:r>
              <a:rPr b="1" lang="en-US" sz="1800">
                <a:solidFill>
                  <a:schemeClr val="dk1"/>
                </a:solidFill>
                <a:latin typeface="Calibri"/>
                <a:ea typeface="Calibri"/>
                <a:cs typeface="Calibri"/>
                <a:sym typeface="Calibri"/>
              </a:rPr>
              <a:t> </a:t>
            </a:r>
            <a:r>
              <a:rPr b="1" lang="en-US" sz="2000">
                <a:solidFill>
                  <a:srgbClr val="000000"/>
                </a:solidFill>
                <a:latin typeface="Calibri"/>
                <a:ea typeface="Calibri"/>
                <a:cs typeface="Calibri"/>
                <a:sym typeface="Calibri"/>
              </a:rPr>
              <a:t>Delphi</a:t>
            </a:r>
            <a:endParaRPr sz="2000" u="sng">
              <a:solidFill>
                <a:schemeClr val="dk1"/>
              </a:solidFill>
              <a:latin typeface="Calibri"/>
              <a:ea typeface="Calibri"/>
              <a:cs typeface="Calibri"/>
              <a:sym typeface="Calibri"/>
            </a:endParaRPr>
          </a:p>
        </p:txBody>
      </p:sp>
      <p:sp>
        <p:nvSpPr>
          <p:cNvPr id="239" name="Google Shape;239;p32"/>
          <p:cNvSpPr txBox="1"/>
          <p:nvPr/>
        </p:nvSpPr>
        <p:spPr>
          <a:xfrm>
            <a:off x="6316973" y="3762808"/>
            <a:ext cx="1302543"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rgbClr val="000000"/>
                </a:solidFill>
                <a:latin typeface="Calibri"/>
                <a:ea typeface="Calibri"/>
                <a:cs typeface="Calibri"/>
                <a:sym typeface="Calibri"/>
              </a:rPr>
              <a:t>Apollo</a:t>
            </a:r>
            <a:r>
              <a:rPr b="1" lang="en-US" sz="3200">
                <a:solidFill>
                  <a:schemeClr val="dk1"/>
                </a:solidFill>
                <a:latin typeface="Calibri"/>
                <a:ea typeface="Calibri"/>
                <a:cs typeface="Calibri"/>
                <a:sym typeface="Calibri"/>
              </a:rPr>
              <a:t>  </a:t>
            </a:r>
            <a:endParaRPr/>
          </a:p>
        </p:txBody>
      </p:sp>
      <p:cxnSp>
        <p:nvCxnSpPr>
          <p:cNvPr id="240" name="Google Shape;240;p32"/>
          <p:cNvCxnSpPr/>
          <p:nvPr/>
        </p:nvCxnSpPr>
        <p:spPr>
          <a:xfrm flipH="1">
            <a:off x="6386089" y="4317555"/>
            <a:ext cx="410656" cy="615191"/>
          </a:xfrm>
          <a:prstGeom prst="straightConnector1">
            <a:avLst/>
          </a:prstGeom>
          <a:noFill/>
          <a:ln cap="flat" cmpd="sng" w="57150">
            <a:solidFill>
              <a:schemeClr val="dk1"/>
            </a:solidFill>
            <a:prstDash val="solid"/>
            <a:miter lim="800000"/>
            <a:headEnd len="sm" w="sm" type="none"/>
            <a:tailEnd len="med" w="med" type="triangle"/>
          </a:ln>
        </p:spPr>
      </p:cxnSp>
      <p:sp>
        <p:nvSpPr>
          <p:cNvPr id="241" name="Google Shape;241;p32"/>
          <p:cNvSpPr txBox="1"/>
          <p:nvPr/>
        </p:nvSpPr>
        <p:spPr>
          <a:xfrm>
            <a:off x="8727911" y="4952963"/>
            <a:ext cx="1929876"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rgbClr val="000000"/>
                </a:solidFill>
                <a:latin typeface="Calibri"/>
                <a:ea typeface="Calibri"/>
                <a:cs typeface="Calibri"/>
                <a:sym typeface="Calibri"/>
              </a:rPr>
              <a:t>Aphrodite</a:t>
            </a:r>
            <a:r>
              <a:rPr b="1" lang="en-US" sz="3200">
                <a:solidFill>
                  <a:schemeClr val="dk1"/>
                </a:solidFill>
                <a:latin typeface="Calibri"/>
                <a:ea typeface="Calibri"/>
                <a:cs typeface="Calibri"/>
                <a:sym typeface="Calibri"/>
              </a:rPr>
              <a:t>  </a:t>
            </a:r>
            <a:endParaRPr/>
          </a:p>
        </p:txBody>
      </p:sp>
      <p:cxnSp>
        <p:nvCxnSpPr>
          <p:cNvPr id="242" name="Google Shape;242;p32"/>
          <p:cNvCxnSpPr/>
          <p:nvPr/>
        </p:nvCxnSpPr>
        <p:spPr>
          <a:xfrm flipH="1">
            <a:off x="8841082" y="5458092"/>
            <a:ext cx="613352" cy="368704"/>
          </a:xfrm>
          <a:prstGeom prst="straightConnector1">
            <a:avLst/>
          </a:prstGeom>
          <a:noFill/>
          <a:ln cap="flat" cmpd="sng" w="57150">
            <a:solidFill>
              <a:schemeClr val="dk1"/>
            </a:solidFill>
            <a:prstDash val="solid"/>
            <a:miter lim="800000"/>
            <a:headEnd len="sm" w="sm" type="none"/>
            <a:tailEnd len="med" w="med" type="triangle"/>
          </a:ln>
        </p:spPr>
      </p:cxnSp>
      <p:sp>
        <p:nvSpPr>
          <p:cNvPr id="243" name="Google Shape;243;p32"/>
          <p:cNvSpPr txBox="1"/>
          <p:nvPr/>
        </p:nvSpPr>
        <p:spPr>
          <a:xfrm>
            <a:off x="3693804" y="4471318"/>
            <a:ext cx="1511889" cy="40011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 </a:t>
            </a:r>
            <a:r>
              <a:rPr b="1" lang="en-US" sz="2000">
                <a:solidFill>
                  <a:srgbClr val="000000"/>
                </a:solidFill>
                <a:latin typeface="Calibri"/>
                <a:ea typeface="Calibri"/>
                <a:cs typeface="Calibri"/>
                <a:sym typeface="Calibri"/>
              </a:rPr>
              <a:t>Rome</a:t>
            </a:r>
            <a:endParaRPr sz="2000" u="sng">
              <a:solidFill>
                <a:schemeClr val="dk1"/>
              </a:solidFill>
              <a:latin typeface="Calibri"/>
              <a:ea typeface="Calibri"/>
              <a:cs typeface="Calibri"/>
              <a:sym typeface="Calibri"/>
            </a:endParaRPr>
          </a:p>
        </p:txBody>
      </p:sp>
      <p:sp>
        <p:nvSpPr>
          <p:cNvPr id="244" name="Google Shape;244;p32"/>
          <p:cNvSpPr txBox="1"/>
          <p:nvPr/>
        </p:nvSpPr>
        <p:spPr>
          <a:xfrm>
            <a:off x="2387166" y="3865049"/>
            <a:ext cx="1448973"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rgbClr val="000000"/>
                </a:solidFill>
                <a:latin typeface="Calibri"/>
                <a:ea typeface="Calibri"/>
                <a:cs typeface="Calibri"/>
                <a:sym typeface="Calibri"/>
              </a:rPr>
              <a:t>Jupiter</a:t>
            </a:r>
            <a:r>
              <a:rPr b="1" lang="en-US" sz="3200">
                <a:solidFill>
                  <a:schemeClr val="dk1"/>
                </a:solidFill>
                <a:latin typeface="Calibri"/>
                <a:ea typeface="Calibri"/>
                <a:cs typeface="Calibri"/>
                <a:sym typeface="Calibri"/>
              </a:rPr>
              <a:t>  </a:t>
            </a:r>
            <a:endParaRPr/>
          </a:p>
        </p:txBody>
      </p:sp>
      <p:cxnSp>
        <p:nvCxnSpPr>
          <p:cNvPr id="245" name="Google Shape;245;p32"/>
          <p:cNvCxnSpPr/>
          <p:nvPr/>
        </p:nvCxnSpPr>
        <p:spPr>
          <a:xfrm>
            <a:off x="3700905" y="4203113"/>
            <a:ext cx="573238" cy="400109"/>
          </a:xfrm>
          <a:prstGeom prst="straightConnector1">
            <a:avLst/>
          </a:prstGeom>
          <a:noFill/>
          <a:ln cap="flat" cmpd="sng" w="57150">
            <a:solidFill>
              <a:schemeClr val="dk1"/>
            </a:solidFill>
            <a:prstDash val="solid"/>
            <a:miter lim="800000"/>
            <a:headEnd len="sm" w="sm" type="none"/>
            <a:tailEnd len="med" w="med" type="triangle"/>
          </a:ln>
        </p:spPr>
      </p:cxnSp>
      <p:sp>
        <p:nvSpPr>
          <p:cNvPr id="246" name="Google Shape;246;p32"/>
          <p:cNvSpPr txBox="1"/>
          <p:nvPr/>
        </p:nvSpPr>
        <p:spPr>
          <a:xfrm>
            <a:off x="4428032" y="2889126"/>
            <a:ext cx="1123533"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rgbClr val="000000"/>
                </a:solidFill>
                <a:latin typeface="Calibri"/>
                <a:ea typeface="Calibri"/>
                <a:cs typeface="Calibri"/>
                <a:sym typeface="Calibri"/>
              </a:rPr>
              <a:t>Mars</a:t>
            </a:r>
            <a:r>
              <a:rPr b="1" lang="en-US" sz="3200">
                <a:solidFill>
                  <a:schemeClr val="dk1"/>
                </a:solidFill>
                <a:latin typeface="Calibri"/>
                <a:ea typeface="Calibri"/>
                <a:cs typeface="Calibri"/>
                <a:sym typeface="Calibri"/>
              </a:rPr>
              <a:t>  </a:t>
            </a:r>
            <a:endParaRPr/>
          </a:p>
        </p:txBody>
      </p:sp>
      <p:sp>
        <p:nvSpPr>
          <p:cNvPr id="247" name="Google Shape;247;p32"/>
          <p:cNvSpPr txBox="1"/>
          <p:nvPr/>
        </p:nvSpPr>
        <p:spPr>
          <a:xfrm>
            <a:off x="4093076" y="3632187"/>
            <a:ext cx="1511889"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4000">
                <a:solidFill>
                  <a:schemeClr val="dk1"/>
                </a:solidFill>
                <a:latin typeface="Calibri"/>
                <a:ea typeface="Calibri"/>
                <a:cs typeface="Calibri"/>
                <a:sym typeface="Calibri"/>
              </a:rPr>
              <a:t>.</a:t>
            </a:r>
            <a:r>
              <a:rPr b="1" lang="en-US" sz="1800">
                <a:solidFill>
                  <a:schemeClr val="dk1"/>
                </a:solidFill>
                <a:latin typeface="Calibri"/>
                <a:ea typeface="Calibri"/>
                <a:cs typeface="Calibri"/>
                <a:sym typeface="Calibri"/>
              </a:rPr>
              <a:t> </a:t>
            </a:r>
            <a:r>
              <a:rPr b="1" lang="en-US" sz="2000">
                <a:solidFill>
                  <a:srgbClr val="000000"/>
                </a:solidFill>
                <a:latin typeface="Calibri"/>
                <a:ea typeface="Calibri"/>
                <a:cs typeface="Calibri"/>
                <a:sym typeface="Calibri"/>
              </a:rPr>
              <a:t>Suna</a:t>
            </a:r>
            <a:endParaRPr sz="2000" u="sng">
              <a:solidFill>
                <a:schemeClr val="dk1"/>
              </a:solidFill>
              <a:latin typeface="Calibri"/>
              <a:ea typeface="Calibri"/>
              <a:cs typeface="Calibri"/>
              <a:sym typeface="Calibri"/>
            </a:endParaRPr>
          </a:p>
        </p:txBody>
      </p:sp>
      <p:cxnSp>
        <p:nvCxnSpPr>
          <p:cNvPr id="248" name="Google Shape;248;p32"/>
          <p:cNvCxnSpPr/>
          <p:nvPr/>
        </p:nvCxnSpPr>
        <p:spPr>
          <a:xfrm flipH="1">
            <a:off x="4313819" y="3404761"/>
            <a:ext cx="447816" cy="576785"/>
          </a:xfrm>
          <a:prstGeom prst="straightConnector1">
            <a:avLst/>
          </a:prstGeom>
          <a:noFill/>
          <a:ln cap="flat" cmpd="sng" w="57150">
            <a:solidFill>
              <a:schemeClr val="dk1"/>
            </a:solidFill>
            <a:prstDash val="solid"/>
            <a:miter lim="800000"/>
            <a:headEnd len="sm" w="sm" type="none"/>
            <a:tailEnd len="med" w="med" type="triangle"/>
          </a:ln>
        </p:spPr>
      </p:cxnSp>
      <p:sp>
        <p:nvSpPr>
          <p:cNvPr id="249" name="Google Shape;249;p32"/>
          <p:cNvSpPr txBox="1"/>
          <p:nvPr/>
        </p:nvSpPr>
        <p:spPr>
          <a:xfrm>
            <a:off x="5284856" y="4951957"/>
            <a:ext cx="1511889" cy="7078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Olimpia</a:t>
            </a:r>
            <a:r>
              <a:rPr b="1" lang="en-US" sz="4000">
                <a:solidFill>
                  <a:schemeClr val="dk1"/>
                </a:solidFill>
                <a:latin typeface="Calibri"/>
                <a:ea typeface="Calibri"/>
                <a:cs typeface="Calibri"/>
                <a:sym typeface="Calibri"/>
              </a:rPr>
              <a:t>.</a:t>
            </a:r>
            <a:r>
              <a:rPr b="1" lang="en-US" sz="1800">
                <a:solidFill>
                  <a:schemeClr val="dk1"/>
                </a:solidFill>
                <a:latin typeface="Calibri"/>
                <a:ea typeface="Calibri"/>
                <a:cs typeface="Calibri"/>
                <a:sym typeface="Calibri"/>
              </a:rPr>
              <a:t> </a:t>
            </a:r>
            <a:endParaRPr sz="2000" u="sng">
              <a:solidFill>
                <a:schemeClr val="dk1"/>
              </a:solidFill>
              <a:latin typeface="Calibri"/>
              <a:ea typeface="Calibri"/>
              <a:cs typeface="Calibri"/>
              <a:sym typeface="Calibri"/>
            </a:endParaRPr>
          </a:p>
        </p:txBody>
      </p:sp>
      <p:sp>
        <p:nvSpPr>
          <p:cNvPr id="250" name="Google Shape;250;p32"/>
          <p:cNvSpPr txBox="1"/>
          <p:nvPr/>
        </p:nvSpPr>
        <p:spPr>
          <a:xfrm>
            <a:off x="4757305" y="4520580"/>
            <a:ext cx="1302543" cy="584775"/>
          </a:xfrm>
          <a:prstGeom prst="rect">
            <a:avLst/>
          </a:prstGeom>
          <a:solidFill>
            <a:srgbClr val="FFFF00"/>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200">
                <a:solidFill>
                  <a:srgbClr val="000000"/>
                </a:solidFill>
                <a:latin typeface="Calibri"/>
                <a:ea typeface="Calibri"/>
                <a:cs typeface="Calibri"/>
                <a:sym typeface="Calibri"/>
              </a:rPr>
              <a:t>Zeus</a:t>
            </a:r>
            <a:r>
              <a:rPr b="1" lang="en-US" sz="3200">
                <a:solidFill>
                  <a:schemeClr val="dk1"/>
                </a:solidFill>
                <a:latin typeface="Calibri"/>
                <a:ea typeface="Calibri"/>
                <a:cs typeface="Calibri"/>
                <a:sym typeface="Calibri"/>
              </a:rPr>
              <a:t>  </a:t>
            </a:r>
            <a:endParaRPr/>
          </a:p>
        </p:txBody>
      </p:sp>
      <p:cxnSp>
        <p:nvCxnSpPr>
          <p:cNvPr id="251" name="Google Shape;251;p32"/>
          <p:cNvCxnSpPr/>
          <p:nvPr/>
        </p:nvCxnSpPr>
        <p:spPr>
          <a:xfrm>
            <a:off x="5604965" y="5021220"/>
            <a:ext cx="547798" cy="288016"/>
          </a:xfrm>
          <a:prstGeom prst="straightConnector1">
            <a:avLst/>
          </a:prstGeom>
          <a:noFill/>
          <a:ln cap="flat" cmpd="sng" w="57150">
            <a:solidFill>
              <a:schemeClr val="dk1"/>
            </a:solidFill>
            <a:prstDash val="solid"/>
            <a:miter lim="800000"/>
            <a:headEnd len="sm" w="sm" type="none"/>
            <a:tailEnd len="med" w="med" type="triangle"/>
          </a:ln>
        </p:spPr>
      </p:cxnSp>
      <p:sp>
        <p:nvSpPr>
          <p:cNvPr id="252" name="Google Shape;252;p32"/>
          <p:cNvSpPr txBox="1"/>
          <p:nvPr/>
        </p:nvSpPr>
        <p:spPr>
          <a:xfrm>
            <a:off x="6514616" y="838143"/>
            <a:ext cx="5577506" cy="1754326"/>
          </a:xfrm>
          <a:prstGeom prst="rect">
            <a:avLst/>
          </a:prstGeom>
          <a:solidFill>
            <a:srgbClr val="FFC000"/>
          </a:solidFill>
          <a:ln cap="flat" cmpd="sng" w="9525">
            <a:solidFill>
              <a:srgbClr val="833C0B"/>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1" i="1" lang="en-US" sz="3600">
                <a:solidFill>
                  <a:srgbClr val="833C0B"/>
                </a:solidFill>
                <a:latin typeface="Rosarivo"/>
                <a:ea typeface="Rosarivo"/>
                <a:cs typeface="Rosarivo"/>
                <a:sym typeface="Rosarivo"/>
              </a:rPr>
              <a:t>Some cities especially worshipped a God who protected them.</a:t>
            </a:r>
            <a:endParaRPr b="1" i="1" sz="3600">
              <a:solidFill>
                <a:srgbClr val="833C0B"/>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252"/>
                                        </p:tgtEl>
                                        <p:attrNameLst>
                                          <p:attrName>style.visibility</p:attrName>
                                        </p:attrNameLst>
                                      </p:cBhvr>
                                      <p:to>
                                        <p:strVal val="visible"/>
                                      </p:to>
                                    </p:set>
                                    <p:animEffect filter="fade" transition="in">
                                      <p:cBhvr>
                                        <p:cTn dur="2000"/>
                                        <p:tgtEl>
                                          <p:spTgt spid="2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250"/>
                                  </p:stCondLst>
                                  <p:childTnLst>
                                    <p:set>
                                      <p:cBhvr>
                                        <p:cTn dur="1" fill="hold">
                                          <p:stCondLst>
                                            <p:cond delay="0"/>
                                          </p:stCondLst>
                                        </p:cTn>
                                        <p:tgtEl>
                                          <p:spTgt spid="221"/>
                                        </p:tgtEl>
                                        <p:attrNameLst>
                                          <p:attrName>style.visibility</p:attrName>
                                        </p:attrNameLst>
                                      </p:cBhvr>
                                      <p:to>
                                        <p:strVal val="visible"/>
                                      </p:to>
                                    </p:set>
                                    <p:animEffect filter="fade" transition="in">
                                      <p:cBhvr>
                                        <p:cTn dur="1500"/>
                                        <p:tgtEl>
                                          <p:spTgt spid="221"/>
                                        </p:tgtEl>
                                      </p:cBhvr>
                                    </p:animEffect>
                                  </p:childTnLst>
                                </p:cTn>
                              </p:par>
                              <p:par>
                                <p:cTn fill="hold" nodeType="withEffect" presetClass="entr" presetID="10" presetSubtype="0">
                                  <p:stCondLst>
                                    <p:cond delay="250"/>
                                  </p:stCondLst>
                                  <p:childTnLst>
                                    <p:set>
                                      <p:cBhvr>
                                        <p:cTn dur="1" fill="hold">
                                          <p:stCondLst>
                                            <p:cond delay="0"/>
                                          </p:stCondLst>
                                        </p:cTn>
                                        <p:tgtEl>
                                          <p:spTgt spid="225"/>
                                        </p:tgtEl>
                                        <p:attrNameLst>
                                          <p:attrName>style.visibility</p:attrName>
                                        </p:attrNameLst>
                                      </p:cBhvr>
                                      <p:to>
                                        <p:strVal val="visible"/>
                                      </p:to>
                                    </p:set>
                                    <p:animEffect filter="fade" transition="in">
                                      <p:cBhvr>
                                        <p:cTn dur="1500"/>
                                        <p:tgtEl>
                                          <p:spTgt spid="225"/>
                                        </p:tgtEl>
                                      </p:cBhvr>
                                    </p:animEffect>
                                  </p:childTnLst>
                                </p:cTn>
                              </p:par>
                              <p:par>
                                <p:cTn fill="hold" nodeType="withEffect" presetClass="entr" presetID="10" presetSubtype="0">
                                  <p:stCondLst>
                                    <p:cond delay="250"/>
                                  </p:stCondLst>
                                  <p:childTnLst>
                                    <p:set>
                                      <p:cBhvr>
                                        <p:cTn dur="1" fill="hold">
                                          <p:stCondLst>
                                            <p:cond delay="0"/>
                                          </p:stCondLst>
                                        </p:cTn>
                                        <p:tgtEl>
                                          <p:spTgt spid="223"/>
                                        </p:tgtEl>
                                        <p:attrNameLst>
                                          <p:attrName>style.visibility</p:attrName>
                                        </p:attrNameLst>
                                      </p:cBhvr>
                                      <p:to>
                                        <p:strVal val="visible"/>
                                      </p:to>
                                    </p:set>
                                    <p:animEffect filter="fade" transition="in">
                                      <p:cBhvr>
                                        <p:cTn dur="1500"/>
                                        <p:tgtEl>
                                          <p:spTgt spid="223"/>
                                        </p:tgtEl>
                                      </p:cBhvr>
                                    </p:animEffect>
                                  </p:childTnLst>
                                </p:cTn>
                              </p:par>
                              <p:par>
                                <p:cTn fill="hold" nodeType="withEffect" presetClass="entr" presetID="10" presetSubtype="0">
                                  <p:stCondLst>
                                    <p:cond delay="250"/>
                                  </p:stCondLst>
                                  <p:childTnLst>
                                    <p:set>
                                      <p:cBhvr>
                                        <p:cTn dur="1" fill="hold">
                                          <p:stCondLst>
                                            <p:cond delay="0"/>
                                          </p:stCondLst>
                                        </p:cTn>
                                        <p:tgtEl>
                                          <p:spTgt spid="231"/>
                                        </p:tgtEl>
                                        <p:attrNameLst>
                                          <p:attrName>style.visibility</p:attrName>
                                        </p:attrNameLst>
                                      </p:cBhvr>
                                      <p:to>
                                        <p:strVal val="visible"/>
                                      </p:to>
                                    </p:set>
                                    <p:animEffect filter="fade" transition="in">
                                      <p:cBhvr>
                                        <p:cTn dur="1500"/>
                                        <p:tgtEl>
                                          <p:spTgt spid="231"/>
                                        </p:tgtEl>
                                      </p:cBhvr>
                                    </p:animEffect>
                                  </p:childTnLst>
                                </p:cTn>
                              </p:par>
                              <p:par>
                                <p:cTn fill="hold" nodeType="withEffect" presetClass="entr" presetID="10" presetSubtype="0">
                                  <p:stCondLst>
                                    <p:cond delay="250"/>
                                  </p:stCondLst>
                                  <p:childTnLst>
                                    <p:set>
                                      <p:cBhvr>
                                        <p:cTn dur="1" fill="hold">
                                          <p:stCondLst>
                                            <p:cond delay="0"/>
                                          </p:stCondLst>
                                        </p:cTn>
                                        <p:tgtEl>
                                          <p:spTgt spid="233"/>
                                        </p:tgtEl>
                                        <p:attrNameLst>
                                          <p:attrName>style.visibility</p:attrName>
                                        </p:attrNameLst>
                                      </p:cBhvr>
                                      <p:to>
                                        <p:strVal val="visible"/>
                                      </p:to>
                                    </p:set>
                                    <p:animEffect filter="fade" transition="in">
                                      <p:cBhvr>
                                        <p:cTn dur="1500"/>
                                        <p:tgtEl>
                                          <p:spTgt spid="233"/>
                                        </p:tgtEl>
                                      </p:cBhvr>
                                    </p:animEffect>
                                  </p:childTnLst>
                                </p:cTn>
                              </p:par>
                              <p:par>
                                <p:cTn fill="hold" nodeType="withEffect" presetClass="entr" presetID="10" presetSubtype="0">
                                  <p:stCondLst>
                                    <p:cond delay="250"/>
                                  </p:stCondLst>
                                  <p:childTnLst>
                                    <p:set>
                                      <p:cBhvr>
                                        <p:cTn dur="1" fill="hold">
                                          <p:stCondLst>
                                            <p:cond delay="0"/>
                                          </p:stCondLst>
                                        </p:cTn>
                                        <p:tgtEl>
                                          <p:spTgt spid="246"/>
                                        </p:tgtEl>
                                        <p:attrNameLst>
                                          <p:attrName>style.visibility</p:attrName>
                                        </p:attrNameLst>
                                      </p:cBhvr>
                                      <p:to>
                                        <p:strVal val="visible"/>
                                      </p:to>
                                    </p:set>
                                    <p:animEffect filter="fade" transition="in">
                                      <p:cBhvr>
                                        <p:cTn dur="1500"/>
                                        <p:tgtEl>
                                          <p:spTgt spid="246"/>
                                        </p:tgtEl>
                                      </p:cBhvr>
                                    </p:animEffect>
                                  </p:childTnLst>
                                </p:cTn>
                              </p:par>
                              <p:par>
                                <p:cTn fill="hold" nodeType="withEffect" presetClass="entr" presetID="10" presetSubtype="0">
                                  <p:stCondLst>
                                    <p:cond delay="250"/>
                                  </p:stCondLst>
                                  <p:childTnLst>
                                    <p:set>
                                      <p:cBhvr>
                                        <p:cTn dur="1" fill="hold">
                                          <p:stCondLst>
                                            <p:cond delay="0"/>
                                          </p:stCondLst>
                                        </p:cTn>
                                        <p:tgtEl>
                                          <p:spTgt spid="244"/>
                                        </p:tgtEl>
                                        <p:attrNameLst>
                                          <p:attrName>style.visibility</p:attrName>
                                        </p:attrNameLst>
                                      </p:cBhvr>
                                      <p:to>
                                        <p:strVal val="visible"/>
                                      </p:to>
                                    </p:set>
                                    <p:animEffect filter="fade" transition="in">
                                      <p:cBhvr>
                                        <p:cTn dur="1500"/>
                                        <p:tgtEl>
                                          <p:spTgt spid="244"/>
                                        </p:tgtEl>
                                      </p:cBhvr>
                                    </p:animEffect>
                                  </p:childTnLst>
                                </p:cTn>
                              </p:par>
                              <p:par>
                                <p:cTn fill="hold" nodeType="withEffect" presetClass="entr" presetID="10" presetSubtype="0">
                                  <p:stCondLst>
                                    <p:cond delay="250"/>
                                  </p:stCondLst>
                                  <p:childTnLst>
                                    <p:set>
                                      <p:cBhvr>
                                        <p:cTn dur="1" fill="hold">
                                          <p:stCondLst>
                                            <p:cond delay="0"/>
                                          </p:stCondLst>
                                        </p:cTn>
                                        <p:tgtEl>
                                          <p:spTgt spid="239"/>
                                        </p:tgtEl>
                                        <p:attrNameLst>
                                          <p:attrName>style.visibility</p:attrName>
                                        </p:attrNameLst>
                                      </p:cBhvr>
                                      <p:to>
                                        <p:strVal val="visible"/>
                                      </p:to>
                                    </p:set>
                                    <p:animEffect filter="fade" transition="in">
                                      <p:cBhvr>
                                        <p:cTn dur="1500"/>
                                        <p:tgtEl>
                                          <p:spTgt spid="239"/>
                                        </p:tgtEl>
                                      </p:cBhvr>
                                    </p:animEffect>
                                  </p:childTnLst>
                                </p:cTn>
                              </p:par>
                              <p:par>
                                <p:cTn fill="hold" nodeType="withEffect" presetClass="entr" presetID="10" presetSubtype="0">
                                  <p:stCondLst>
                                    <p:cond delay="250"/>
                                  </p:stCondLst>
                                  <p:childTnLst>
                                    <p:set>
                                      <p:cBhvr>
                                        <p:cTn dur="1" fill="hold">
                                          <p:stCondLst>
                                            <p:cond delay="0"/>
                                          </p:stCondLst>
                                        </p:cTn>
                                        <p:tgtEl>
                                          <p:spTgt spid="250"/>
                                        </p:tgtEl>
                                        <p:attrNameLst>
                                          <p:attrName>style.visibility</p:attrName>
                                        </p:attrNameLst>
                                      </p:cBhvr>
                                      <p:to>
                                        <p:strVal val="visible"/>
                                      </p:to>
                                    </p:set>
                                    <p:animEffect filter="fade" transition="in">
                                      <p:cBhvr>
                                        <p:cTn dur="1500"/>
                                        <p:tgtEl>
                                          <p:spTgt spid="250"/>
                                        </p:tgtEl>
                                      </p:cBhvr>
                                    </p:animEffect>
                                  </p:childTnLst>
                                </p:cTn>
                              </p:par>
                              <p:par>
                                <p:cTn fill="hold" nodeType="withEffect" presetClass="entr" presetID="10" presetSubtype="0">
                                  <p:stCondLst>
                                    <p:cond delay="250"/>
                                  </p:stCondLst>
                                  <p:childTnLst>
                                    <p:set>
                                      <p:cBhvr>
                                        <p:cTn dur="1" fill="hold">
                                          <p:stCondLst>
                                            <p:cond delay="0"/>
                                          </p:stCondLst>
                                        </p:cTn>
                                        <p:tgtEl>
                                          <p:spTgt spid="241"/>
                                        </p:tgtEl>
                                        <p:attrNameLst>
                                          <p:attrName>style.visibility</p:attrName>
                                        </p:attrNameLst>
                                      </p:cBhvr>
                                      <p:to>
                                        <p:strVal val="visible"/>
                                      </p:to>
                                    </p:set>
                                    <p:animEffect filter="fade" transition="in">
                                      <p:cBhvr>
                                        <p:cTn dur="1500"/>
                                        <p:tgtEl>
                                          <p:spTgt spid="241"/>
                                        </p:tgtEl>
                                      </p:cBhvr>
                                    </p:animEffect>
                                  </p:childTnLst>
                                </p:cTn>
                              </p:par>
                              <p:par>
                                <p:cTn fill="hold" nodeType="withEffect" presetClass="entr" presetID="10" presetSubtype="0">
                                  <p:stCondLst>
                                    <p:cond delay="250"/>
                                  </p:stCondLst>
                                  <p:childTnLst>
                                    <p:set>
                                      <p:cBhvr>
                                        <p:cTn dur="1" fill="hold">
                                          <p:stCondLst>
                                            <p:cond delay="0"/>
                                          </p:stCondLst>
                                        </p:cTn>
                                        <p:tgtEl>
                                          <p:spTgt spid="236"/>
                                        </p:tgtEl>
                                        <p:attrNameLst>
                                          <p:attrName>style.visibility</p:attrName>
                                        </p:attrNameLst>
                                      </p:cBhvr>
                                      <p:to>
                                        <p:strVal val="visible"/>
                                      </p:to>
                                    </p:set>
                                    <p:animEffect filter="fade" transition="in">
                                      <p:cBhvr>
                                        <p:cTn dur="1500"/>
                                        <p:tgtEl>
                                          <p:spTgt spid="2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chemeClr val="lt1"/>
            </a:gs>
            <a:gs pos="18000">
              <a:schemeClr val="lt1"/>
            </a:gs>
            <a:gs pos="100000">
              <a:srgbClr val="A20000">
                <a:alpha val="72941"/>
              </a:srgbClr>
            </a:gs>
          </a:gsLst>
          <a:lin ang="5400000" scaled="0"/>
        </a:gradFill>
      </p:bgPr>
    </p:bg>
    <p:spTree>
      <p:nvGrpSpPr>
        <p:cNvPr id="256" name="Shape 256"/>
        <p:cNvGrpSpPr/>
        <p:nvPr/>
      </p:nvGrpSpPr>
      <p:grpSpPr>
        <a:xfrm>
          <a:off x="0" y="0"/>
          <a:ext cx="0" cy="0"/>
          <a:chOff x="0" y="0"/>
          <a:chExt cx="0" cy="0"/>
        </a:xfrm>
      </p:grpSpPr>
      <p:sp>
        <p:nvSpPr>
          <p:cNvPr id="257" name="Google Shape;257;p33"/>
          <p:cNvSpPr txBox="1"/>
          <p:nvPr/>
        </p:nvSpPr>
        <p:spPr>
          <a:xfrm>
            <a:off x="2534732" y="2096671"/>
            <a:ext cx="6619374" cy="230832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600">
                <a:solidFill>
                  <a:schemeClr val="dk1"/>
                </a:solidFill>
                <a:latin typeface="Rosarivo"/>
                <a:ea typeface="Rosarivo"/>
                <a:cs typeface="Rosarivo"/>
                <a:sym typeface="Rosarivo"/>
              </a:rPr>
              <a:t>Mythology has largely contributed to many of the words, phrases, and common sayings in languages across the Europe and the World.</a:t>
            </a:r>
            <a:endParaRPr b="1" sz="3600">
              <a:solidFill>
                <a:schemeClr val="dk1"/>
              </a:solidFill>
              <a:latin typeface="Rosarivo"/>
              <a:ea typeface="Rosarivo"/>
              <a:cs typeface="Rosarivo"/>
              <a:sym typeface="Rosarivo"/>
            </a:endParaRPr>
          </a:p>
        </p:txBody>
      </p:sp>
      <p:pic>
        <p:nvPicPr>
          <p:cNvPr id="258" name="Google Shape;258;p33"/>
          <p:cNvPicPr preferRelativeResize="0"/>
          <p:nvPr/>
        </p:nvPicPr>
        <p:blipFill rotWithShape="1">
          <a:blip r:embed="rId3">
            <a:alphaModFix/>
          </a:blip>
          <a:srcRect b="0" l="0" r="0" t="0"/>
          <a:stretch/>
        </p:blipFill>
        <p:spPr>
          <a:xfrm>
            <a:off x="2903621" y="0"/>
            <a:ext cx="3116179" cy="1905000"/>
          </a:xfrm>
          <a:prstGeom prst="rect">
            <a:avLst/>
          </a:prstGeom>
          <a:noFill/>
          <a:ln>
            <a:noFill/>
          </a:ln>
        </p:spPr>
      </p:pic>
      <p:pic>
        <p:nvPicPr>
          <p:cNvPr id="259" name="Google Shape;259;p33"/>
          <p:cNvPicPr preferRelativeResize="0"/>
          <p:nvPr/>
        </p:nvPicPr>
        <p:blipFill rotWithShape="1">
          <a:blip r:embed="rId4">
            <a:alphaModFix/>
          </a:blip>
          <a:srcRect b="0" l="0" r="0" t="0"/>
          <a:stretch/>
        </p:blipFill>
        <p:spPr>
          <a:xfrm>
            <a:off x="9424738" y="1895401"/>
            <a:ext cx="2750189" cy="2701266"/>
          </a:xfrm>
          <a:prstGeom prst="rect">
            <a:avLst/>
          </a:prstGeom>
          <a:noFill/>
          <a:ln>
            <a:noFill/>
          </a:ln>
        </p:spPr>
      </p:pic>
      <p:pic>
        <p:nvPicPr>
          <p:cNvPr id="260" name="Google Shape;260;p33"/>
          <p:cNvPicPr preferRelativeResize="0"/>
          <p:nvPr/>
        </p:nvPicPr>
        <p:blipFill rotWithShape="1">
          <a:blip r:embed="rId5">
            <a:alphaModFix/>
          </a:blip>
          <a:srcRect b="0" l="0" r="0" t="0"/>
          <a:stretch/>
        </p:blipFill>
        <p:spPr>
          <a:xfrm>
            <a:off x="8835008" y="4596667"/>
            <a:ext cx="3356992" cy="2252885"/>
          </a:xfrm>
          <a:prstGeom prst="rect">
            <a:avLst/>
          </a:prstGeom>
          <a:noFill/>
          <a:ln>
            <a:noFill/>
          </a:ln>
        </p:spPr>
      </p:pic>
      <p:pic>
        <p:nvPicPr>
          <p:cNvPr id="261" name="Google Shape;261;p33"/>
          <p:cNvPicPr preferRelativeResize="0"/>
          <p:nvPr/>
        </p:nvPicPr>
        <p:blipFill rotWithShape="1">
          <a:blip r:embed="rId6">
            <a:alphaModFix/>
          </a:blip>
          <a:srcRect b="0" l="0" r="0" t="0"/>
          <a:stretch/>
        </p:blipFill>
        <p:spPr>
          <a:xfrm>
            <a:off x="3370259" y="4596668"/>
            <a:ext cx="2446268" cy="2285750"/>
          </a:xfrm>
          <a:prstGeom prst="rect">
            <a:avLst/>
          </a:prstGeom>
          <a:noFill/>
          <a:ln>
            <a:noFill/>
          </a:ln>
        </p:spPr>
      </p:pic>
      <p:pic>
        <p:nvPicPr>
          <p:cNvPr id="262" name="Google Shape;262;p33"/>
          <p:cNvPicPr preferRelativeResize="0"/>
          <p:nvPr/>
        </p:nvPicPr>
        <p:blipFill rotWithShape="1">
          <a:blip r:embed="rId7">
            <a:alphaModFix/>
          </a:blip>
          <a:srcRect b="0" l="0" r="0" t="0"/>
          <a:stretch/>
        </p:blipFill>
        <p:spPr>
          <a:xfrm>
            <a:off x="9105900" y="4798"/>
            <a:ext cx="3086100" cy="1895401"/>
          </a:xfrm>
          <a:prstGeom prst="rect">
            <a:avLst/>
          </a:prstGeom>
          <a:noFill/>
          <a:ln>
            <a:noFill/>
          </a:ln>
        </p:spPr>
      </p:pic>
      <p:pic>
        <p:nvPicPr>
          <p:cNvPr id="263" name="Google Shape;263;p33"/>
          <p:cNvPicPr preferRelativeResize="0"/>
          <p:nvPr/>
        </p:nvPicPr>
        <p:blipFill rotWithShape="1">
          <a:blip r:embed="rId8">
            <a:alphaModFix/>
          </a:blip>
          <a:srcRect b="0" l="0" r="0" t="0"/>
          <a:stretch/>
        </p:blipFill>
        <p:spPr>
          <a:xfrm>
            <a:off x="0" y="4596668"/>
            <a:ext cx="3370258" cy="2285749"/>
          </a:xfrm>
          <a:prstGeom prst="rect">
            <a:avLst/>
          </a:prstGeom>
          <a:noFill/>
          <a:ln>
            <a:noFill/>
          </a:ln>
        </p:spPr>
      </p:pic>
      <p:pic>
        <p:nvPicPr>
          <p:cNvPr id="264" name="Google Shape;264;p33"/>
          <p:cNvPicPr preferRelativeResize="0"/>
          <p:nvPr/>
        </p:nvPicPr>
        <p:blipFill rotWithShape="1">
          <a:blip r:embed="rId9">
            <a:alphaModFix/>
          </a:blip>
          <a:srcRect b="0" l="0" r="0" t="0"/>
          <a:stretch/>
        </p:blipFill>
        <p:spPr>
          <a:xfrm>
            <a:off x="6019800" y="8448"/>
            <a:ext cx="3086100" cy="1905000"/>
          </a:xfrm>
          <a:prstGeom prst="rect">
            <a:avLst/>
          </a:prstGeom>
          <a:noFill/>
          <a:ln>
            <a:noFill/>
          </a:ln>
        </p:spPr>
      </p:pic>
      <p:pic>
        <p:nvPicPr>
          <p:cNvPr id="265" name="Google Shape;265;p33"/>
          <p:cNvPicPr preferRelativeResize="0"/>
          <p:nvPr/>
        </p:nvPicPr>
        <p:blipFill rotWithShape="1">
          <a:blip r:embed="rId10">
            <a:alphaModFix/>
          </a:blip>
          <a:srcRect b="0" l="0" r="0" t="0"/>
          <a:stretch/>
        </p:blipFill>
        <p:spPr>
          <a:xfrm>
            <a:off x="5899" y="-9599"/>
            <a:ext cx="2897722" cy="1905000"/>
          </a:xfrm>
          <a:prstGeom prst="rect">
            <a:avLst/>
          </a:prstGeom>
          <a:noFill/>
          <a:ln>
            <a:noFill/>
          </a:ln>
        </p:spPr>
      </p:pic>
      <p:pic>
        <p:nvPicPr>
          <p:cNvPr id="266" name="Google Shape;266;p33"/>
          <p:cNvPicPr preferRelativeResize="0"/>
          <p:nvPr/>
        </p:nvPicPr>
        <p:blipFill rotWithShape="1">
          <a:blip r:embed="rId11">
            <a:alphaModFix/>
          </a:blip>
          <a:srcRect b="5698" l="0" r="0" t="4041"/>
          <a:stretch/>
        </p:blipFill>
        <p:spPr>
          <a:xfrm>
            <a:off x="5844419" y="4596668"/>
            <a:ext cx="2962697" cy="2285750"/>
          </a:xfrm>
          <a:prstGeom prst="rect">
            <a:avLst/>
          </a:prstGeom>
          <a:noFill/>
          <a:ln>
            <a:noFill/>
          </a:ln>
        </p:spPr>
      </p:pic>
      <p:pic>
        <p:nvPicPr>
          <p:cNvPr id="267" name="Google Shape;267;p33"/>
          <p:cNvPicPr preferRelativeResize="0"/>
          <p:nvPr/>
        </p:nvPicPr>
        <p:blipFill rotWithShape="1">
          <a:blip r:embed="rId12">
            <a:alphaModFix/>
          </a:blip>
          <a:srcRect b="0" l="0" r="0" t="0"/>
          <a:stretch/>
        </p:blipFill>
        <p:spPr>
          <a:xfrm>
            <a:off x="0" y="1913447"/>
            <a:ext cx="2411589" cy="2683219"/>
          </a:xfrm>
          <a:prstGeom prst="rect">
            <a:avLst/>
          </a:prstGeom>
          <a:noFill/>
          <a:ln>
            <a:noFill/>
          </a:ln>
        </p:spPr>
      </p:pic>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2000"/>
                                        <p:tgtEl>
                                          <p:spTgt spid="265"/>
                                        </p:tgtEl>
                                      </p:cBhvr>
                                    </p:animEffect>
                                  </p:childTnLst>
                                </p:cTn>
                              </p:par>
                              <p:par>
                                <p:cTn fill="hold" nodeType="with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2000"/>
                                        <p:tgtEl>
                                          <p:spTgt spid="258"/>
                                        </p:tgtEl>
                                      </p:cBhvr>
                                    </p:animEffect>
                                  </p:childTnLst>
                                </p:cTn>
                              </p:par>
                              <p:par>
                                <p:cTn fill="hold" nodeType="withEffect" presetClass="entr" presetID="10" presetSubtype="0">
                                  <p:stCondLst>
                                    <p:cond delay="0"/>
                                  </p:stCondLst>
                                  <p:childTnLst>
                                    <p:set>
                                      <p:cBhvr>
                                        <p:cTn dur="1" fill="hold">
                                          <p:stCondLst>
                                            <p:cond delay="0"/>
                                          </p:stCondLst>
                                        </p:cTn>
                                        <p:tgtEl>
                                          <p:spTgt spid="264"/>
                                        </p:tgtEl>
                                        <p:attrNameLst>
                                          <p:attrName>style.visibility</p:attrName>
                                        </p:attrNameLst>
                                      </p:cBhvr>
                                      <p:to>
                                        <p:strVal val="visible"/>
                                      </p:to>
                                    </p:set>
                                    <p:animEffect filter="fade" transition="in">
                                      <p:cBhvr>
                                        <p:cTn dur="2000"/>
                                        <p:tgtEl>
                                          <p:spTgt spid="264"/>
                                        </p:tgtEl>
                                      </p:cBhvr>
                                    </p:animEffect>
                                  </p:childTnLst>
                                </p:cTn>
                              </p:par>
                              <p:par>
                                <p:cTn fill="hold" nodeType="with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2000"/>
                                        <p:tgtEl>
                                          <p:spTgt spid="262"/>
                                        </p:tgtEl>
                                      </p:cBhvr>
                                    </p:animEffect>
                                  </p:childTnLst>
                                </p:cTn>
                              </p:par>
                              <p:par>
                                <p:cTn fill="hold" nodeType="withEffect" presetClass="entr" presetID="10" presetSubtype="0">
                                  <p:stCondLst>
                                    <p:cond delay="0"/>
                                  </p:stCondLst>
                                  <p:childTnLst>
                                    <p:set>
                                      <p:cBhvr>
                                        <p:cTn dur="1" fill="hold">
                                          <p:stCondLst>
                                            <p:cond delay="0"/>
                                          </p:stCondLst>
                                        </p:cTn>
                                        <p:tgtEl>
                                          <p:spTgt spid="267"/>
                                        </p:tgtEl>
                                        <p:attrNameLst>
                                          <p:attrName>style.visibility</p:attrName>
                                        </p:attrNameLst>
                                      </p:cBhvr>
                                      <p:to>
                                        <p:strVal val="visible"/>
                                      </p:to>
                                    </p:set>
                                    <p:animEffect filter="fade" transition="in">
                                      <p:cBhvr>
                                        <p:cTn dur="2000"/>
                                        <p:tgtEl>
                                          <p:spTgt spid="267"/>
                                        </p:tgtEl>
                                      </p:cBhvr>
                                    </p:animEffect>
                                  </p:childTnLst>
                                </p:cTn>
                              </p:par>
                              <p:par>
                                <p:cTn fill="hold" nodeType="withEffect" presetClass="entr" presetID="10" presetSubtype="0">
                                  <p:stCondLst>
                                    <p:cond delay="0"/>
                                  </p:stCondLst>
                                  <p:childTnLst>
                                    <p:set>
                                      <p:cBhvr>
                                        <p:cTn dur="1" fill="hold">
                                          <p:stCondLst>
                                            <p:cond delay="0"/>
                                          </p:stCondLst>
                                        </p:cTn>
                                        <p:tgtEl>
                                          <p:spTgt spid="259"/>
                                        </p:tgtEl>
                                        <p:attrNameLst>
                                          <p:attrName>style.visibility</p:attrName>
                                        </p:attrNameLst>
                                      </p:cBhvr>
                                      <p:to>
                                        <p:strVal val="visible"/>
                                      </p:to>
                                    </p:set>
                                    <p:animEffect filter="fade" transition="in">
                                      <p:cBhvr>
                                        <p:cTn dur="2000"/>
                                        <p:tgtEl>
                                          <p:spTgt spid="259"/>
                                        </p:tgtEl>
                                      </p:cBhvr>
                                    </p:animEffect>
                                  </p:childTnLst>
                                </p:cTn>
                              </p:par>
                              <p:par>
                                <p:cTn fill="hold" nodeType="withEffect" presetClass="entr" presetID="10" presetSubtype="0">
                                  <p:stCondLst>
                                    <p:cond delay="0"/>
                                  </p:stCondLst>
                                  <p:childTnLst>
                                    <p:set>
                                      <p:cBhvr>
                                        <p:cTn dur="1" fill="hold">
                                          <p:stCondLst>
                                            <p:cond delay="0"/>
                                          </p:stCondLst>
                                        </p:cTn>
                                        <p:tgtEl>
                                          <p:spTgt spid="263"/>
                                        </p:tgtEl>
                                        <p:attrNameLst>
                                          <p:attrName>style.visibility</p:attrName>
                                        </p:attrNameLst>
                                      </p:cBhvr>
                                      <p:to>
                                        <p:strVal val="visible"/>
                                      </p:to>
                                    </p:set>
                                    <p:animEffect filter="fade" transition="in">
                                      <p:cBhvr>
                                        <p:cTn dur="2000"/>
                                        <p:tgtEl>
                                          <p:spTgt spid="263"/>
                                        </p:tgtEl>
                                      </p:cBhvr>
                                    </p:animEffect>
                                  </p:childTnLst>
                                </p:cTn>
                              </p:par>
                              <p:par>
                                <p:cTn fill="hold" nodeType="withEffect" presetClass="entr" presetID="10" presetSubtype="0">
                                  <p:stCondLst>
                                    <p:cond delay="0"/>
                                  </p:stCondLst>
                                  <p:childTnLst>
                                    <p:set>
                                      <p:cBhvr>
                                        <p:cTn dur="1" fill="hold">
                                          <p:stCondLst>
                                            <p:cond delay="0"/>
                                          </p:stCondLst>
                                        </p:cTn>
                                        <p:tgtEl>
                                          <p:spTgt spid="261"/>
                                        </p:tgtEl>
                                        <p:attrNameLst>
                                          <p:attrName>style.visibility</p:attrName>
                                        </p:attrNameLst>
                                      </p:cBhvr>
                                      <p:to>
                                        <p:strVal val="visible"/>
                                      </p:to>
                                    </p:set>
                                    <p:animEffect filter="fade" transition="in">
                                      <p:cBhvr>
                                        <p:cTn dur="2000"/>
                                        <p:tgtEl>
                                          <p:spTgt spid="261"/>
                                        </p:tgtEl>
                                      </p:cBhvr>
                                    </p:animEffect>
                                  </p:childTnLst>
                                </p:cTn>
                              </p:par>
                              <p:par>
                                <p:cTn fill="hold" nodeType="withEffect" presetClass="entr" presetID="10" presetSubtype="0">
                                  <p:stCondLst>
                                    <p:cond delay="0"/>
                                  </p:stCondLst>
                                  <p:childTnLst>
                                    <p:set>
                                      <p:cBhvr>
                                        <p:cTn dur="1" fill="hold">
                                          <p:stCondLst>
                                            <p:cond delay="0"/>
                                          </p:stCondLst>
                                        </p:cTn>
                                        <p:tgtEl>
                                          <p:spTgt spid="266"/>
                                        </p:tgtEl>
                                        <p:attrNameLst>
                                          <p:attrName>style.visibility</p:attrName>
                                        </p:attrNameLst>
                                      </p:cBhvr>
                                      <p:to>
                                        <p:strVal val="visible"/>
                                      </p:to>
                                    </p:set>
                                    <p:animEffect filter="fade" transition="in">
                                      <p:cBhvr>
                                        <p:cTn dur="2000"/>
                                        <p:tgtEl>
                                          <p:spTgt spid="266"/>
                                        </p:tgtEl>
                                      </p:cBhvr>
                                    </p:animEffect>
                                  </p:childTnLst>
                                </p:cTn>
                              </p:par>
                              <p:par>
                                <p:cTn fill="hold" nodeType="withEffect" presetClass="entr" presetID="10" presetSubtype="0">
                                  <p:stCondLst>
                                    <p:cond delay="0"/>
                                  </p:stCondLst>
                                  <p:childTnLst>
                                    <p:set>
                                      <p:cBhvr>
                                        <p:cTn dur="1" fill="hold">
                                          <p:stCondLst>
                                            <p:cond delay="0"/>
                                          </p:stCondLst>
                                        </p:cTn>
                                        <p:tgtEl>
                                          <p:spTgt spid="260"/>
                                        </p:tgtEl>
                                        <p:attrNameLst>
                                          <p:attrName>style.visibility</p:attrName>
                                        </p:attrNameLst>
                                      </p:cBhvr>
                                      <p:to>
                                        <p:strVal val="visible"/>
                                      </p:to>
                                    </p:set>
                                    <p:animEffect filter="fade" transition="in">
                                      <p:cBhvr>
                                        <p:cTn dur="2000"/>
                                        <p:tgtEl>
                                          <p:spTgt spid="260"/>
                                        </p:tgtEl>
                                      </p:cBhvr>
                                    </p:animEffect>
                                  </p:childTnLst>
                                </p:cTn>
                              </p:par>
                            </p:childTnLst>
                          </p:cTn>
                        </p:par>
                        <p:par>
                          <p:cTn fill="hold">
                            <p:stCondLst>
                              <p:cond delay="2000"/>
                            </p:stCondLst>
                            <p:childTnLst>
                              <p:par>
                                <p:cTn fill="hold" nodeType="afterEffect" presetClass="entr" presetID="10" presetSubtype="0">
                                  <p:stCondLst>
                                    <p:cond delay="2250"/>
                                  </p:stCondLst>
                                  <p:childTnLst>
                                    <p:set>
                                      <p:cBhvr>
                                        <p:cTn dur="1" fill="hold">
                                          <p:stCondLst>
                                            <p:cond delay="0"/>
                                          </p:stCondLst>
                                        </p:cTn>
                                        <p:tgtEl>
                                          <p:spTgt spid="257">
                                            <p:txEl>
                                              <p:pRg end="0" st="0"/>
                                            </p:txEl>
                                          </p:spTgt>
                                        </p:tgtEl>
                                        <p:attrNameLst>
                                          <p:attrName>style.visibility</p:attrName>
                                        </p:attrNameLst>
                                      </p:cBhvr>
                                      <p:to>
                                        <p:strVal val="visible"/>
                                      </p:to>
                                    </p:set>
                                    <p:animEffect filter="fade" transition="in">
                                      <p:cBhvr>
                                        <p:cTn dur="1000"/>
                                        <p:tgtEl>
                                          <p:spTgt spid="257">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pic>
        <p:nvPicPr>
          <p:cNvPr id="272" name="Google Shape;272;p34"/>
          <p:cNvPicPr preferRelativeResize="0"/>
          <p:nvPr/>
        </p:nvPicPr>
        <p:blipFill rotWithShape="1">
          <a:blip r:embed="rId3">
            <a:alphaModFix amt="50000"/>
          </a:blip>
          <a:srcRect b="0" l="0" r="0" t="0"/>
          <a:stretch/>
        </p:blipFill>
        <p:spPr>
          <a:xfrm>
            <a:off x="1" y="0"/>
            <a:ext cx="12191999" cy="6858000"/>
          </a:xfrm>
          <a:prstGeom prst="rect">
            <a:avLst/>
          </a:prstGeom>
          <a:noFill/>
          <a:ln>
            <a:noFill/>
          </a:ln>
        </p:spPr>
      </p:pic>
      <p:sp>
        <p:nvSpPr>
          <p:cNvPr id="273" name="Google Shape;273;p34"/>
          <p:cNvSpPr/>
          <p:nvPr/>
        </p:nvSpPr>
        <p:spPr>
          <a:xfrm>
            <a:off x="304800" y="0"/>
            <a:ext cx="6801853" cy="6536213"/>
          </a:xfrm>
          <a:prstGeom prst="rect">
            <a:avLst/>
          </a:prstGeom>
          <a:noFill/>
          <a:ln>
            <a:noFill/>
          </a:ln>
        </p:spPr>
        <p:txBody>
          <a:bodyPr anchorCtr="0" anchor="t" bIns="45700" lIns="91425" spcFirstLastPara="1" rIns="91425" wrap="square" tIns="45700">
            <a:noAutofit/>
          </a:bodyPr>
          <a:lstStyle/>
          <a:p>
            <a:pPr indent="0" lvl="0" marL="0" marR="0" rtl="0" algn="l">
              <a:lnSpc>
                <a:spcPct val="107000"/>
              </a:lnSpc>
              <a:spcBef>
                <a:spcPts val="0"/>
              </a:spcBef>
              <a:spcAft>
                <a:spcPts val="0"/>
              </a:spcAft>
              <a:buNone/>
            </a:pPr>
            <a:r>
              <a:rPr b="1" lang="en-US" sz="7200">
                <a:solidFill>
                  <a:srgbClr val="C00000"/>
                </a:solidFill>
                <a:latin typeface="Rosarivo"/>
                <a:ea typeface="Rosarivo"/>
                <a:cs typeface="Rosarivo"/>
                <a:sym typeface="Rosarivo"/>
              </a:rPr>
              <a:t>Achilles’ Heel</a:t>
            </a:r>
            <a:endParaRPr/>
          </a:p>
          <a:p>
            <a:pPr indent="0" lvl="0" marL="0" marR="0" rtl="0" algn="l">
              <a:lnSpc>
                <a:spcPct val="107000"/>
              </a:lnSpc>
              <a:spcBef>
                <a:spcPts val="0"/>
              </a:spcBef>
              <a:spcAft>
                <a:spcPts val="0"/>
              </a:spcAft>
              <a:buNone/>
            </a:pPr>
            <a:r>
              <a:t/>
            </a:r>
            <a:endParaRPr b="1" sz="800">
              <a:solidFill>
                <a:srgbClr val="C00000"/>
              </a:solidFill>
              <a:latin typeface="Rosarivo"/>
              <a:ea typeface="Rosarivo"/>
              <a:cs typeface="Rosarivo"/>
              <a:sym typeface="Rosarivo"/>
            </a:endParaRPr>
          </a:p>
          <a:p>
            <a:pPr indent="0" lvl="0" marL="0" marR="0" rtl="0" algn="l">
              <a:lnSpc>
                <a:spcPct val="107000"/>
              </a:lnSpc>
              <a:spcBef>
                <a:spcPts val="0"/>
              </a:spcBef>
              <a:spcAft>
                <a:spcPts val="0"/>
              </a:spcAft>
              <a:buNone/>
            </a:pPr>
            <a:r>
              <a:rPr b="1" lang="en-US" sz="3000">
                <a:solidFill>
                  <a:srgbClr val="FF0000"/>
                </a:solidFill>
                <a:latin typeface="Rosarivo"/>
                <a:ea typeface="Rosarivo"/>
                <a:cs typeface="Rosarivo"/>
                <a:sym typeface="Rosarivo"/>
              </a:rPr>
              <a:t>Meaning</a:t>
            </a:r>
            <a:r>
              <a:rPr b="1" lang="en-US" sz="3200">
                <a:solidFill>
                  <a:srgbClr val="FFFF00"/>
                </a:solidFill>
                <a:latin typeface="Rosarivo"/>
                <a:ea typeface="Rosarivo"/>
                <a:cs typeface="Rosarivo"/>
                <a:sym typeface="Rosarivo"/>
              </a:rPr>
              <a:t>: </a:t>
            </a:r>
            <a:r>
              <a:rPr b="1" lang="en-US" sz="1800">
                <a:solidFill>
                  <a:srgbClr val="FFFF00"/>
                </a:solidFill>
                <a:latin typeface="Rosarivo"/>
                <a:ea typeface="Rosarivo"/>
                <a:cs typeface="Rosarivo"/>
                <a:sym typeface="Rosarivo"/>
              </a:rPr>
              <a:t> </a:t>
            </a:r>
            <a:r>
              <a:rPr b="1" lang="en-US" sz="3200">
                <a:solidFill>
                  <a:srgbClr val="FFFF00"/>
                </a:solidFill>
                <a:latin typeface="Rosarivo"/>
                <a:ea typeface="Rosarivo"/>
                <a:cs typeface="Rosarivo"/>
                <a:sym typeface="Rosarivo"/>
              </a:rPr>
              <a:t>A person's weak spot</a:t>
            </a:r>
            <a:r>
              <a:rPr b="1" lang="en-US" sz="3200">
                <a:solidFill>
                  <a:srgbClr val="E1FF08"/>
                </a:solidFill>
                <a:latin typeface="Rosarivo"/>
                <a:ea typeface="Rosarivo"/>
                <a:cs typeface="Rosarivo"/>
                <a:sym typeface="Rosarivo"/>
              </a:rPr>
              <a:t>.</a:t>
            </a:r>
            <a:endParaRPr/>
          </a:p>
          <a:p>
            <a:pPr indent="0" lvl="0" marL="0" marR="0" rtl="0" algn="ctr">
              <a:lnSpc>
                <a:spcPct val="107000"/>
              </a:lnSpc>
              <a:spcBef>
                <a:spcPts val="0"/>
              </a:spcBef>
              <a:spcAft>
                <a:spcPts val="0"/>
              </a:spcAft>
              <a:buNone/>
            </a:pPr>
            <a:r>
              <a:t/>
            </a:r>
            <a:endParaRPr b="1" sz="900">
              <a:solidFill>
                <a:srgbClr val="FFFF00"/>
              </a:solidFill>
              <a:latin typeface="Rosarivo"/>
              <a:ea typeface="Rosarivo"/>
              <a:cs typeface="Rosarivo"/>
              <a:sym typeface="Rosarivo"/>
            </a:endParaRPr>
          </a:p>
          <a:p>
            <a:pPr indent="0" lvl="0" marL="0" marR="0" rtl="0" algn="l">
              <a:lnSpc>
                <a:spcPct val="107000"/>
              </a:lnSpc>
              <a:spcBef>
                <a:spcPts val="0"/>
              </a:spcBef>
              <a:spcAft>
                <a:spcPts val="0"/>
              </a:spcAft>
              <a:buNone/>
            </a:pPr>
            <a:r>
              <a:rPr b="1" lang="en-US" sz="1800">
                <a:solidFill>
                  <a:schemeClr val="dk1"/>
                </a:solidFill>
                <a:latin typeface="Rosarivo"/>
                <a:ea typeface="Rosarivo"/>
                <a:cs typeface="Rosarivo"/>
                <a:sym typeface="Rosarivo"/>
              </a:rPr>
              <a:t> </a:t>
            </a:r>
            <a:r>
              <a:rPr b="1" lang="en-US" sz="3000">
                <a:solidFill>
                  <a:srgbClr val="FF0000"/>
                </a:solidFill>
                <a:latin typeface="Rosarivo"/>
                <a:ea typeface="Rosarivo"/>
                <a:cs typeface="Rosarivo"/>
                <a:sym typeface="Rosarivo"/>
              </a:rPr>
              <a:t>Myth </a:t>
            </a:r>
            <a:r>
              <a:rPr b="1" lang="en-US" sz="3000">
                <a:solidFill>
                  <a:srgbClr val="FFFF00"/>
                </a:solidFill>
                <a:latin typeface="Rosarivo"/>
                <a:ea typeface="Rosarivo"/>
                <a:cs typeface="Rosarivo"/>
                <a:sym typeface="Rosarivo"/>
              </a:rPr>
              <a:t>: As a baby, Achilles’ mother, Thetis, dunked him in the River Styx, said to have the magical power of making people invulnerable, by holding him upside down by his heel.</a:t>
            </a:r>
            <a:endParaRPr b="1" sz="3000">
              <a:solidFill>
                <a:srgbClr val="FFFF00"/>
              </a:solidFill>
              <a:latin typeface="Rosarivo"/>
              <a:ea typeface="Rosarivo"/>
              <a:cs typeface="Rosarivo"/>
              <a:sym typeface="Rosarivo"/>
            </a:endParaRPr>
          </a:p>
          <a:p>
            <a:pPr indent="0" lvl="0" marL="0" marR="0" rtl="0" algn="l">
              <a:lnSpc>
                <a:spcPct val="107000"/>
              </a:lnSpc>
              <a:spcBef>
                <a:spcPts val="0"/>
              </a:spcBef>
              <a:spcAft>
                <a:spcPts val="0"/>
              </a:spcAft>
              <a:buNone/>
            </a:pPr>
            <a:r>
              <a:rPr b="1" lang="en-US" sz="3000">
                <a:solidFill>
                  <a:srgbClr val="FFFF00"/>
                </a:solidFill>
                <a:latin typeface="Rosarivo"/>
                <a:ea typeface="Rosarivo"/>
                <a:cs typeface="Rosarivo"/>
                <a:sym typeface="Rosarivo"/>
              </a:rPr>
              <a:t>Consequently, Achilles’ heel was the only part of his body to be kept dry and vulnerable.</a:t>
            </a:r>
            <a:endParaRPr b="1" sz="3000">
              <a:solidFill>
                <a:srgbClr val="FFFF00"/>
              </a:solidFill>
              <a:latin typeface="Rosarivo"/>
              <a:ea typeface="Rosarivo"/>
              <a:cs typeface="Rosarivo"/>
              <a:sym typeface="Rosarivo"/>
            </a:endParaRPr>
          </a:p>
          <a:p>
            <a:pPr indent="0" lvl="0" marL="0" marR="0" rtl="0" algn="l">
              <a:spcBef>
                <a:spcPts val="800"/>
              </a:spcBef>
              <a:spcAft>
                <a:spcPts val="0"/>
              </a:spcAft>
              <a:buNone/>
            </a:pPr>
            <a:r>
              <a:rPr b="1" lang="en-US" sz="3000">
                <a:solidFill>
                  <a:srgbClr val="FFFF00"/>
                </a:solidFill>
                <a:latin typeface="Rosarivo"/>
                <a:ea typeface="Rosarivo"/>
                <a:cs typeface="Rosarivo"/>
                <a:sym typeface="Rosarivo"/>
              </a:rPr>
              <a:t>In Homer’ s work, The Iliad, a poison arrow, launched by Paris, one of the Trojans, hit Achilles, killing him instantly</a:t>
            </a:r>
            <a:r>
              <a:rPr b="1" lang="en-US" sz="3000">
                <a:solidFill>
                  <a:schemeClr val="dk1"/>
                </a:solidFill>
                <a:latin typeface="Rosarivo"/>
                <a:ea typeface="Rosarivo"/>
                <a:cs typeface="Rosarivo"/>
                <a:sym typeface="Rosarivo"/>
              </a:rPr>
              <a:t>..</a:t>
            </a:r>
            <a:endParaRPr b="1" sz="3000">
              <a:solidFill>
                <a:schemeClr val="dk1"/>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273">
                                            <p:txEl>
                                              <p:pRg end="0" st="0"/>
                                            </p:txEl>
                                          </p:spTgt>
                                        </p:tgtEl>
                                        <p:attrNameLst>
                                          <p:attrName>style.visibility</p:attrName>
                                        </p:attrNameLst>
                                      </p:cBhvr>
                                      <p:to>
                                        <p:strVal val="visible"/>
                                      </p:to>
                                    </p:set>
                                    <p:anim calcmode="lin" valueType="num">
                                      <p:cBhvr additive="base">
                                        <p:cTn dur="500"/>
                                        <p:tgtEl>
                                          <p:spTgt spid="273">
                                            <p:txEl>
                                              <p:pRg end="0" st="0"/>
                                            </p:txEl>
                                          </p:spTgt>
                                        </p:tgtEl>
                                        <p:attrNameLst>
                                          <p:attrName>ppt_w</p:attrName>
                                        </p:attrNameLst>
                                      </p:cBhvr>
                                      <p:tavLst>
                                        <p:tav fmla="" tm="0">
                                          <p:val>
                                            <p:strVal val="0"/>
                                          </p:val>
                                        </p:tav>
                                        <p:tav fmla="" tm="100000">
                                          <p:val>
                                            <p:strVal val="#ppt_w"/>
                                          </p:val>
                                        </p:tav>
                                      </p:tavLst>
                                    </p:anim>
                                    <p:anim calcmode="lin" valueType="num">
                                      <p:cBhvr additive="base">
                                        <p:cTn dur="500"/>
                                        <p:tgtEl>
                                          <p:spTgt spid="273">
                                            <p:txEl>
                                              <p:pRg end="0" st="0"/>
                                            </p:txEl>
                                          </p:spTgt>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73">
                                            <p:txEl>
                                              <p:pRg end="1" st="1"/>
                                            </p:txEl>
                                          </p:spTgt>
                                        </p:tgtEl>
                                        <p:attrNameLst>
                                          <p:attrName>style.visibility</p:attrName>
                                        </p:attrNameLst>
                                      </p:cBhvr>
                                      <p:to>
                                        <p:strVal val="visible"/>
                                      </p:to>
                                    </p:set>
                                    <p:anim calcmode="lin" valueType="num">
                                      <p:cBhvr additive="base">
                                        <p:cTn dur="500"/>
                                        <p:tgtEl>
                                          <p:spTgt spid="273">
                                            <p:txEl>
                                              <p:pRg end="1" st="1"/>
                                            </p:txEl>
                                          </p:spTgt>
                                        </p:tgtEl>
                                        <p:attrNameLst>
                                          <p:attrName>ppt_w</p:attrName>
                                        </p:attrNameLst>
                                      </p:cBhvr>
                                      <p:tavLst>
                                        <p:tav fmla="" tm="0">
                                          <p:val>
                                            <p:strVal val="0"/>
                                          </p:val>
                                        </p:tav>
                                        <p:tav fmla="" tm="100000">
                                          <p:val>
                                            <p:strVal val="#ppt_w"/>
                                          </p:val>
                                        </p:tav>
                                      </p:tavLst>
                                    </p:anim>
                                    <p:anim calcmode="lin" valueType="num">
                                      <p:cBhvr additive="base">
                                        <p:cTn dur="500"/>
                                        <p:tgtEl>
                                          <p:spTgt spid="273">
                                            <p:txEl>
                                              <p:pRg end="1" st="1"/>
                                            </p:txEl>
                                          </p:spTgt>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73">
                                            <p:txEl>
                                              <p:pRg end="2" st="2"/>
                                            </p:txEl>
                                          </p:spTgt>
                                        </p:tgtEl>
                                        <p:attrNameLst>
                                          <p:attrName>style.visibility</p:attrName>
                                        </p:attrNameLst>
                                      </p:cBhvr>
                                      <p:to>
                                        <p:strVal val="visible"/>
                                      </p:to>
                                    </p:set>
                                    <p:anim calcmode="lin" valueType="num">
                                      <p:cBhvr additive="base">
                                        <p:cTn dur="500"/>
                                        <p:tgtEl>
                                          <p:spTgt spid="273">
                                            <p:txEl>
                                              <p:pRg end="2" st="2"/>
                                            </p:txEl>
                                          </p:spTgt>
                                        </p:tgtEl>
                                        <p:attrNameLst>
                                          <p:attrName>ppt_w</p:attrName>
                                        </p:attrNameLst>
                                      </p:cBhvr>
                                      <p:tavLst>
                                        <p:tav fmla="" tm="0">
                                          <p:val>
                                            <p:strVal val="0"/>
                                          </p:val>
                                        </p:tav>
                                        <p:tav fmla="" tm="100000">
                                          <p:val>
                                            <p:strVal val="#ppt_w"/>
                                          </p:val>
                                        </p:tav>
                                      </p:tavLst>
                                    </p:anim>
                                    <p:anim calcmode="lin" valueType="num">
                                      <p:cBhvr additive="base">
                                        <p:cTn dur="500"/>
                                        <p:tgtEl>
                                          <p:spTgt spid="273">
                                            <p:txEl>
                                              <p:pRg end="2" st="2"/>
                                            </p:txEl>
                                          </p:spTgt>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73">
                                            <p:txEl>
                                              <p:pRg end="3" st="3"/>
                                            </p:txEl>
                                          </p:spTgt>
                                        </p:tgtEl>
                                        <p:attrNameLst>
                                          <p:attrName>style.visibility</p:attrName>
                                        </p:attrNameLst>
                                      </p:cBhvr>
                                      <p:to>
                                        <p:strVal val="visible"/>
                                      </p:to>
                                    </p:set>
                                    <p:anim calcmode="lin" valueType="num">
                                      <p:cBhvr additive="base">
                                        <p:cTn dur="500"/>
                                        <p:tgtEl>
                                          <p:spTgt spid="273">
                                            <p:txEl>
                                              <p:pRg end="3" st="3"/>
                                            </p:txEl>
                                          </p:spTgt>
                                        </p:tgtEl>
                                        <p:attrNameLst>
                                          <p:attrName>ppt_w</p:attrName>
                                        </p:attrNameLst>
                                      </p:cBhvr>
                                      <p:tavLst>
                                        <p:tav fmla="" tm="0">
                                          <p:val>
                                            <p:strVal val="0"/>
                                          </p:val>
                                        </p:tav>
                                        <p:tav fmla="" tm="100000">
                                          <p:val>
                                            <p:strVal val="#ppt_w"/>
                                          </p:val>
                                        </p:tav>
                                      </p:tavLst>
                                    </p:anim>
                                    <p:anim calcmode="lin" valueType="num">
                                      <p:cBhvr additive="base">
                                        <p:cTn dur="500"/>
                                        <p:tgtEl>
                                          <p:spTgt spid="273">
                                            <p:txEl>
                                              <p:pRg end="3" st="3"/>
                                            </p:txEl>
                                          </p:spTgt>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73">
                                            <p:txEl>
                                              <p:pRg end="4" st="4"/>
                                            </p:txEl>
                                          </p:spTgt>
                                        </p:tgtEl>
                                        <p:attrNameLst>
                                          <p:attrName>style.visibility</p:attrName>
                                        </p:attrNameLst>
                                      </p:cBhvr>
                                      <p:to>
                                        <p:strVal val="visible"/>
                                      </p:to>
                                    </p:set>
                                    <p:anim calcmode="lin" valueType="num">
                                      <p:cBhvr additive="base">
                                        <p:cTn dur="500"/>
                                        <p:tgtEl>
                                          <p:spTgt spid="273">
                                            <p:txEl>
                                              <p:pRg end="4" st="4"/>
                                            </p:txEl>
                                          </p:spTgt>
                                        </p:tgtEl>
                                        <p:attrNameLst>
                                          <p:attrName>ppt_w</p:attrName>
                                        </p:attrNameLst>
                                      </p:cBhvr>
                                      <p:tavLst>
                                        <p:tav fmla="" tm="0">
                                          <p:val>
                                            <p:strVal val="0"/>
                                          </p:val>
                                        </p:tav>
                                        <p:tav fmla="" tm="100000">
                                          <p:val>
                                            <p:strVal val="#ppt_w"/>
                                          </p:val>
                                        </p:tav>
                                      </p:tavLst>
                                    </p:anim>
                                    <p:anim calcmode="lin" valueType="num">
                                      <p:cBhvr additive="base">
                                        <p:cTn dur="500"/>
                                        <p:tgtEl>
                                          <p:spTgt spid="273">
                                            <p:txEl>
                                              <p:pRg end="4" st="4"/>
                                            </p:txEl>
                                          </p:spTgt>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73">
                                            <p:txEl>
                                              <p:pRg end="5" st="5"/>
                                            </p:txEl>
                                          </p:spTgt>
                                        </p:tgtEl>
                                        <p:attrNameLst>
                                          <p:attrName>style.visibility</p:attrName>
                                        </p:attrNameLst>
                                      </p:cBhvr>
                                      <p:to>
                                        <p:strVal val="visible"/>
                                      </p:to>
                                    </p:set>
                                    <p:anim calcmode="lin" valueType="num">
                                      <p:cBhvr additive="base">
                                        <p:cTn dur="500"/>
                                        <p:tgtEl>
                                          <p:spTgt spid="273">
                                            <p:txEl>
                                              <p:pRg end="5" st="5"/>
                                            </p:txEl>
                                          </p:spTgt>
                                        </p:tgtEl>
                                        <p:attrNameLst>
                                          <p:attrName>ppt_w</p:attrName>
                                        </p:attrNameLst>
                                      </p:cBhvr>
                                      <p:tavLst>
                                        <p:tav fmla="" tm="0">
                                          <p:val>
                                            <p:strVal val="0"/>
                                          </p:val>
                                        </p:tav>
                                        <p:tav fmla="" tm="100000">
                                          <p:val>
                                            <p:strVal val="#ppt_w"/>
                                          </p:val>
                                        </p:tav>
                                      </p:tavLst>
                                    </p:anim>
                                    <p:anim calcmode="lin" valueType="num">
                                      <p:cBhvr additive="base">
                                        <p:cTn dur="500"/>
                                        <p:tgtEl>
                                          <p:spTgt spid="273">
                                            <p:txEl>
                                              <p:pRg end="5" st="5"/>
                                            </p:txEl>
                                          </p:spTgt>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73">
                                            <p:txEl>
                                              <p:pRg end="6" st="6"/>
                                            </p:txEl>
                                          </p:spTgt>
                                        </p:tgtEl>
                                        <p:attrNameLst>
                                          <p:attrName>style.visibility</p:attrName>
                                        </p:attrNameLst>
                                      </p:cBhvr>
                                      <p:to>
                                        <p:strVal val="visible"/>
                                      </p:to>
                                    </p:set>
                                    <p:anim calcmode="lin" valueType="num">
                                      <p:cBhvr additive="base">
                                        <p:cTn dur="500"/>
                                        <p:tgtEl>
                                          <p:spTgt spid="273">
                                            <p:txEl>
                                              <p:pRg end="6" st="6"/>
                                            </p:txEl>
                                          </p:spTgt>
                                        </p:tgtEl>
                                        <p:attrNameLst>
                                          <p:attrName>ppt_w</p:attrName>
                                        </p:attrNameLst>
                                      </p:cBhvr>
                                      <p:tavLst>
                                        <p:tav fmla="" tm="0">
                                          <p:val>
                                            <p:strVal val="0"/>
                                          </p:val>
                                        </p:tav>
                                        <p:tav fmla="" tm="100000">
                                          <p:val>
                                            <p:strVal val="#ppt_w"/>
                                          </p:val>
                                        </p:tav>
                                      </p:tavLst>
                                    </p:anim>
                                    <p:anim calcmode="lin" valueType="num">
                                      <p:cBhvr additive="base">
                                        <p:cTn dur="500"/>
                                        <p:tgtEl>
                                          <p:spTgt spid="273">
                                            <p:txEl>
                                              <p:pRg end="6" st="6"/>
                                            </p:txEl>
                                          </p:spTgt>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id="278" name="Google Shape;278;p35"/>
          <p:cNvPicPr preferRelativeResize="0"/>
          <p:nvPr/>
        </p:nvPicPr>
        <p:blipFill rotWithShape="1">
          <a:blip r:embed="rId3">
            <a:alphaModFix amt="70000"/>
          </a:blip>
          <a:srcRect b="0" l="0" r="0" t="16746"/>
          <a:stretch/>
        </p:blipFill>
        <p:spPr>
          <a:xfrm>
            <a:off x="0" y="0"/>
            <a:ext cx="12192000" cy="6858000"/>
          </a:xfrm>
          <a:prstGeom prst="rect">
            <a:avLst/>
          </a:prstGeom>
          <a:noFill/>
          <a:ln>
            <a:noFill/>
          </a:ln>
        </p:spPr>
      </p:pic>
      <p:sp>
        <p:nvSpPr>
          <p:cNvPr id="279" name="Google Shape;279;p35"/>
          <p:cNvSpPr/>
          <p:nvPr/>
        </p:nvSpPr>
        <p:spPr>
          <a:xfrm>
            <a:off x="2326104" y="2052437"/>
            <a:ext cx="7581375" cy="2774670"/>
          </a:xfrm>
          <a:prstGeom prst="rect">
            <a:avLst/>
          </a:prstGeom>
          <a:noFill/>
          <a:ln>
            <a:noFill/>
          </a:ln>
        </p:spPr>
        <p:txBody>
          <a:bodyPr anchorCtr="0" anchor="t" bIns="45700" lIns="91425" spcFirstLastPara="1" rIns="91425" wrap="square" tIns="45700">
            <a:noAutofit/>
          </a:bodyPr>
          <a:lstStyle/>
          <a:p>
            <a:pPr indent="0" lvl="0" marL="0" marR="0" rtl="0" algn="l">
              <a:lnSpc>
                <a:spcPct val="70000"/>
              </a:lnSpc>
              <a:spcBef>
                <a:spcPts val="0"/>
              </a:spcBef>
              <a:spcAft>
                <a:spcPts val="0"/>
              </a:spcAft>
              <a:buNone/>
            </a:pPr>
            <a:r>
              <a:rPr b="1" lang="en-US" sz="3000">
                <a:solidFill>
                  <a:srgbClr val="FFFF00"/>
                </a:solidFill>
                <a:latin typeface="Rosarivo"/>
                <a:ea typeface="Rosarivo"/>
                <a:cs typeface="Rosarivo"/>
                <a:sym typeface="Rosarivo"/>
              </a:rPr>
              <a:t>                      </a:t>
            </a:r>
            <a:r>
              <a:rPr b="1" lang="en-US" sz="3200">
                <a:solidFill>
                  <a:srgbClr val="FF0000"/>
                </a:solidFill>
                <a:latin typeface="Rosarivo"/>
                <a:ea typeface="Rosarivo"/>
                <a:cs typeface="Rosarivo"/>
                <a:sym typeface="Rosarivo"/>
              </a:rPr>
              <a:t>Meaning: great effort  </a:t>
            </a:r>
            <a:endParaRPr b="1" sz="3000">
              <a:solidFill>
                <a:srgbClr val="FFFF00"/>
              </a:solidFill>
              <a:latin typeface="Rosarivo"/>
              <a:ea typeface="Rosarivo"/>
              <a:cs typeface="Rosarivo"/>
              <a:sym typeface="Rosarivo"/>
            </a:endParaRPr>
          </a:p>
          <a:p>
            <a:pPr indent="0" lvl="0" marL="0" marR="0" rtl="0" algn="l">
              <a:lnSpc>
                <a:spcPct val="70000"/>
              </a:lnSpc>
              <a:spcBef>
                <a:spcPts val="0"/>
              </a:spcBef>
              <a:spcAft>
                <a:spcPts val="0"/>
              </a:spcAft>
              <a:buNone/>
            </a:pPr>
            <a:r>
              <a:t/>
            </a:r>
            <a:endParaRPr b="1" sz="100">
              <a:solidFill>
                <a:srgbClr val="FFFF00"/>
              </a:solidFill>
              <a:latin typeface="Rosarivo"/>
              <a:ea typeface="Rosarivo"/>
              <a:cs typeface="Rosarivo"/>
              <a:sym typeface="Rosarivo"/>
            </a:endParaRPr>
          </a:p>
          <a:p>
            <a:pPr indent="0" lvl="0" marL="0" marR="0" rtl="0" algn="ctr">
              <a:lnSpc>
                <a:spcPct val="100000"/>
              </a:lnSpc>
              <a:spcBef>
                <a:spcPts val="0"/>
              </a:spcBef>
              <a:spcAft>
                <a:spcPts val="0"/>
              </a:spcAft>
              <a:buNone/>
            </a:pPr>
            <a:r>
              <a:rPr b="1" lang="en-US" sz="3000">
                <a:solidFill>
                  <a:srgbClr val="FFFF00"/>
                </a:solidFill>
                <a:latin typeface="Rosarivo"/>
                <a:ea typeface="Rosarivo"/>
                <a:cs typeface="Rosarivo"/>
                <a:sym typeface="Rosarivo"/>
              </a:rPr>
              <a:t> </a:t>
            </a:r>
            <a:r>
              <a:rPr b="1" lang="en-US" sz="3000">
                <a:solidFill>
                  <a:srgbClr val="FF0000"/>
                </a:solidFill>
                <a:latin typeface="Rosarivo"/>
                <a:ea typeface="Rosarivo"/>
                <a:cs typeface="Rosarivo"/>
                <a:sym typeface="Rosarivo"/>
              </a:rPr>
              <a:t>Myth</a:t>
            </a:r>
            <a:r>
              <a:rPr b="1" lang="en-US" sz="3000">
                <a:solidFill>
                  <a:schemeClr val="dk1"/>
                </a:solidFill>
                <a:latin typeface="Rosarivo"/>
                <a:ea typeface="Rosarivo"/>
                <a:cs typeface="Rosarivo"/>
                <a:sym typeface="Rosarivo"/>
              </a:rPr>
              <a:t>: Hercules had to perform twelve Labors so difficult that they seemed impossible. Fortunately, Hercules had the help of Hermes and Athena, gods who showed up when he really needed help. </a:t>
            </a:r>
            <a:endParaRPr b="1" sz="3000">
              <a:solidFill>
                <a:schemeClr val="dk1"/>
              </a:solidFill>
              <a:latin typeface="Rosarivo"/>
              <a:ea typeface="Rosarivo"/>
              <a:cs typeface="Rosarivo"/>
              <a:sym typeface="Rosarivo"/>
            </a:endParaRPr>
          </a:p>
          <a:p>
            <a:pPr indent="0" lvl="0" marL="0" marR="0" rtl="0" algn="ctr">
              <a:lnSpc>
                <a:spcPct val="100000"/>
              </a:lnSpc>
              <a:spcBef>
                <a:spcPts val="0"/>
              </a:spcBef>
              <a:spcAft>
                <a:spcPts val="0"/>
              </a:spcAft>
              <a:buNone/>
            </a:pPr>
            <a:r>
              <a:rPr b="1" lang="en-US" sz="3000">
                <a:solidFill>
                  <a:schemeClr val="dk1"/>
                </a:solidFill>
                <a:latin typeface="Rosarivo"/>
                <a:ea typeface="Rosarivo"/>
                <a:cs typeface="Rosarivo"/>
                <a:sym typeface="Rosarivo"/>
              </a:rPr>
              <a:t>By the end of these Labors, Hercules became, without a doubt, Greece's greatest hero.</a:t>
            </a:r>
            <a:endParaRPr b="1" sz="3000">
              <a:solidFill>
                <a:schemeClr val="dk1"/>
              </a:solidFill>
              <a:latin typeface="Rosarivo"/>
              <a:ea typeface="Rosarivo"/>
              <a:cs typeface="Rosarivo"/>
              <a:sym typeface="Rosarivo"/>
            </a:endParaRPr>
          </a:p>
        </p:txBody>
      </p:sp>
      <p:sp>
        <p:nvSpPr>
          <p:cNvPr id="280" name="Google Shape;280;p35"/>
          <p:cNvSpPr txBox="1"/>
          <p:nvPr/>
        </p:nvSpPr>
        <p:spPr>
          <a:xfrm>
            <a:off x="1900990" y="396977"/>
            <a:ext cx="8390020"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7200">
                <a:solidFill>
                  <a:srgbClr val="FFC000"/>
                </a:solidFill>
                <a:latin typeface="Rosarivo"/>
                <a:ea typeface="Rosarivo"/>
                <a:cs typeface="Rosarivo"/>
                <a:sym typeface="Rosarivo"/>
              </a:rPr>
              <a:t>The Labors of Hercules   </a:t>
            </a:r>
            <a:r>
              <a:rPr b="1" lang="en-US" sz="800">
                <a:solidFill>
                  <a:srgbClr val="FF0000"/>
                </a:solidFill>
                <a:latin typeface="Rosarivo"/>
                <a:ea typeface="Rosarivo"/>
                <a:cs typeface="Rosarivo"/>
                <a:sym typeface="Rosarivo"/>
              </a:rPr>
              <a:t> </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80">
                                            <p:txEl>
                                              <p:pRg end="0" st="0"/>
                                            </p:txEl>
                                          </p:spTgt>
                                        </p:tgtEl>
                                        <p:attrNameLst>
                                          <p:attrName>style.visibility</p:attrName>
                                        </p:attrNameLst>
                                      </p:cBhvr>
                                      <p:to>
                                        <p:strVal val="visible"/>
                                      </p:to>
                                    </p:set>
                                    <p:animEffect filter="fade" transition="in">
                                      <p:cBhvr>
                                        <p:cTn dur="2000"/>
                                        <p:tgtEl>
                                          <p:spTgt spid="280">
                                            <p:txEl>
                                              <p:pRg end="0" st="0"/>
                                            </p:txEl>
                                          </p:spTgt>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279">
                                            <p:txEl>
                                              <p:pRg end="0" st="0"/>
                                            </p:txEl>
                                          </p:spTgt>
                                        </p:tgtEl>
                                        <p:attrNameLst>
                                          <p:attrName>style.visibility</p:attrName>
                                        </p:attrNameLst>
                                      </p:cBhvr>
                                      <p:to>
                                        <p:strVal val="visible"/>
                                      </p:to>
                                    </p:set>
                                    <p:animEffect filter="fade" transition="in">
                                      <p:cBhvr>
                                        <p:cTn dur="750"/>
                                        <p:tgtEl>
                                          <p:spTgt spid="279">
                                            <p:txEl>
                                              <p:pRg end="0" st="0"/>
                                            </p:txEl>
                                          </p:spTgt>
                                        </p:tgtEl>
                                      </p:cBhvr>
                                    </p:animEffect>
                                  </p:childTnLst>
                                </p:cTn>
                              </p:par>
                            </p:childTnLst>
                          </p:cTn>
                        </p:par>
                        <p:par>
                          <p:cTn fill="hold">
                            <p:stCondLst>
                              <p:cond delay="2750"/>
                            </p:stCondLst>
                            <p:childTnLst>
                              <p:par>
                                <p:cTn fill="hold" nodeType="afterEffect" presetClass="entr" presetID="10" presetSubtype="0">
                                  <p:stCondLst>
                                    <p:cond delay="0"/>
                                  </p:stCondLst>
                                  <p:childTnLst>
                                    <p:set>
                                      <p:cBhvr>
                                        <p:cTn dur="1" fill="hold">
                                          <p:stCondLst>
                                            <p:cond delay="0"/>
                                          </p:stCondLst>
                                        </p:cTn>
                                        <p:tgtEl>
                                          <p:spTgt spid="279">
                                            <p:txEl>
                                              <p:pRg end="1" st="1"/>
                                            </p:txEl>
                                          </p:spTgt>
                                        </p:tgtEl>
                                        <p:attrNameLst>
                                          <p:attrName>style.visibility</p:attrName>
                                        </p:attrNameLst>
                                      </p:cBhvr>
                                      <p:to>
                                        <p:strVal val="visible"/>
                                      </p:to>
                                    </p:set>
                                    <p:animEffect filter="fade" transition="in">
                                      <p:cBhvr>
                                        <p:cTn dur="750"/>
                                        <p:tgtEl>
                                          <p:spTgt spid="279">
                                            <p:txEl>
                                              <p:pRg end="1" st="1"/>
                                            </p:txEl>
                                          </p:spTgt>
                                        </p:tgtEl>
                                      </p:cBhvr>
                                    </p:animEffect>
                                  </p:childTnLst>
                                </p:cTn>
                              </p:par>
                            </p:childTnLst>
                          </p:cTn>
                        </p:par>
                        <p:par>
                          <p:cTn fill="hold">
                            <p:stCondLst>
                              <p:cond delay="3500"/>
                            </p:stCondLst>
                            <p:childTnLst>
                              <p:par>
                                <p:cTn fill="hold" nodeType="afterEffect" presetClass="entr" presetID="10" presetSubtype="0">
                                  <p:stCondLst>
                                    <p:cond delay="0"/>
                                  </p:stCondLst>
                                  <p:childTnLst>
                                    <p:set>
                                      <p:cBhvr>
                                        <p:cTn dur="1" fill="hold">
                                          <p:stCondLst>
                                            <p:cond delay="0"/>
                                          </p:stCondLst>
                                        </p:cTn>
                                        <p:tgtEl>
                                          <p:spTgt spid="279">
                                            <p:txEl>
                                              <p:pRg end="2" st="2"/>
                                            </p:txEl>
                                          </p:spTgt>
                                        </p:tgtEl>
                                        <p:attrNameLst>
                                          <p:attrName>style.visibility</p:attrName>
                                        </p:attrNameLst>
                                      </p:cBhvr>
                                      <p:to>
                                        <p:strVal val="visible"/>
                                      </p:to>
                                    </p:set>
                                    <p:animEffect filter="fade" transition="in">
                                      <p:cBhvr>
                                        <p:cTn dur="750"/>
                                        <p:tgtEl>
                                          <p:spTgt spid="279">
                                            <p:txEl>
                                              <p:pRg end="2" st="2"/>
                                            </p:txEl>
                                          </p:spTgt>
                                        </p:tgtEl>
                                      </p:cBhvr>
                                    </p:animEffect>
                                  </p:childTnLst>
                                </p:cTn>
                              </p:par>
                            </p:childTnLst>
                          </p:cTn>
                        </p:par>
                        <p:par>
                          <p:cTn fill="hold">
                            <p:stCondLst>
                              <p:cond delay="4250"/>
                            </p:stCondLst>
                            <p:childTnLst>
                              <p:par>
                                <p:cTn fill="hold" nodeType="afterEffect" presetClass="entr" presetID="10" presetSubtype="0">
                                  <p:stCondLst>
                                    <p:cond delay="0"/>
                                  </p:stCondLst>
                                  <p:childTnLst>
                                    <p:set>
                                      <p:cBhvr>
                                        <p:cTn dur="1" fill="hold">
                                          <p:stCondLst>
                                            <p:cond delay="0"/>
                                          </p:stCondLst>
                                        </p:cTn>
                                        <p:tgtEl>
                                          <p:spTgt spid="279">
                                            <p:txEl>
                                              <p:pRg end="3" st="3"/>
                                            </p:txEl>
                                          </p:spTgt>
                                        </p:tgtEl>
                                        <p:attrNameLst>
                                          <p:attrName>style.visibility</p:attrName>
                                        </p:attrNameLst>
                                      </p:cBhvr>
                                      <p:to>
                                        <p:strVal val="visible"/>
                                      </p:to>
                                    </p:set>
                                    <p:animEffect filter="fade" transition="in">
                                      <p:cBhvr>
                                        <p:cTn dur="750"/>
                                        <p:tgtEl>
                                          <p:spTgt spid="279">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pic>
        <p:nvPicPr>
          <p:cNvPr id="285" name="Google Shape;285;p36"/>
          <p:cNvPicPr preferRelativeResize="0"/>
          <p:nvPr/>
        </p:nvPicPr>
        <p:blipFill rotWithShape="1">
          <a:blip r:embed="rId3">
            <a:alphaModFix amt="70000"/>
          </a:blip>
          <a:srcRect b="0" l="0" r="0" t="0"/>
          <a:stretch/>
        </p:blipFill>
        <p:spPr>
          <a:xfrm>
            <a:off x="1" y="0"/>
            <a:ext cx="12192000" cy="6857999"/>
          </a:xfrm>
          <a:prstGeom prst="rect">
            <a:avLst/>
          </a:prstGeom>
          <a:noFill/>
          <a:ln>
            <a:noFill/>
          </a:ln>
        </p:spPr>
      </p:pic>
      <p:sp>
        <p:nvSpPr>
          <p:cNvPr id="286" name="Google Shape;286;p36"/>
          <p:cNvSpPr/>
          <p:nvPr/>
        </p:nvSpPr>
        <p:spPr>
          <a:xfrm>
            <a:off x="0" y="0"/>
            <a:ext cx="6227379" cy="6867842"/>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6600">
                <a:solidFill>
                  <a:srgbClr val="E1FF08"/>
                </a:solidFill>
                <a:latin typeface="Rosarivo"/>
                <a:ea typeface="Rosarivo"/>
                <a:cs typeface="Rosarivo"/>
                <a:sym typeface="Rosarivo"/>
              </a:rPr>
              <a:t>Pandora’s Box</a:t>
            </a:r>
            <a:endParaRPr/>
          </a:p>
          <a:p>
            <a:pPr indent="0" lvl="0" marL="0" marR="0" rtl="0" algn="ctr">
              <a:spcBef>
                <a:spcPts val="1050"/>
              </a:spcBef>
              <a:spcAft>
                <a:spcPts val="0"/>
              </a:spcAft>
              <a:buNone/>
            </a:pPr>
            <a:r>
              <a:t/>
            </a:r>
            <a:endParaRPr b="1" sz="800">
              <a:solidFill>
                <a:srgbClr val="E1FF08"/>
              </a:solidFill>
              <a:latin typeface="Times New Roman"/>
              <a:ea typeface="Times New Roman"/>
              <a:cs typeface="Times New Roman"/>
              <a:sym typeface="Times New Roman"/>
            </a:endParaRPr>
          </a:p>
          <a:p>
            <a:pPr indent="0" lvl="0" marL="0" marR="0" rtl="0" algn="l">
              <a:lnSpc>
                <a:spcPct val="100000"/>
              </a:lnSpc>
              <a:spcBef>
                <a:spcPts val="1050"/>
              </a:spcBef>
              <a:spcAft>
                <a:spcPts val="0"/>
              </a:spcAft>
              <a:buNone/>
            </a:pPr>
            <a:r>
              <a:rPr b="1" lang="en-US" sz="3200">
                <a:solidFill>
                  <a:srgbClr val="FFFF00"/>
                </a:solidFill>
                <a:latin typeface="Rosarivo"/>
                <a:ea typeface="Rosarivo"/>
                <a:cs typeface="Rosarivo"/>
                <a:sym typeface="Rosarivo"/>
              </a:rPr>
              <a:t>Meaning: a process that once begun generates many complicated problems.</a:t>
            </a:r>
            <a:endParaRPr/>
          </a:p>
          <a:p>
            <a:pPr indent="0" lvl="0" marL="0" marR="0" rtl="0" algn="l">
              <a:lnSpc>
                <a:spcPct val="100000"/>
              </a:lnSpc>
              <a:spcBef>
                <a:spcPts val="0"/>
              </a:spcBef>
              <a:spcAft>
                <a:spcPts val="0"/>
              </a:spcAft>
              <a:buNone/>
            </a:pPr>
            <a:r>
              <a:rPr b="1" lang="en-US" sz="3200">
                <a:solidFill>
                  <a:srgbClr val="FFFF00"/>
                </a:solidFill>
                <a:latin typeface="Rosarivo"/>
                <a:ea typeface="Rosarivo"/>
                <a:cs typeface="Rosarivo"/>
                <a:sym typeface="Rosarivo"/>
              </a:rPr>
              <a:t>Myth: Pandora, the first mortal woman created by the gods. Pandora desperately wanted to open a box, which Zeus had given her, as a wedding present,  forbidding her to open it.</a:t>
            </a:r>
            <a:endParaRPr/>
          </a:p>
          <a:p>
            <a:pPr indent="0" lvl="0" marL="0" marR="0" rtl="0" algn="l">
              <a:lnSpc>
                <a:spcPct val="100000"/>
              </a:lnSpc>
              <a:spcBef>
                <a:spcPts val="0"/>
              </a:spcBef>
              <a:spcAft>
                <a:spcPts val="0"/>
              </a:spcAft>
              <a:buNone/>
            </a:pPr>
            <a:r>
              <a:rPr b="1" lang="en-US" sz="3200">
                <a:solidFill>
                  <a:srgbClr val="FFFF00"/>
                </a:solidFill>
                <a:latin typeface="Rosarivo"/>
                <a:ea typeface="Rosarivo"/>
                <a:cs typeface="Rosarivo"/>
                <a:sym typeface="Rosarivo"/>
              </a:rPr>
              <a:t>Pandora's curiosity got the better of her, opened the box letting all the evils of the World fly out.  </a:t>
            </a:r>
            <a:endParaRPr/>
          </a:p>
          <a:p>
            <a:pPr indent="0" lvl="0" marL="0" marR="0" rtl="0" algn="ctr">
              <a:lnSpc>
                <a:spcPct val="133333"/>
              </a:lnSpc>
              <a:spcBef>
                <a:spcPts val="0"/>
              </a:spcBef>
              <a:spcAft>
                <a:spcPts val="0"/>
              </a:spcAft>
              <a:buNone/>
            </a:pPr>
            <a:r>
              <a:rPr b="1" lang="en-US" sz="2400">
                <a:solidFill>
                  <a:srgbClr val="FFFF00"/>
                </a:solidFill>
                <a:latin typeface="Rosarivo"/>
                <a:ea typeface="Rosarivo"/>
                <a:cs typeface="Rosarivo"/>
                <a:sym typeface="Rosarivo"/>
              </a:rPr>
              <a:t>Don't let curiosity get the better of you, don't open that Pandora's box,  there may be unpredictable consequences!</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86">
                                            <p:txEl>
                                              <p:pRg end="0" st="0"/>
                                            </p:txEl>
                                          </p:spTgt>
                                        </p:tgtEl>
                                        <p:attrNameLst>
                                          <p:attrName>style.visibility</p:attrName>
                                        </p:attrNameLst>
                                      </p:cBhvr>
                                      <p:to>
                                        <p:strVal val="visible"/>
                                      </p:to>
                                    </p:set>
                                    <p:animEffect filter="fade" transition="in">
                                      <p:cBhvr>
                                        <p:cTn dur="500"/>
                                        <p:tgtEl>
                                          <p:spTgt spid="286">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286">
                                            <p:txEl>
                                              <p:pRg end="1" st="1"/>
                                            </p:txEl>
                                          </p:spTgt>
                                        </p:tgtEl>
                                        <p:attrNameLst>
                                          <p:attrName>style.visibility</p:attrName>
                                        </p:attrNameLst>
                                      </p:cBhvr>
                                      <p:to>
                                        <p:strVal val="visible"/>
                                      </p:to>
                                    </p:set>
                                    <p:animEffect filter="fade" transition="in">
                                      <p:cBhvr>
                                        <p:cTn dur="500"/>
                                        <p:tgtEl>
                                          <p:spTgt spid="286">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286">
                                            <p:txEl>
                                              <p:pRg end="2" st="2"/>
                                            </p:txEl>
                                          </p:spTgt>
                                        </p:tgtEl>
                                        <p:attrNameLst>
                                          <p:attrName>style.visibility</p:attrName>
                                        </p:attrNameLst>
                                      </p:cBhvr>
                                      <p:to>
                                        <p:strVal val="visible"/>
                                      </p:to>
                                    </p:set>
                                    <p:animEffect filter="fade" transition="in">
                                      <p:cBhvr>
                                        <p:cTn dur="500"/>
                                        <p:tgtEl>
                                          <p:spTgt spid="286">
                                            <p:txEl>
                                              <p:pRg end="2" st="2"/>
                                            </p:txEl>
                                          </p:spTgt>
                                        </p:tgtEl>
                                      </p:cBhvr>
                                    </p:animEffect>
                                  </p:childTnLst>
                                </p:cTn>
                              </p:par>
                              <p:par>
                                <p:cTn fill="hold" nodeType="withEffect" presetClass="entr" presetID="10" presetSubtype="0">
                                  <p:stCondLst>
                                    <p:cond delay="0"/>
                                  </p:stCondLst>
                                  <p:childTnLst>
                                    <p:set>
                                      <p:cBhvr>
                                        <p:cTn dur="1" fill="hold">
                                          <p:stCondLst>
                                            <p:cond delay="0"/>
                                          </p:stCondLst>
                                        </p:cTn>
                                        <p:tgtEl>
                                          <p:spTgt spid="286">
                                            <p:txEl>
                                              <p:pRg end="3" st="3"/>
                                            </p:txEl>
                                          </p:spTgt>
                                        </p:tgtEl>
                                        <p:attrNameLst>
                                          <p:attrName>style.visibility</p:attrName>
                                        </p:attrNameLst>
                                      </p:cBhvr>
                                      <p:to>
                                        <p:strVal val="visible"/>
                                      </p:to>
                                    </p:set>
                                    <p:animEffect filter="fade" transition="in">
                                      <p:cBhvr>
                                        <p:cTn dur="500"/>
                                        <p:tgtEl>
                                          <p:spTgt spid="286">
                                            <p:txEl>
                                              <p:pRg end="3" st="3"/>
                                            </p:txEl>
                                          </p:spTgt>
                                        </p:tgtEl>
                                      </p:cBhvr>
                                    </p:animEffect>
                                  </p:childTnLst>
                                </p:cTn>
                              </p:par>
                              <p:par>
                                <p:cTn fill="hold" nodeType="withEffect" presetClass="entr" presetID="10" presetSubtype="0">
                                  <p:stCondLst>
                                    <p:cond delay="0"/>
                                  </p:stCondLst>
                                  <p:childTnLst>
                                    <p:set>
                                      <p:cBhvr>
                                        <p:cTn dur="1" fill="hold">
                                          <p:stCondLst>
                                            <p:cond delay="0"/>
                                          </p:stCondLst>
                                        </p:cTn>
                                        <p:tgtEl>
                                          <p:spTgt spid="286">
                                            <p:txEl>
                                              <p:pRg end="4" st="4"/>
                                            </p:txEl>
                                          </p:spTgt>
                                        </p:tgtEl>
                                        <p:attrNameLst>
                                          <p:attrName>style.visibility</p:attrName>
                                        </p:attrNameLst>
                                      </p:cBhvr>
                                      <p:to>
                                        <p:strVal val="visible"/>
                                      </p:to>
                                    </p:set>
                                    <p:animEffect filter="fade" transition="in">
                                      <p:cBhvr>
                                        <p:cTn dur="500"/>
                                        <p:tgtEl>
                                          <p:spTgt spid="286">
                                            <p:txEl>
                                              <p:pRg end="4" st="4"/>
                                            </p:txEl>
                                          </p:spTgt>
                                        </p:tgtEl>
                                      </p:cBhvr>
                                    </p:animEffect>
                                  </p:childTnLst>
                                </p:cTn>
                              </p:par>
                              <p:par>
                                <p:cTn fill="hold" nodeType="withEffect" presetClass="entr" presetID="10" presetSubtype="0">
                                  <p:stCondLst>
                                    <p:cond delay="0"/>
                                  </p:stCondLst>
                                  <p:childTnLst>
                                    <p:set>
                                      <p:cBhvr>
                                        <p:cTn dur="1" fill="hold">
                                          <p:stCondLst>
                                            <p:cond delay="0"/>
                                          </p:stCondLst>
                                        </p:cTn>
                                        <p:tgtEl>
                                          <p:spTgt spid="286">
                                            <p:txEl>
                                              <p:pRg end="5" st="5"/>
                                            </p:txEl>
                                          </p:spTgt>
                                        </p:tgtEl>
                                        <p:attrNameLst>
                                          <p:attrName>style.visibility</p:attrName>
                                        </p:attrNameLst>
                                      </p:cBhvr>
                                      <p:to>
                                        <p:strVal val="visible"/>
                                      </p:to>
                                    </p:set>
                                    <p:animEffect filter="fade" transition="in">
                                      <p:cBhvr>
                                        <p:cTn dur="500"/>
                                        <p:tgtEl>
                                          <p:spTgt spid="286">
                                            <p:txEl>
                                              <p:pRg end="5" st="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pic>
        <p:nvPicPr>
          <p:cNvPr id="291" name="Google Shape;291;p37"/>
          <p:cNvPicPr preferRelativeResize="0"/>
          <p:nvPr/>
        </p:nvPicPr>
        <p:blipFill rotWithShape="1">
          <a:blip r:embed="rId3">
            <a:alphaModFix amt="50000"/>
          </a:blip>
          <a:srcRect b="3314" l="0" r="0" t="5051"/>
          <a:stretch/>
        </p:blipFill>
        <p:spPr>
          <a:xfrm>
            <a:off x="0" y="0"/>
            <a:ext cx="12192000" cy="6858000"/>
          </a:xfrm>
          <a:prstGeom prst="rect">
            <a:avLst/>
          </a:prstGeom>
          <a:noFill/>
          <a:ln>
            <a:noFill/>
          </a:ln>
        </p:spPr>
      </p:pic>
      <p:sp>
        <p:nvSpPr>
          <p:cNvPr id="292" name="Google Shape;292;p37"/>
          <p:cNvSpPr txBox="1"/>
          <p:nvPr/>
        </p:nvSpPr>
        <p:spPr>
          <a:xfrm>
            <a:off x="179015" y="2918083"/>
            <a:ext cx="11833970" cy="3600986"/>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3000">
                <a:solidFill>
                  <a:srgbClr val="FF0000"/>
                </a:solidFill>
                <a:latin typeface="Rosarivo"/>
                <a:ea typeface="Rosarivo"/>
                <a:cs typeface="Rosarivo"/>
                <a:sym typeface="Rosarivo"/>
              </a:rPr>
              <a:t>Meaning</a:t>
            </a:r>
            <a:r>
              <a:rPr b="1" lang="en-US" sz="3000">
                <a:solidFill>
                  <a:srgbClr val="0303EF"/>
                </a:solidFill>
                <a:latin typeface="Rosarivo"/>
                <a:ea typeface="Rosarivo"/>
                <a:cs typeface="Rosarivo"/>
                <a:sym typeface="Rosarivo"/>
              </a:rPr>
              <a:t>: someone who succeeds in anything he puts his hand to, whatever he touches, turns to gold.</a:t>
            </a:r>
            <a:endParaRPr/>
          </a:p>
          <a:p>
            <a:pPr indent="0" lvl="0" marL="0" marR="0" rtl="0" algn="l">
              <a:spcBef>
                <a:spcPts val="0"/>
              </a:spcBef>
              <a:spcAft>
                <a:spcPts val="0"/>
              </a:spcAft>
              <a:buNone/>
            </a:pPr>
            <a:r>
              <a:rPr b="1" lang="en-US" sz="3000">
                <a:solidFill>
                  <a:srgbClr val="FF0000"/>
                </a:solidFill>
                <a:latin typeface="Rosarivo"/>
                <a:ea typeface="Rosarivo"/>
                <a:cs typeface="Rosarivo"/>
                <a:sym typeface="Rosarivo"/>
              </a:rPr>
              <a:t>Myth</a:t>
            </a:r>
            <a:r>
              <a:rPr b="1" lang="en-US" sz="3000">
                <a:solidFill>
                  <a:srgbClr val="0303EF"/>
                </a:solidFill>
                <a:latin typeface="Rosarivo"/>
                <a:ea typeface="Rosarivo"/>
                <a:cs typeface="Rosarivo"/>
                <a:sym typeface="Rosarivo"/>
              </a:rPr>
              <a:t>: Midas, the king of Phrygia, in Asia Minor, was granted a wish by Dionysus, god of the winemaking, ritual madness, religious ecstasy. Midas wished for everything he touched, to turn to gold. But, literally, everything he touched, turned to solid gold: food, water, wine, and most sadly of all, his precious daughter Zoe.</a:t>
            </a:r>
            <a:endParaRPr b="1" sz="3000">
              <a:solidFill>
                <a:srgbClr val="0303EF"/>
              </a:solidFill>
              <a:latin typeface="Rosarivo"/>
              <a:ea typeface="Rosarivo"/>
              <a:cs typeface="Rosarivo"/>
              <a:sym typeface="Rosarivo"/>
            </a:endParaRPr>
          </a:p>
          <a:p>
            <a:pPr indent="0" lvl="0" marL="0" marR="0" rtl="0" algn="l">
              <a:spcBef>
                <a:spcPts val="0"/>
              </a:spcBef>
              <a:spcAft>
                <a:spcPts val="0"/>
              </a:spcAft>
              <a:buNone/>
            </a:pPr>
            <a:r>
              <a:rPr b="1" lang="en-US" sz="3000">
                <a:solidFill>
                  <a:srgbClr val="0303EF"/>
                </a:solidFill>
                <a:latin typeface="Rosarivo"/>
                <a:ea typeface="Rosarivo"/>
                <a:cs typeface="Rosarivo"/>
                <a:sym typeface="Rosarivo"/>
              </a:rPr>
              <a:t>A true case of be careful what you wish for.</a:t>
            </a:r>
            <a:endParaRPr b="1" sz="3000">
              <a:solidFill>
                <a:srgbClr val="0303EF"/>
              </a:solidFill>
              <a:latin typeface="Rosarivo"/>
              <a:ea typeface="Rosarivo"/>
              <a:cs typeface="Rosarivo"/>
              <a:sym typeface="Rosarivo"/>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3" name="Google Shape;293;p37"/>
          <p:cNvSpPr txBox="1"/>
          <p:nvPr/>
        </p:nvSpPr>
        <p:spPr>
          <a:xfrm>
            <a:off x="3155731" y="0"/>
            <a:ext cx="6161690"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7200">
                <a:solidFill>
                  <a:srgbClr val="FF3300"/>
                </a:solidFill>
                <a:latin typeface="Rosarivo"/>
                <a:ea typeface="Rosarivo"/>
                <a:cs typeface="Rosarivo"/>
                <a:sym typeface="Rosarivo"/>
              </a:rPr>
              <a:t>The Midas Touch</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93">
                                            <p:txEl>
                                              <p:pRg end="0" st="0"/>
                                            </p:txEl>
                                          </p:spTgt>
                                        </p:tgtEl>
                                        <p:attrNameLst>
                                          <p:attrName>style.visibility</p:attrName>
                                        </p:attrNameLst>
                                      </p:cBhvr>
                                      <p:to>
                                        <p:strVal val="visible"/>
                                      </p:to>
                                    </p:set>
                                    <p:animEffect filter="fade" transition="in">
                                      <p:cBhvr>
                                        <p:cTn dur="2000"/>
                                        <p:tgtEl>
                                          <p:spTgt spid="293">
                                            <p:txEl>
                                              <p:pRg end="0" st="0"/>
                                            </p:txEl>
                                          </p:spTgt>
                                        </p:tgtEl>
                                      </p:cBhvr>
                                    </p:animEffect>
                                  </p:childTnLst>
                                </p:cTn>
                              </p:par>
                            </p:childTnLst>
                          </p:cTn>
                        </p:par>
                        <p:par>
                          <p:cTn fill="hold">
                            <p:stCondLst>
                              <p:cond delay="2000"/>
                            </p:stCondLst>
                            <p:childTnLst>
                              <p:par>
                                <p:cTn fill="hold" nodeType="afterEffect" presetClass="entr" presetID="10" presetSubtype="0">
                                  <p:stCondLst>
                                    <p:cond delay="2000"/>
                                  </p:stCondLst>
                                  <p:childTnLst>
                                    <p:set>
                                      <p:cBhvr>
                                        <p:cTn dur="1" fill="hold">
                                          <p:stCondLst>
                                            <p:cond delay="0"/>
                                          </p:stCondLst>
                                        </p:cTn>
                                        <p:tgtEl>
                                          <p:spTgt spid="292">
                                            <p:txEl>
                                              <p:pRg end="0" st="0"/>
                                            </p:txEl>
                                          </p:spTgt>
                                        </p:tgtEl>
                                        <p:attrNameLst>
                                          <p:attrName>style.visibility</p:attrName>
                                        </p:attrNameLst>
                                      </p:cBhvr>
                                      <p:to>
                                        <p:strVal val="visible"/>
                                      </p:to>
                                    </p:set>
                                    <p:animEffect filter="fade" transition="in">
                                      <p:cBhvr>
                                        <p:cTn dur="1000"/>
                                        <p:tgtEl>
                                          <p:spTgt spid="292">
                                            <p:txEl>
                                              <p:pRg end="0" st="0"/>
                                            </p:txEl>
                                          </p:spTgt>
                                        </p:tgtEl>
                                      </p:cBhvr>
                                    </p:animEffect>
                                  </p:childTnLst>
                                </p:cTn>
                              </p:par>
                            </p:childTnLst>
                          </p:cTn>
                        </p:par>
                        <p:par>
                          <p:cTn fill="hold">
                            <p:stCondLst>
                              <p:cond delay="3000"/>
                            </p:stCondLst>
                            <p:childTnLst>
                              <p:par>
                                <p:cTn fill="hold" nodeType="afterEffect" presetClass="entr" presetID="10" presetSubtype="0">
                                  <p:stCondLst>
                                    <p:cond delay="2000"/>
                                  </p:stCondLst>
                                  <p:childTnLst>
                                    <p:set>
                                      <p:cBhvr>
                                        <p:cTn dur="1" fill="hold">
                                          <p:stCondLst>
                                            <p:cond delay="0"/>
                                          </p:stCondLst>
                                        </p:cTn>
                                        <p:tgtEl>
                                          <p:spTgt spid="292">
                                            <p:txEl>
                                              <p:pRg end="1" st="1"/>
                                            </p:txEl>
                                          </p:spTgt>
                                        </p:tgtEl>
                                        <p:attrNameLst>
                                          <p:attrName>style.visibility</p:attrName>
                                        </p:attrNameLst>
                                      </p:cBhvr>
                                      <p:to>
                                        <p:strVal val="visible"/>
                                      </p:to>
                                    </p:set>
                                    <p:animEffect filter="fade" transition="in">
                                      <p:cBhvr>
                                        <p:cTn dur="1000"/>
                                        <p:tgtEl>
                                          <p:spTgt spid="292">
                                            <p:txEl>
                                              <p:pRg end="1" st="1"/>
                                            </p:txEl>
                                          </p:spTgt>
                                        </p:tgtEl>
                                      </p:cBhvr>
                                    </p:animEffect>
                                  </p:childTnLst>
                                </p:cTn>
                              </p:par>
                            </p:childTnLst>
                          </p:cTn>
                        </p:par>
                        <p:par>
                          <p:cTn fill="hold">
                            <p:stCondLst>
                              <p:cond delay="4000"/>
                            </p:stCondLst>
                            <p:childTnLst>
                              <p:par>
                                <p:cTn fill="hold" nodeType="afterEffect" presetClass="entr" presetID="10" presetSubtype="0">
                                  <p:stCondLst>
                                    <p:cond delay="2000"/>
                                  </p:stCondLst>
                                  <p:childTnLst>
                                    <p:set>
                                      <p:cBhvr>
                                        <p:cTn dur="1" fill="hold">
                                          <p:stCondLst>
                                            <p:cond delay="0"/>
                                          </p:stCondLst>
                                        </p:cTn>
                                        <p:tgtEl>
                                          <p:spTgt spid="292">
                                            <p:txEl>
                                              <p:pRg end="2" st="2"/>
                                            </p:txEl>
                                          </p:spTgt>
                                        </p:tgtEl>
                                        <p:attrNameLst>
                                          <p:attrName>style.visibility</p:attrName>
                                        </p:attrNameLst>
                                      </p:cBhvr>
                                      <p:to>
                                        <p:strVal val="visible"/>
                                      </p:to>
                                    </p:set>
                                    <p:animEffect filter="fade" transition="in">
                                      <p:cBhvr>
                                        <p:cTn dur="1000"/>
                                        <p:tgtEl>
                                          <p:spTgt spid="292">
                                            <p:txEl>
                                              <p:pRg end="2" st="2"/>
                                            </p:txEl>
                                          </p:spTgt>
                                        </p:tgtEl>
                                      </p:cBhvr>
                                    </p:animEffect>
                                  </p:childTnLst>
                                </p:cTn>
                              </p:par>
                            </p:childTnLst>
                          </p:cTn>
                        </p:par>
                        <p:par>
                          <p:cTn fill="hold">
                            <p:stCondLst>
                              <p:cond delay="5000"/>
                            </p:stCondLst>
                            <p:childTnLst>
                              <p:par>
                                <p:cTn fill="hold" nodeType="afterEffect" presetClass="entr" presetID="10" presetSubtype="0">
                                  <p:stCondLst>
                                    <p:cond delay="2000"/>
                                  </p:stCondLst>
                                  <p:childTnLst>
                                    <p:set>
                                      <p:cBhvr>
                                        <p:cTn dur="1" fill="hold">
                                          <p:stCondLst>
                                            <p:cond delay="0"/>
                                          </p:stCondLst>
                                        </p:cTn>
                                        <p:tgtEl>
                                          <p:spTgt spid="292">
                                            <p:txEl>
                                              <p:pRg end="3" st="3"/>
                                            </p:txEl>
                                          </p:spTgt>
                                        </p:tgtEl>
                                        <p:attrNameLst>
                                          <p:attrName>style.visibility</p:attrName>
                                        </p:attrNameLst>
                                      </p:cBhvr>
                                      <p:to>
                                        <p:strVal val="visible"/>
                                      </p:to>
                                    </p:set>
                                    <p:animEffect filter="fade" transition="in">
                                      <p:cBhvr>
                                        <p:cTn dur="1000"/>
                                        <p:tgtEl>
                                          <p:spTgt spid="292">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38"/>
          <p:cNvPicPr preferRelativeResize="0"/>
          <p:nvPr/>
        </p:nvPicPr>
        <p:blipFill rotWithShape="1">
          <a:blip r:embed="rId3">
            <a:alphaModFix amt="70000"/>
          </a:blip>
          <a:srcRect b="0" l="0" r="0" t="0"/>
          <a:stretch/>
        </p:blipFill>
        <p:spPr>
          <a:xfrm>
            <a:off x="0" y="0"/>
            <a:ext cx="12192000" cy="6858000"/>
          </a:xfrm>
          <a:prstGeom prst="rect">
            <a:avLst/>
          </a:prstGeom>
          <a:noFill/>
          <a:ln>
            <a:noFill/>
          </a:ln>
        </p:spPr>
      </p:pic>
      <p:sp>
        <p:nvSpPr>
          <p:cNvPr id="299" name="Google Shape;299;p38"/>
          <p:cNvSpPr txBox="1"/>
          <p:nvPr/>
        </p:nvSpPr>
        <p:spPr>
          <a:xfrm>
            <a:off x="1249679" y="1948964"/>
            <a:ext cx="9692640" cy="4152419"/>
          </a:xfrm>
          <a:prstGeom prst="rect">
            <a:avLst/>
          </a:prstGeom>
          <a:noFill/>
          <a:ln>
            <a:noFill/>
          </a:ln>
        </p:spPr>
        <p:txBody>
          <a:bodyPr anchorCtr="0" anchor="t" bIns="45700" lIns="91425" spcFirstLastPara="1" rIns="91425" wrap="square" tIns="45700">
            <a:noAutofit/>
          </a:bodyPr>
          <a:lstStyle/>
          <a:p>
            <a:pPr indent="0" lvl="0" marL="0" marR="0" rtl="0" algn="ctr">
              <a:lnSpc>
                <a:spcPct val="128125"/>
              </a:lnSpc>
              <a:spcBef>
                <a:spcPts val="0"/>
              </a:spcBef>
              <a:spcAft>
                <a:spcPts val="0"/>
              </a:spcAft>
              <a:buNone/>
            </a:pPr>
            <a:r>
              <a:rPr b="1" lang="en-US" sz="3200">
                <a:solidFill>
                  <a:srgbClr val="FF0000"/>
                </a:solidFill>
                <a:latin typeface="Rosarivo"/>
                <a:ea typeface="Rosarivo"/>
                <a:cs typeface="Rosarivo"/>
                <a:sym typeface="Rosarivo"/>
              </a:rPr>
              <a:t>Meaning </a:t>
            </a:r>
            <a:r>
              <a:rPr b="1" lang="en-US" sz="3200">
                <a:solidFill>
                  <a:srgbClr val="FFFF00"/>
                </a:solidFill>
                <a:latin typeface="Rosarivo"/>
                <a:ea typeface="Rosarivo"/>
                <a:cs typeface="Rosarivo"/>
                <a:sym typeface="Rosarivo"/>
              </a:rPr>
              <a:t>: get lazy or complacent about what you could achieve</a:t>
            </a:r>
            <a:r>
              <a:rPr b="1" lang="en-US" sz="500">
                <a:solidFill>
                  <a:srgbClr val="FFFF00"/>
                </a:solidFill>
                <a:latin typeface="Rosarivo"/>
                <a:ea typeface="Rosarivo"/>
                <a:cs typeface="Rosarivo"/>
                <a:sym typeface="Rosarivo"/>
              </a:rPr>
              <a:t>. </a:t>
            </a:r>
            <a:endParaRPr b="1" sz="500">
              <a:solidFill>
                <a:srgbClr val="FFFF00"/>
              </a:solidFill>
              <a:latin typeface="Rosarivo"/>
              <a:ea typeface="Rosarivo"/>
              <a:cs typeface="Rosarivo"/>
              <a:sym typeface="Rosarivo"/>
            </a:endParaRPr>
          </a:p>
          <a:p>
            <a:pPr indent="0" lvl="0" marL="0" marR="0" rtl="0" algn="just">
              <a:lnSpc>
                <a:spcPct val="100000"/>
              </a:lnSpc>
              <a:spcBef>
                <a:spcPts val="1800"/>
              </a:spcBef>
              <a:spcAft>
                <a:spcPts val="0"/>
              </a:spcAft>
              <a:buNone/>
            </a:pPr>
            <a:r>
              <a:rPr b="1" lang="en-US" sz="3200">
                <a:solidFill>
                  <a:srgbClr val="FF0000"/>
                </a:solidFill>
                <a:latin typeface="Rosarivo"/>
                <a:ea typeface="Rosarivo"/>
                <a:cs typeface="Rosarivo"/>
                <a:sym typeface="Rosarivo"/>
              </a:rPr>
              <a:t>Myth </a:t>
            </a:r>
            <a:r>
              <a:rPr b="1" lang="en-US" sz="3200">
                <a:solidFill>
                  <a:srgbClr val="FFFF00"/>
                </a:solidFill>
                <a:latin typeface="Rosarivo"/>
                <a:ea typeface="Rosarivo"/>
                <a:cs typeface="Rosarivo"/>
                <a:sym typeface="Rosarivo"/>
              </a:rPr>
              <a:t>: It was believed that the god Apollo declared the laurel plant sacred after his true love – the nymph Daphne – was turned into one. That is why Apollo was depicted wearing a crown of laurel. As the Phythian Games honoured Apollo, a    laurel wreath was the appropriate prize for a victor, or ‘laureate’.</a:t>
            </a:r>
            <a:endParaRPr b="1" sz="3200">
              <a:solidFill>
                <a:srgbClr val="FFFF00"/>
              </a:solidFill>
              <a:latin typeface="Rosarivo"/>
              <a:ea typeface="Rosarivo"/>
              <a:cs typeface="Rosarivo"/>
              <a:sym typeface="Rosarivo"/>
            </a:endParaRPr>
          </a:p>
          <a:p>
            <a:pPr indent="0" lvl="0" marL="0" marR="0" rtl="0" algn="just">
              <a:lnSpc>
                <a:spcPct val="100000"/>
              </a:lnSpc>
              <a:spcBef>
                <a:spcPts val="1200"/>
              </a:spcBef>
              <a:spcAft>
                <a:spcPts val="0"/>
              </a:spcAft>
              <a:buNone/>
            </a:pPr>
            <a:r>
              <a:rPr b="1" lang="en-US" sz="3200">
                <a:solidFill>
                  <a:srgbClr val="FFFF00"/>
                </a:solidFill>
                <a:latin typeface="Rosarivo"/>
                <a:ea typeface="Rosarivo"/>
                <a:cs typeface="Rosarivo"/>
                <a:sym typeface="Rosarivo"/>
              </a:rPr>
              <a:t>A ‘laureate’ is still an esteemed title today, with recipients of the Nobel Prize being referred to as Nobel Laureates.</a:t>
            </a:r>
            <a:endParaRPr b="1" sz="3200">
              <a:solidFill>
                <a:srgbClr val="FFFF00"/>
              </a:solidFill>
              <a:latin typeface="Rosarivo"/>
              <a:ea typeface="Rosarivo"/>
              <a:cs typeface="Rosarivo"/>
              <a:sym typeface="Rosarivo"/>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0" name="Google Shape;300;p38"/>
          <p:cNvSpPr txBox="1"/>
          <p:nvPr/>
        </p:nvSpPr>
        <p:spPr>
          <a:xfrm>
            <a:off x="2646947" y="129771"/>
            <a:ext cx="6898105" cy="138499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6600">
                <a:solidFill>
                  <a:srgbClr val="0303EF"/>
                </a:solidFill>
                <a:latin typeface="Rosarivo"/>
                <a:ea typeface="Rosarivo"/>
                <a:cs typeface="Rosarivo"/>
                <a:sym typeface="Rosarivo"/>
              </a:rPr>
              <a:t>Resting on his laurels</a:t>
            </a:r>
            <a:endParaRPr b="1" sz="6600">
              <a:solidFill>
                <a:srgbClr val="0303EF"/>
              </a:solidFill>
              <a:latin typeface="Rosarivo"/>
              <a:ea typeface="Rosarivo"/>
              <a:cs typeface="Rosarivo"/>
              <a:sym typeface="Rosarivo"/>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00">
                                            <p:txEl>
                                              <p:pRg end="0" st="0"/>
                                            </p:txEl>
                                          </p:spTgt>
                                        </p:tgtEl>
                                        <p:attrNameLst>
                                          <p:attrName>style.visibility</p:attrName>
                                        </p:attrNameLst>
                                      </p:cBhvr>
                                      <p:to>
                                        <p:strVal val="visible"/>
                                      </p:to>
                                    </p:set>
                                    <p:animEffect filter="fade" transition="in">
                                      <p:cBhvr>
                                        <p:cTn dur="500"/>
                                        <p:tgtEl>
                                          <p:spTgt spid="300">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300">
                                            <p:txEl>
                                              <p:pRg end="1" st="1"/>
                                            </p:txEl>
                                          </p:spTgt>
                                        </p:tgtEl>
                                        <p:attrNameLst>
                                          <p:attrName>style.visibility</p:attrName>
                                        </p:attrNameLst>
                                      </p:cBhvr>
                                      <p:to>
                                        <p:strVal val="visible"/>
                                      </p:to>
                                    </p:set>
                                    <p:animEffect filter="fade" transition="in">
                                      <p:cBhvr>
                                        <p:cTn dur="500"/>
                                        <p:tgtEl>
                                          <p:spTgt spid="300">
                                            <p:txEl>
                                              <p:pRg end="1" st="1"/>
                                            </p:txEl>
                                          </p:spTgt>
                                        </p:tgtEl>
                                      </p:cBhvr>
                                    </p:animEffect>
                                  </p:childTnLst>
                                </p:cTn>
                              </p:par>
                            </p:childTnLst>
                          </p:cTn>
                        </p:par>
                        <p:par>
                          <p:cTn fill="hold">
                            <p:stCondLst>
                              <p:cond delay="500"/>
                            </p:stCondLst>
                            <p:childTnLst>
                              <p:par>
                                <p:cTn fill="hold" nodeType="afterEffect" presetClass="entr" presetID="10" presetSubtype="0">
                                  <p:stCondLst>
                                    <p:cond delay="1500"/>
                                  </p:stCondLst>
                                  <p:childTnLst>
                                    <p:set>
                                      <p:cBhvr>
                                        <p:cTn dur="1" fill="hold">
                                          <p:stCondLst>
                                            <p:cond delay="0"/>
                                          </p:stCondLst>
                                        </p:cTn>
                                        <p:tgtEl>
                                          <p:spTgt spid="299">
                                            <p:txEl>
                                              <p:pRg end="0" st="0"/>
                                            </p:txEl>
                                          </p:spTgt>
                                        </p:tgtEl>
                                        <p:attrNameLst>
                                          <p:attrName>style.visibility</p:attrName>
                                        </p:attrNameLst>
                                      </p:cBhvr>
                                      <p:to>
                                        <p:strVal val="visible"/>
                                      </p:to>
                                    </p:set>
                                    <p:animEffect filter="fade" transition="in">
                                      <p:cBhvr>
                                        <p:cTn dur="1000"/>
                                        <p:tgtEl>
                                          <p:spTgt spid="299">
                                            <p:txEl>
                                              <p:pRg end="0" st="0"/>
                                            </p:txEl>
                                          </p:spTgt>
                                        </p:tgtEl>
                                      </p:cBhvr>
                                    </p:animEffect>
                                  </p:childTnLst>
                                </p:cTn>
                              </p:par>
                            </p:childTnLst>
                          </p:cTn>
                        </p:par>
                        <p:par>
                          <p:cTn fill="hold">
                            <p:stCondLst>
                              <p:cond delay="1500"/>
                            </p:stCondLst>
                            <p:childTnLst>
                              <p:par>
                                <p:cTn fill="hold" nodeType="afterEffect" presetClass="entr" presetID="10" presetSubtype="0">
                                  <p:stCondLst>
                                    <p:cond delay="1500"/>
                                  </p:stCondLst>
                                  <p:childTnLst>
                                    <p:set>
                                      <p:cBhvr>
                                        <p:cTn dur="1" fill="hold">
                                          <p:stCondLst>
                                            <p:cond delay="0"/>
                                          </p:stCondLst>
                                        </p:cTn>
                                        <p:tgtEl>
                                          <p:spTgt spid="299">
                                            <p:txEl>
                                              <p:pRg end="1" st="1"/>
                                            </p:txEl>
                                          </p:spTgt>
                                        </p:tgtEl>
                                        <p:attrNameLst>
                                          <p:attrName>style.visibility</p:attrName>
                                        </p:attrNameLst>
                                      </p:cBhvr>
                                      <p:to>
                                        <p:strVal val="visible"/>
                                      </p:to>
                                    </p:set>
                                    <p:animEffect filter="fade" transition="in">
                                      <p:cBhvr>
                                        <p:cTn dur="1000"/>
                                        <p:tgtEl>
                                          <p:spTgt spid="299">
                                            <p:txEl>
                                              <p:pRg end="1" st="1"/>
                                            </p:txEl>
                                          </p:spTgt>
                                        </p:tgtEl>
                                      </p:cBhvr>
                                    </p:animEffect>
                                  </p:childTnLst>
                                </p:cTn>
                              </p:par>
                            </p:childTnLst>
                          </p:cTn>
                        </p:par>
                        <p:par>
                          <p:cTn fill="hold">
                            <p:stCondLst>
                              <p:cond delay="2500"/>
                            </p:stCondLst>
                            <p:childTnLst>
                              <p:par>
                                <p:cTn fill="hold" nodeType="afterEffect" presetClass="entr" presetID="10" presetSubtype="0">
                                  <p:stCondLst>
                                    <p:cond delay="1500"/>
                                  </p:stCondLst>
                                  <p:childTnLst>
                                    <p:set>
                                      <p:cBhvr>
                                        <p:cTn dur="1" fill="hold">
                                          <p:stCondLst>
                                            <p:cond delay="0"/>
                                          </p:stCondLst>
                                        </p:cTn>
                                        <p:tgtEl>
                                          <p:spTgt spid="299">
                                            <p:txEl>
                                              <p:pRg end="2" st="2"/>
                                            </p:txEl>
                                          </p:spTgt>
                                        </p:tgtEl>
                                        <p:attrNameLst>
                                          <p:attrName>style.visibility</p:attrName>
                                        </p:attrNameLst>
                                      </p:cBhvr>
                                      <p:to>
                                        <p:strVal val="visible"/>
                                      </p:to>
                                    </p:set>
                                    <p:animEffect filter="fade" transition="in">
                                      <p:cBhvr>
                                        <p:cTn dur="1000"/>
                                        <p:tgtEl>
                                          <p:spTgt spid="299">
                                            <p:txEl>
                                              <p:pRg end="2" st="2"/>
                                            </p:txEl>
                                          </p:spTgt>
                                        </p:tgtEl>
                                      </p:cBhvr>
                                    </p:animEffect>
                                  </p:childTnLst>
                                </p:cTn>
                              </p:par>
                            </p:childTnLst>
                          </p:cTn>
                        </p:par>
                        <p:par>
                          <p:cTn fill="hold">
                            <p:stCondLst>
                              <p:cond delay="3500"/>
                            </p:stCondLst>
                            <p:childTnLst>
                              <p:par>
                                <p:cTn fill="hold" nodeType="afterEffect" presetClass="entr" presetID="10" presetSubtype="0">
                                  <p:stCondLst>
                                    <p:cond delay="1500"/>
                                  </p:stCondLst>
                                  <p:childTnLst>
                                    <p:set>
                                      <p:cBhvr>
                                        <p:cTn dur="1" fill="hold">
                                          <p:stCondLst>
                                            <p:cond delay="0"/>
                                          </p:stCondLst>
                                        </p:cTn>
                                        <p:tgtEl>
                                          <p:spTgt spid="299">
                                            <p:txEl>
                                              <p:pRg end="3" st="3"/>
                                            </p:txEl>
                                          </p:spTgt>
                                        </p:tgtEl>
                                        <p:attrNameLst>
                                          <p:attrName>style.visibility</p:attrName>
                                        </p:attrNameLst>
                                      </p:cBhvr>
                                      <p:to>
                                        <p:strVal val="visible"/>
                                      </p:to>
                                    </p:set>
                                    <p:animEffect filter="fade" transition="in">
                                      <p:cBhvr>
                                        <p:cTn dur="1000"/>
                                        <p:tgtEl>
                                          <p:spTgt spid="299">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rotWithShape="1">
          <a:blip r:embed="rId3">
            <a:alphaModFix amt="42000"/>
          </a:blip>
          <a:tile algn="tl" flip="none" tx="0" sx="100000" ty="0" sy="100000"/>
        </a:blipFill>
      </p:bgPr>
    </p:bg>
    <p:spTree>
      <p:nvGrpSpPr>
        <p:cNvPr id="304" name="Shape 304"/>
        <p:cNvGrpSpPr/>
        <p:nvPr/>
      </p:nvGrpSpPr>
      <p:grpSpPr>
        <a:xfrm>
          <a:off x="0" y="0"/>
          <a:ext cx="0" cy="0"/>
          <a:chOff x="0" y="0"/>
          <a:chExt cx="0" cy="0"/>
        </a:xfrm>
      </p:grpSpPr>
      <p:pic>
        <p:nvPicPr>
          <p:cNvPr id="305" name="Google Shape;305;p39"/>
          <p:cNvPicPr preferRelativeResize="0"/>
          <p:nvPr/>
        </p:nvPicPr>
        <p:blipFill rotWithShape="1">
          <a:blip r:embed="rId4">
            <a:alphaModFix/>
          </a:blip>
          <a:srcRect b="0" l="0" r="0" t="0"/>
          <a:stretch/>
        </p:blipFill>
        <p:spPr>
          <a:xfrm>
            <a:off x="542588" y="605939"/>
            <a:ext cx="6243223" cy="5646121"/>
          </a:xfrm>
          <a:prstGeom prst="rect">
            <a:avLst/>
          </a:prstGeom>
          <a:noFill/>
          <a:ln>
            <a:noFill/>
          </a:ln>
        </p:spPr>
      </p:pic>
      <p:sp>
        <p:nvSpPr>
          <p:cNvPr id="306" name="Google Shape;306;p39"/>
          <p:cNvSpPr/>
          <p:nvPr/>
        </p:nvSpPr>
        <p:spPr>
          <a:xfrm>
            <a:off x="7106653" y="390058"/>
            <a:ext cx="4828673" cy="5603393"/>
          </a:xfrm>
          <a:prstGeom prst="rect">
            <a:avLst/>
          </a:prstGeom>
          <a:noFill/>
          <a:ln>
            <a:noFill/>
          </a:ln>
        </p:spPr>
        <p:txBody>
          <a:bodyPr anchorCtr="0" anchor="t" bIns="45700" lIns="91425" spcFirstLastPara="1" rIns="91425" wrap="square" tIns="45700">
            <a:noAutofit/>
          </a:bodyPr>
          <a:lstStyle/>
          <a:p>
            <a:pPr indent="0" lvl="0" marL="0" marR="0" rtl="0" algn="ctr">
              <a:lnSpc>
                <a:spcPct val="107000"/>
              </a:lnSpc>
              <a:spcBef>
                <a:spcPts val="0"/>
              </a:spcBef>
              <a:spcAft>
                <a:spcPts val="0"/>
              </a:spcAft>
              <a:buNone/>
            </a:pPr>
            <a:r>
              <a:rPr b="1" lang="en-US" sz="7200">
                <a:solidFill>
                  <a:srgbClr val="2F5496"/>
                </a:solidFill>
                <a:latin typeface="Rosarivo"/>
                <a:ea typeface="Rosarivo"/>
                <a:cs typeface="Rosarivo"/>
                <a:sym typeface="Rosarivo"/>
              </a:rPr>
              <a:t>Adonis</a:t>
            </a:r>
            <a:endParaRPr b="1" sz="3200">
              <a:solidFill>
                <a:srgbClr val="FF0000"/>
              </a:solidFill>
              <a:latin typeface="Rosarivo"/>
              <a:ea typeface="Rosarivo"/>
              <a:cs typeface="Rosarivo"/>
              <a:sym typeface="Rosarivo"/>
            </a:endParaRPr>
          </a:p>
          <a:p>
            <a:pPr indent="0" lvl="0" marL="0" marR="0" rtl="0" algn="l">
              <a:lnSpc>
                <a:spcPct val="90625"/>
              </a:lnSpc>
              <a:spcBef>
                <a:spcPts val="800"/>
              </a:spcBef>
              <a:spcAft>
                <a:spcPts val="0"/>
              </a:spcAft>
              <a:buNone/>
            </a:pPr>
            <a:r>
              <a:rPr b="1" lang="en-US" sz="3200">
                <a:solidFill>
                  <a:srgbClr val="FF0000"/>
                </a:solidFill>
                <a:latin typeface="Rosarivo"/>
                <a:ea typeface="Rosarivo"/>
                <a:cs typeface="Rosarivo"/>
                <a:sym typeface="Rosarivo"/>
              </a:rPr>
              <a:t>Meaning</a:t>
            </a:r>
            <a:r>
              <a:rPr b="1" lang="en-US" sz="3200">
                <a:solidFill>
                  <a:srgbClr val="000000"/>
                </a:solidFill>
                <a:latin typeface="Rosarivo"/>
                <a:ea typeface="Rosarivo"/>
                <a:cs typeface="Rosarivo"/>
                <a:sym typeface="Rosarivo"/>
              </a:rPr>
              <a:t>: very handsome young man</a:t>
            </a:r>
            <a:endParaRPr b="1" sz="3200">
              <a:solidFill>
                <a:schemeClr val="dk1"/>
              </a:solidFill>
              <a:latin typeface="Rosarivo"/>
              <a:ea typeface="Rosarivo"/>
              <a:cs typeface="Rosarivo"/>
              <a:sym typeface="Rosarivo"/>
            </a:endParaRPr>
          </a:p>
          <a:p>
            <a:pPr indent="0" lvl="0" marL="0" marR="0" rtl="0" algn="l">
              <a:lnSpc>
                <a:spcPct val="90625"/>
              </a:lnSpc>
              <a:spcBef>
                <a:spcPts val="800"/>
              </a:spcBef>
              <a:spcAft>
                <a:spcPts val="0"/>
              </a:spcAft>
              <a:buNone/>
            </a:pPr>
            <a:r>
              <a:rPr b="1" lang="en-US" sz="3200">
                <a:solidFill>
                  <a:srgbClr val="FF0000"/>
                </a:solidFill>
                <a:latin typeface="Rosarivo"/>
                <a:ea typeface="Rosarivo"/>
                <a:cs typeface="Rosarivo"/>
                <a:sym typeface="Rosarivo"/>
              </a:rPr>
              <a:t>Myth</a:t>
            </a:r>
            <a:r>
              <a:rPr b="1" lang="en-US" sz="3200">
                <a:solidFill>
                  <a:srgbClr val="000000"/>
                </a:solidFill>
                <a:latin typeface="Rosarivo"/>
                <a:ea typeface="Rosarivo"/>
                <a:cs typeface="Rosarivo"/>
                <a:sym typeface="Rosarivo"/>
              </a:rPr>
              <a:t>: Adonis represented youth, beauty and desire, the mortal lover of the Goddess Aphrodite, was considered one of the most handsome men of ancient Greece, so attractive in fact, his name became a metaphor for male, physical beauty.</a:t>
            </a:r>
            <a:endParaRPr b="1" sz="3200">
              <a:solidFill>
                <a:schemeClr val="dk1"/>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06">
                                            <p:txEl>
                                              <p:pRg end="0" st="0"/>
                                            </p:txEl>
                                          </p:spTgt>
                                        </p:tgtEl>
                                        <p:attrNameLst>
                                          <p:attrName>style.visibility</p:attrName>
                                        </p:attrNameLst>
                                      </p:cBhvr>
                                      <p:to>
                                        <p:strVal val="visible"/>
                                      </p:to>
                                    </p:set>
                                    <p:animEffect filter="fade" transition="in">
                                      <p:cBhvr>
                                        <p:cTn dur="2000"/>
                                        <p:tgtEl>
                                          <p:spTgt spid="306">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306">
                                            <p:txEl>
                                              <p:pRg end="1" st="1"/>
                                            </p:txEl>
                                          </p:spTgt>
                                        </p:tgtEl>
                                        <p:attrNameLst>
                                          <p:attrName>style.visibility</p:attrName>
                                        </p:attrNameLst>
                                      </p:cBhvr>
                                      <p:to>
                                        <p:strVal val="visible"/>
                                      </p:to>
                                    </p:set>
                                    <p:animEffect filter="fade" transition="in">
                                      <p:cBhvr>
                                        <p:cTn dur="2000"/>
                                        <p:tgtEl>
                                          <p:spTgt spid="306">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306">
                                            <p:txEl>
                                              <p:pRg end="2" st="2"/>
                                            </p:txEl>
                                          </p:spTgt>
                                        </p:tgtEl>
                                        <p:attrNameLst>
                                          <p:attrName>style.visibility</p:attrName>
                                        </p:attrNameLst>
                                      </p:cBhvr>
                                      <p:to>
                                        <p:strVal val="visible"/>
                                      </p:to>
                                    </p:set>
                                    <p:animEffect filter="fade" transition="in">
                                      <p:cBhvr>
                                        <p:cTn dur="2000"/>
                                        <p:tgtEl>
                                          <p:spTgt spid="306">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rotWithShape="1">
          <a:blip r:embed="rId3">
            <a:alphaModFix/>
          </a:blip>
          <a:tile algn="tl" flip="none" tx="0" sx="100000" ty="0" sy="100000"/>
        </a:blipFill>
      </p:bgPr>
    </p:bg>
    <p:spTree>
      <p:nvGrpSpPr>
        <p:cNvPr id="310" name="Shape 310"/>
        <p:cNvGrpSpPr/>
        <p:nvPr/>
      </p:nvGrpSpPr>
      <p:grpSpPr>
        <a:xfrm>
          <a:off x="0" y="0"/>
          <a:ext cx="0" cy="0"/>
          <a:chOff x="0" y="0"/>
          <a:chExt cx="0" cy="0"/>
        </a:xfrm>
      </p:grpSpPr>
      <p:pic>
        <p:nvPicPr>
          <p:cNvPr id="311" name="Google Shape;311;p40"/>
          <p:cNvPicPr preferRelativeResize="0"/>
          <p:nvPr/>
        </p:nvPicPr>
        <p:blipFill rotWithShape="1">
          <a:blip r:embed="rId4">
            <a:alphaModFix/>
          </a:blip>
          <a:srcRect b="0" l="0" r="0" t="0"/>
          <a:stretch/>
        </p:blipFill>
        <p:spPr>
          <a:xfrm>
            <a:off x="6256422" y="324852"/>
            <a:ext cx="5525502" cy="6208295"/>
          </a:xfrm>
          <a:prstGeom prst="rect">
            <a:avLst/>
          </a:prstGeom>
          <a:noFill/>
          <a:ln>
            <a:noFill/>
          </a:ln>
        </p:spPr>
      </p:pic>
      <p:sp>
        <p:nvSpPr>
          <p:cNvPr id="312" name="Google Shape;312;p40"/>
          <p:cNvSpPr txBox="1"/>
          <p:nvPr/>
        </p:nvSpPr>
        <p:spPr>
          <a:xfrm>
            <a:off x="256673" y="344904"/>
            <a:ext cx="5678906" cy="6402330"/>
          </a:xfrm>
          <a:prstGeom prst="rect">
            <a:avLst/>
          </a:prstGeom>
          <a:noFill/>
          <a:ln>
            <a:noFill/>
          </a:ln>
        </p:spPr>
        <p:txBody>
          <a:bodyPr anchorCtr="0" anchor="t" bIns="45700" lIns="91425" spcFirstLastPara="1" rIns="91425" wrap="square" tIns="45700">
            <a:noAutofit/>
          </a:bodyPr>
          <a:lstStyle/>
          <a:p>
            <a:pPr indent="0" lvl="0" marL="0" marR="0" rtl="0" algn="ctr">
              <a:lnSpc>
                <a:spcPct val="92592"/>
              </a:lnSpc>
              <a:spcBef>
                <a:spcPts val="0"/>
              </a:spcBef>
              <a:spcAft>
                <a:spcPts val="0"/>
              </a:spcAft>
              <a:buNone/>
            </a:pPr>
            <a:r>
              <a:rPr b="1" lang="en-US" sz="5400">
                <a:solidFill>
                  <a:srgbClr val="833C0B"/>
                </a:solidFill>
                <a:latin typeface="Rosarivo"/>
                <a:ea typeface="Rosarivo"/>
                <a:cs typeface="Rosarivo"/>
                <a:sym typeface="Rosarivo"/>
              </a:rPr>
              <a:t>Beware of Greeks Bearing Gifts...</a:t>
            </a:r>
            <a:endParaRPr b="1" sz="5400">
              <a:solidFill>
                <a:srgbClr val="833C0B"/>
              </a:solidFill>
              <a:latin typeface="Rosarivo"/>
              <a:ea typeface="Rosarivo"/>
              <a:cs typeface="Rosarivo"/>
              <a:sym typeface="Rosarivo"/>
            </a:endParaRPr>
          </a:p>
          <a:p>
            <a:pPr indent="0" lvl="0" marL="0" marR="0" rtl="0" algn="l">
              <a:lnSpc>
                <a:spcPct val="93750"/>
              </a:lnSpc>
              <a:spcBef>
                <a:spcPts val="600"/>
              </a:spcBef>
              <a:spcAft>
                <a:spcPts val="0"/>
              </a:spcAft>
              <a:buNone/>
            </a:pPr>
            <a:r>
              <a:t/>
            </a:r>
            <a:endParaRPr b="1" sz="3200">
              <a:solidFill>
                <a:srgbClr val="FF0000"/>
              </a:solidFill>
              <a:latin typeface="Rosarivo"/>
              <a:ea typeface="Rosarivo"/>
              <a:cs typeface="Rosarivo"/>
              <a:sym typeface="Rosarivo"/>
            </a:endParaRPr>
          </a:p>
          <a:p>
            <a:pPr indent="0" lvl="0" marL="0" marR="0" rtl="0" algn="l">
              <a:lnSpc>
                <a:spcPct val="93750"/>
              </a:lnSpc>
              <a:spcBef>
                <a:spcPts val="800"/>
              </a:spcBef>
              <a:spcAft>
                <a:spcPts val="0"/>
              </a:spcAft>
              <a:buNone/>
            </a:pPr>
            <a:r>
              <a:rPr b="1" lang="en-US" sz="3200">
                <a:solidFill>
                  <a:srgbClr val="FF0000"/>
                </a:solidFill>
                <a:latin typeface="Rosarivo"/>
                <a:ea typeface="Rosarivo"/>
                <a:cs typeface="Rosarivo"/>
                <a:sym typeface="Rosarivo"/>
              </a:rPr>
              <a:t>Meaning</a:t>
            </a:r>
            <a:r>
              <a:rPr b="1" lang="en-US" sz="3200">
                <a:solidFill>
                  <a:srgbClr val="000000"/>
                </a:solidFill>
                <a:latin typeface="Rosarivo"/>
                <a:ea typeface="Rosarivo"/>
                <a:cs typeface="Rosarivo"/>
                <a:sym typeface="Rosarivo"/>
              </a:rPr>
              <a:t>:  Subversion or destruction from a seemingly serene person, people, or object, especially from the inside</a:t>
            </a:r>
            <a:endParaRPr b="1" sz="3200">
              <a:solidFill>
                <a:schemeClr val="dk1"/>
              </a:solidFill>
              <a:latin typeface="Rosarivo"/>
              <a:ea typeface="Rosarivo"/>
              <a:cs typeface="Rosarivo"/>
              <a:sym typeface="Rosarivo"/>
            </a:endParaRPr>
          </a:p>
          <a:p>
            <a:pPr indent="0" lvl="0" marL="0" marR="0" rtl="0" algn="l">
              <a:lnSpc>
                <a:spcPct val="93750"/>
              </a:lnSpc>
              <a:spcBef>
                <a:spcPts val="800"/>
              </a:spcBef>
              <a:spcAft>
                <a:spcPts val="0"/>
              </a:spcAft>
              <a:buNone/>
            </a:pPr>
            <a:r>
              <a:rPr b="1" lang="en-US" sz="3200">
                <a:solidFill>
                  <a:srgbClr val="FF0000"/>
                </a:solidFill>
                <a:latin typeface="Rosarivo"/>
                <a:ea typeface="Rosarivo"/>
                <a:cs typeface="Rosarivo"/>
                <a:sym typeface="Rosarivo"/>
              </a:rPr>
              <a:t>Myth</a:t>
            </a:r>
            <a:r>
              <a:rPr b="1" lang="en-US" sz="3200">
                <a:solidFill>
                  <a:srgbClr val="000000"/>
                </a:solidFill>
                <a:latin typeface="Rosarivo"/>
                <a:ea typeface="Rosarivo"/>
                <a:cs typeface="Rosarivo"/>
                <a:sym typeface="Rosarivo"/>
              </a:rPr>
              <a:t>: it is attributed to the Trojan Horse which contained armed men who sacked Troy during the night.</a:t>
            </a:r>
            <a:endParaRPr b="1" sz="3200">
              <a:solidFill>
                <a:schemeClr val="dk1"/>
              </a:solidFill>
              <a:latin typeface="Rosarivo"/>
              <a:ea typeface="Rosarivo"/>
              <a:cs typeface="Rosarivo"/>
              <a:sym typeface="Rosarivo"/>
            </a:endParaRPr>
          </a:p>
          <a:p>
            <a:pPr indent="0" lvl="0" marL="0" marR="0" rtl="0" algn="l">
              <a:lnSpc>
                <a:spcPct val="93750"/>
              </a:lnSpc>
              <a:spcBef>
                <a:spcPts val="800"/>
              </a:spcBef>
              <a:spcAft>
                <a:spcPts val="0"/>
              </a:spcAft>
              <a:buNone/>
            </a:pPr>
            <a:r>
              <a:rPr b="1" lang="en-US" sz="3200">
                <a:solidFill>
                  <a:srgbClr val="000000"/>
                </a:solidFill>
                <a:latin typeface="Rosarivo"/>
                <a:ea typeface="Rosarivo"/>
                <a:cs typeface="Rosarivo"/>
                <a:sym typeface="Rosarivo"/>
              </a:rPr>
              <a:t>Nowadays it is </a:t>
            </a:r>
            <a:r>
              <a:rPr b="1" lang="en-US" sz="3200">
                <a:solidFill>
                  <a:srgbClr val="222222"/>
                </a:solidFill>
                <a:latin typeface="Rosarivo"/>
                <a:ea typeface="Rosarivo"/>
                <a:cs typeface="Rosarivo"/>
                <a:sym typeface="Rosarivo"/>
              </a:rPr>
              <a:t>a program designed to breach the security of a computer system while ostensibly performing some innocuous function.</a:t>
            </a:r>
            <a:endParaRPr b="1" sz="3200">
              <a:solidFill>
                <a:schemeClr val="dk1"/>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12">
                                            <p:txEl>
                                              <p:pRg end="0" st="0"/>
                                            </p:txEl>
                                          </p:spTgt>
                                        </p:tgtEl>
                                        <p:attrNameLst>
                                          <p:attrName>style.visibility</p:attrName>
                                        </p:attrNameLst>
                                      </p:cBhvr>
                                      <p:to>
                                        <p:strVal val="visible"/>
                                      </p:to>
                                    </p:set>
                                    <p:animEffect filter="fade" transition="in">
                                      <p:cBhvr>
                                        <p:cTn dur="1000"/>
                                        <p:tgtEl>
                                          <p:spTgt spid="312">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312">
                                            <p:txEl>
                                              <p:pRg end="1" st="1"/>
                                            </p:txEl>
                                          </p:spTgt>
                                        </p:tgtEl>
                                        <p:attrNameLst>
                                          <p:attrName>style.visibility</p:attrName>
                                        </p:attrNameLst>
                                      </p:cBhvr>
                                      <p:to>
                                        <p:strVal val="visible"/>
                                      </p:to>
                                    </p:set>
                                    <p:animEffect filter="fade" transition="in">
                                      <p:cBhvr>
                                        <p:cTn dur="1000"/>
                                        <p:tgtEl>
                                          <p:spTgt spid="312">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312">
                                            <p:txEl>
                                              <p:pRg end="2" st="2"/>
                                            </p:txEl>
                                          </p:spTgt>
                                        </p:tgtEl>
                                        <p:attrNameLst>
                                          <p:attrName>style.visibility</p:attrName>
                                        </p:attrNameLst>
                                      </p:cBhvr>
                                      <p:to>
                                        <p:strVal val="visible"/>
                                      </p:to>
                                    </p:set>
                                    <p:animEffect filter="fade" transition="in">
                                      <p:cBhvr>
                                        <p:cTn dur="1000"/>
                                        <p:tgtEl>
                                          <p:spTgt spid="312">
                                            <p:txEl>
                                              <p:pRg end="2" st="2"/>
                                            </p:txEl>
                                          </p:spTgt>
                                        </p:tgtEl>
                                      </p:cBhvr>
                                    </p:animEffect>
                                  </p:childTnLst>
                                </p:cTn>
                              </p:par>
                              <p:par>
                                <p:cTn fill="hold" nodeType="withEffect" presetClass="entr" presetID="10" presetSubtype="0">
                                  <p:stCondLst>
                                    <p:cond delay="0"/>
                                  </p:stCondLst>
                                  <p:childTnLst>
                                    <p:set>
                                      <p:cBhvr>
                                        <p:cTn dur="1" fill="hold">
                                          <p:stCondLst>
                                            <p:cond delay="0"/>
                                          </p:stCondLst>
                                        </p:cTn>
                                        <p:tgtEl>
                                          <p:spTgt spid="312">
                                            <p:txEl>
                                              <p:pRg end="3" st="3"/>
                                            </p:txEl>
                                          </p:spTgt>
                                        </p:tgtEl>
                                        <p:attrNameLst>
                                          <p:attrName>style.visibility</p:attrName>
                                        </p:attrNameLst>
                                      </p:cBhvr>
                                      <p:to>
                                        <p:strVal val="visible"/>
                                      </p:to>
                                    </p:set>
                                    <p:animEffect filter="fade" transition="in">
                                      <p:cBhvr>
                                        <p:cTn dur="1000"/>
                                        <p:tgtEl>
                                          <p:spTgt spid="312">
                                            <p:txEl>
                                              <p:pRg end="3" st="3"/>
                                            </p:txEl>
                                          </p:spTgt>
                                        </p:tgtEl>
                                      </p:cBhvr>
                                    </p:animEffect>
                                  </p:childTnLst>
                                </p:cTn>
                              </p:par>
                              <p:par>
                                <p:cTn fill="hold" nodeType="withEffect" presetClass="entr" presetID="10" presetSubtype="0">
                                  <p:stCondLst>
                                    <p:cond delay="0"/>
                                  </p:stCondLst>
                                  <p:childTnLst>
                                    <p:set>
                                      <p:cBhvr>
                                        <p:cTn dur="1" fill="hold">
                                          <p:stCondLst>
                                            <p:cond delay="0"/>
                                          </p:stCondLst>
                                        </p:cTn>
                                        <p:tgtEl>
                                          <p:spTgt spid="312">
                                            <p:txEl>
                                              <p:pRg end="4" st="4"/>
                                            </p:txEl>
                                          </p:spTgt>
                                        </p:tgtEl>
                                        <p:attrNameLst>
                                          <p:attrName>style.visibility</p:attrName>
                                        </p:attrNameLst>
                                      </p:cBhvr>
                                      <p:to>
                                        <p:strVal val="visible"/>
                                      </p:to>
                                    </p:set>
                                    <p:animEffect filter="fade" transition="in">
                                      <p:cBhvr>
                                        <p:cTn dur="1000"/>
                                        <p:tgtEl>
                                          <p:spTgt spid="312">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chemeClr val="lt1"/>
            </a:gs>
            <a:gs pos="50000">
              <a:srgbClr val="FFFF00"/>
            </a:gs>
            <a:gs pos="100000">
              <a:srgbClr val="A20000">
                <a:alpha val="72941"/>
              </a:srgbClr>
            </a:gs>
          </a:gsLst>
          <a:lin ang="5400000" scaled="0"/>
        </a:gradFill>
      </p:bgPr>
    </p:bg>
    <p:spTree>
      <p:nvGrpSpPr>
        <p:cNvPr id="316" name="Shape 316"/>
        <p:cNvGrpSpPr/>
        <p:nvPr/>
      </p:nvGrpSpPr>
      <p:grpSpPr>
        <a:xfrm>
          <a:off x="0" y="0"/>
          <a:ext cx="0" cy="0"/>
          <a:chOff x="0" y="0"/>
          <a:chExt cx="0" cy="0"/>
        </a:xfrm>
      </p:grpSpPr>
      <p:sp>
        <p:nvSpPr>
          <p:cNvPr id="317" name="Google Shape;317;p41"/>
          <p:cNvSpPr txBox="1"/>
          <p:nvPr/>
        </p:nvSpPr>
        <p:spPr>
          <a:xfrm>
            <a:off x="6208295" y="1140142"/>
            <a:ext cx="5710989" cy="443198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7200">
                <a:solidFill>
                  <a:schemeClr val="dk1"/>
                </a:solidFill>
                <a:latin typeface="Rosarivo"/>
                <a:ea typeface="Rosarivo"/>
                <a:cs typeface="Rosarivo"/>
                <a:sym typeface="Rosarivo"/>
              </a:rPr>
              <a:t>Chaos/Chaotic</a:t>
            </a:r>
            <a:endParaRPr b="1" sz="7200">
              <a:solidFill>
                <a:schemeClr val="dk1"/>
              </a:solidFill>
              <a:latin typeface="Rosarivo"/>
              <a:ea typeface="Rosarivo"/>
              <a:cs typeface="Rosarivo"/>
              <a:sym typeface="Rosarivo"/>
            </a:endParaRPr>
          </a:p>
          <a:p>
            <a:pPr indent="0" lvl="0" marL="0" marR="0" rtl="0" algn="l">
              <a:spcBef>
                <a:spcPts val="0"/>
              </a:spcBef>
              <a:spcAft>
                <a:spcPts val="0"/>
              </a:spcAft>
              <a:buNone/>
            </a:pPr>
            <a:r>
              <a:t/>
            </a:r>
            <a:endParaRPr b="1" sz="3200">
              <a:solidFill>
                <a:srgbClr val="FF0000"/>
              </a:solidFill>
              <a:latin typeface="Rosarivo"/>
              <a:ea typeface="Rosarivo"/>
              <a:cs typeface="Rosarivo"/>
              <a:sym typeface="Rosarivo"/>
            </a:endParaRPr>
          </a:p>
          <a:p>
            <a:pPr indent="0" lvl="0" marL="0" marR="0" rtl="0" algn="l">
              <a:spcBef>
                <a:spcPts val="0"/>
              </a:spcBef>
              <a:spcAft>
                <a:spcPts val="0"/>
              </a:spcAft>
              <a:buNone/>
            </a:pPr>
            <a:r>
              <a:rPr b="1" lang="en-US" sz="3200">
                <a:solidFill>
                  <a:srgbClr val="FF0000"/>
                </a:solidFill>
                <a:latin typeface="Rosarivo"/>
                <a:ea typeface="Rosarivo"/>
                <a:cs typeface="Rosarivo"/>
                <a:sym typeface="Rosarivo"/>
              </a:rPr>
              <a:t>Meaning</a:t>
            </a:r>
            <a:r>
              <a:rPr b="1" lang="en-US" sz="3200">
                <a:solidFill>
                  <a:schemeClr val="dk1"/>
                </a:solidFill>
                <a:latin typeface="Rosarivo"/>
                <a:ea typeface="Rosarivo"/>
                <a:cs typeface="Rosarivo"/>
                <a:sym typeface="Rosarivo"/>
              </a:rPr>
              <a:t>: extreme confusion</a:t>
            </a:r>
            <a:endParaRPr b="1" sz="3200">
              <a:solidFill>
                <a:schemeClr val="dk1"/>
              </a:solidFill>
              <a:latin typeface="Rosarivo"/>
              <a:ea typeface="Rosarivo"/>
              <a:cs typeface="Rosarivo"/>
              <a:sym typeface="Rosarivo"/>
            </a:endParaRPr>
          </a:p>
          <a:p>
            <a:pPr indent="0" lvl="0" marL="0" marR="0" rtl="0" algn="l">
              <a:spcBef>
                <a:spcPts val="0"/>
              </a:spcBef>
              <a:spcAft>
                <a:spcPts val="0"/>
              </a:spcAft>
              <a:buNone/>
            </a:pPr>
            <a:r>
              <a:rPr b="1" lang="en-US" sz="3200">
                <a:solidFill>
                  <a:srgbClr val="FF0000"/>
                </a:solidFill>
                <a:latin typeface="Rosarivo"/>
                <a:ea typeface="Rosarivo"/>
                <a:cs typeface="Rosarivo"/>
                <a:sym typeface="Rosarivo"/>
              </a:rPr>
              <a:t>Myth</a:t>
            </a:r>
            <a:r>
              <a:rPr b="1" lang="en-US" sz="3200">
                <a:solidFill>
                  <a:schemeClr val="dk1"/>
                </a:solidFill>
                <a:latin typeface="Rosarivo"/>
                <a:ea typeface="Rosarivo"/>
                <a:cs typeface="Rosarivo"/>
                <a:sym typeface="Rosarivo"/>
              </a:rPr>
              <a:t>:</a:t>
            </a:r>
            <a:r>
              <a:rPr b="1" i="1" lang="en-US" sz="3200">
                <a:solidFill>
                  <a:schemeClr val="dk1"/>
                </a:solidFill>
                <a:latin typeface="Rosarivo"/>
                <a:ea typeface="Rosarivo"/>
                <a:cs typeface="Rosarivo"/>
                <a:sym typeface="Rosarivo"/>
              </a:rPr>
              <a:t> Chaos</a:t>
            </a:r>
            <a:r>
              <a:rPr b="1" lang="en-US" sz="3200">
                <a:solidFill>
                  <a:schemeClr val="dk1"/>
                </a:solidFill>
                <a:latin typeface="Rosarivo"/>
                <a:ea typeface="Rosarivo"/>
                <a:cs typeface="Rosarivo"/>
                <a:sym typeface="Rosarivo"/>
              </a:rPr>
              <a:t> was, according to Greek mythology, the origin of everything, and the first thing that ever existed.</a:t>
            </a:r>
            <a:endParaRPr b="1" sz="3200">
              <a:solidFill>
                <a:schemeClr val="dk1"/>
              </a:solidFill>
              <a:latin typeface="Rosarivo"/>
              <a:ea typeface="Rosarivo"/>
              <a:cs typeface="Rosarivo"/>
              <a:sym typeface="Rosarivo"/>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318" name="Google Shape;318;p41"/>
          <p:cNvPicPr preferRelativeResize="0"/>
          <p:nvPr/>
        </p:nvPicPr>
        <p:blipFill rotWithShape="1">
          <a:blip r:embed="rId3">
            <a:alphaModFix/>
          </a:blip>
          <a:srcRect b="0" l="0" r="0" t="0"/>
          <a:stretch/>
        </p:blipFill>
        <p:spPr>
          <a:xfrm>
            <a:off x="268706" y="549442"/>
            <a:ext cx="5715000" cy="5759116"/>
          </a:xfrm>
          <a:prstGeom prst="rect">
            <a:avLst/>
          </a:prstGeom>
          <a:noFill/>
          <a:ln>
            <a:noFill/>
          </a:ln>
        </p:spPr>
      </p:pic>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17">
                                            <p:txEl>
                                              <p:pRg end="0" st="0"/>
                                            </p:txEl>
                                          </p:spTgt>
                                        </p:tgtEl>
                                        <p:attrNameLst>
                                          <p:attrName>style.visibility</p:attrName>
                                        </p:attrNameLst>
                                      </p:cBhvr>
                                      <p:to>
                                        <p:strVal val="visible"/>
                                      </p:to>
                                    </p:set>
                                    <p:animEffect filter="fade" transition="in">
                                      <p:cBhvr>
                                        <p:cTn dur="2000"/>
                                        <p:tgtEl>
                                          <p:spTgt spid="317">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317">
                                            <p:txEl>
                                              <p:pRg end="1" st="1"/>
                                            </p:txEl>
                                          </p:spTgt>
                                        </p:tgtEl>
                                        <p:attrNameLst>
                                          <p:attrName>style.visibility</p:attrName>
                                        </p:attrNameLst>
                                      </p:cBhvr>
                                      <p:to>
                                        <p:strVal val="visible"/>
                                      </p:to>
                                    </p:set>
                                    <p:animEffect filter="fade" transition="in">
                                      <p:cBhvr>
                                        <p:cTn dur="2000"/>
                                        <p:tgtEl>
                                          <p:spTgt spid="317">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317">
                                            <p:txEl>
                                              <p:pRg end="2" st="2"/>
                                            </p:txEl>
                                          </p:spTgt>
                                        </p:tgtEl>
                                        <p:attrNameLst>
                                          <p:attrName>style.visibility</p:attrName>
                                        </p:attrNameLst>
                                      </p:cBhvr>
                                      <p:to>
                                        <p:strVal val="visible"/>
                                      </p:to>
                                    </p:set>
                                    <p:animEffect filter="fade" transition="in">
                                      <p:cBhvr>
                                        <p:cTn dur="2000"/>
                                        <p:tgtEl>
                                          <p:spTgt spid="317">
                                            <p:txEl>
                                              <p:pRg end="2" st="2"/>
                                            </p:txEl>
                                          </p:spTgt>
                                        </p:tgtEl>
                                      </p:cBhvr>
                                    </p:animEffect>
                                  </p:childTnLst>
                                </p:cTn>
                              </p:par>
                              <p:par>
                                <p:cTn fill="hold" nodeType="withEffect" presetClass="entr" presetID="10" presetSubtype="0">
                                  <p:stCondLst>
                                    <p:cond delay="0"/>
                                  </p:stCondLst>
                                  <p:childTnLst>
                                    <p:set>
                                      <p:cBhvr>
                                        <p:cTn dur="1" fill="hold">
                                          <p:stCondLst>
                                            <p:cond delay="0"/>
                                          </p:stCondLst>
                                        </p:cTn>
                                        <p:tgtEl>
                                          <p:spTgt spid="317">
                                            <p:txEl>
                                              <p:pRg end="3" st="3"/>
                                            </p:txEl>
                                          </p:spTgt>
                                        </p:tgtEl>
                                        <p:attrNameLst>
                                          <p:attrName>style.visibility</p:attrName>
                                        </p:attrNameLst>
                                      </p:cBhvr>
                                      <p:to>
                                        <p:strVal val="visible"/>
                                      </p:to>
                                    </p:set>
                                    <p:animEffect filter="fade" transition="in">
                                      <p:cBhvr>
                                        <p:cTn dur="2000"/>
                                        <p:tgtEl>
                                          <p:spTgt spid="317">
                                            <p:txEl>
                                              <p:pRg end="3" st="3"/>
                                            </p:txEl>
                                          </p:spTgt>
                                        </p:tgtEl>
                                      </p:cBhvr>
                                    </p:animEffect>
                                  </p:childTnLst>
                                </p:cTn>
                              </p:par>
                              <p:par>
                                <p:cTn fill="hold" nodeType="withEffect" presetClass="entr" presetID="10" presetSubtype="0">
                                  <p:stCondLst>
                                    <p:cond delay="0"/>
                                  </p:stCondLst>
                                  <p:childTnLst>
                                    <p:set>
                                      <p:cBhvr>
                                        <p:cTn dur="1" fill="hold">
                                          <p:stCondLst>
                                            <p:cond delay="0"/>
                                          </p:stCondLst>
                                        </p:cTn>
                                        <p:tgtEl>
                                          <p:spTgt spid="317">
                                            <p:txEl>
                                              <p:pRg end="4" st="4"/>
                                            </p:txEl>
                                          </p:spTgt>
                                        </p:tgtEl>
                                        <p:attrNameLst>
                                          <p:attrName>style.visibility</p:attrName>
                                        </p:attrNameLst>
                                      </p:cBhvr>
                                      <p:to>
                                        <p:strVal val="visible"/>
                                      </p:to>
                                    </p:set>
                                    <p:animEffect filter="fade" transition="in">
                                      <p:cBhvr>
                                        <p:cTn dur="2000"/>
                                        <p:tgtEl>
                                          <p:spTgt spid="317">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FFFF00"/>
            </a:gs>
            <a:gs pos="50000">
              <a:srgbClr val="FF0000"/>
            </a:gs>
            <a:gs pos="75000">
              <a:srgbClr val="92D050"/>
            </a:gs>
            <a:gs pos="100000">
              <a:srgbClr val="00B0F0"/>
            </a:gs>
          </a:gsLst>
          <a:lin ang="5400000" scaled="0"/>
        </a:gradFill>
      </p:bgPr>
    </p:bg>
    <p:spTree>
      <p:nvGrpSpPr>
        <p:cNvPr id="102" name="Shape 102"/>
        <p:cNvGrpSpPr/>
        <p:nvPr/>
      </p:nvGrpSpPr>
      <p:grpSpPr>
        <a:xfrm>
          <a:off x="0" y="0"/>
          <a:ext cx="0" cy="0"/>
          <a:chOff x="0" y="0"/>
          <a:chExt cx="0" cy="0"/>
        </a:xfrm>
      </p:grpSpPr>
      <p:pic>
        <p:nvPicPr>
          <p:cNvPr id="103" name="Google Shape;103;p15"/>
          <p:cNvPicPr preferRelativeResize="0"/>
          <p:nvPr/>
        </p:nvPicPr>
        <p:blipFill rotWithShape="1">
          <a:blip r:embed="rId3">
            <a:alphaModFix/>
          </a:blip>
          <a:srcRect b="0" l="0" r="0" t="0"/>
          <a:stretch/>
        </p:blipFill>
        <p:spPr>
          <a:xfrm>
            <a:off x="6197598" y="-1"/>
            <a:ext cx="5994402" cy="3603119"/>
          </a:xfrm>
          <a:prstGeom prst="rect">
            <a:avLst/>
          </a:prstGeom>
          <a:noFill/>
          <a:ln>
            <a:noFill/>
          </a:ln>
        </p:spPr>
      </p:pic>
      <p:pic>
        <p:nvPicPr>
          <p:cNvPr id="104" name="Google Shape;104;p15"/>
          <p:cNvPicPr preferRelativeResize="0"/>
          <p:nvPr/>
        </p:nvPicPr>
        <p:blipFill rotWithShape="1">
          <a:blip r:embed="rId4">
            <a:alphaModFix/>
          </a:blip>
          <a:srcRect b="0" l="0" r="0" t="0"/>
          <a:stretch/>
        </p:blipFill>
        <p:spPr>
          <a:xfrm>
            <a:off x="-1" y="3603118"/>
            <a:ext cx="12192001" cy="3254882"/>
          </a:xfrm>
          <a:prstGeom prst="rect">
            <a:avLst/>
          </a:prstGeom>
          <a:gradFill>
            <a:gsLst>
              <a:gs pos="0">
                <a:srgbClr val="FFFF00"/>
              </a:gs>
              <a:gs pos="50000">
                <a:srgbClr val="FF0000"/>
              </a:gs>
              <a:gs pos="75000">
                <a:srgbClr val="92D050"/>
              </a:gs>
              <a:gs pos="100000">
                <a:srgbClr val="00B0F0"/>
              </a:gs>
            </a:gsLst>
            <a:lin ang="5400000" scaled="0"/>
          </a:gradFill>
          <a:ln>
            <a:noFill/>
          </a:ln>
        </p:spPr>
      </p:pic>
      <p:pic>
        <p:nvPicPr>
          <p:cNvPr id="105" name="Google Shape;105;p15"/>
          <p:cNvPicPr preferRelativeResize="0"/>
          <p:nvPr/>
        </p:nvPicPr>
        <p:blipFill rotWithShape="1">
          <a:blip r:embed="rId5">
            <a:alphaModFix/>
          </a:blip>
          <a:srcRect b="0" l="0" r="0" t="0"/>
          <a:stretch/>
        </p:blipFill>
        <p:spPr>
          <a:xfrm>
            <a:off x="0" y="0"/>
            <a:ext cx="6197599" cy="3603119"/>
          </a:xfrm>
          <a:prstGeom prst="rect">
            <a:avLst/>
          </a:prstGeom>
          <a:noFill/>
          <a:ln>
            <a:noFill/>
          </a:ln>
        </p:spPr>
      </p:pic>
      <p:sp>
        <p:nvSpPr>
          <p:cNvPr id="106" name="Google Shape;106;p15"/>
          <p:cNvSpPr/>
          <p:nvPr/>
        </p:nvSpPr>
        <p:spPr>
          <a:xfrm>
            <a:off x="-1" y="3231899"/>
            <a:ext cx="12192000" cy="1169551"/>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3400">
                <a:solidFill>
                  <a:srgbClr val="FFFF00"/>
                </a:solidFill>
                <a:latin typeface="Rosarivo"/>
                <a:ea typeface="Rosarivo"/>
                <a:cs typeface="Rosarivo"/>
                <a:sym typeface="Rosarivo"/>
              </a:rPr>
              <a:t>There are as many mythologies as there are populations on Earth.</a:t>
            </a:r>
            <a:endParaRPr b="1" sz="3400">
              <a:solidFill>
                <a:srgbClr val="FFFF00"/>
              </a:solidFill>
              <a:latin typeface="Rosarivo"/>
              <a:ea typeface="Rosarivo"/>
              <a:cs typeface="Rosarivo"/>
              <a:sym typeface="Rosarivo"/>
            </a:endParaRPr>
          </a:p>
          <a:p>
            <a:pPr indent="0" lvl="0" marL="0" marR="0" rtl="0" algn="ctr">
              <a:spcBef>
                <a:spcPts val="0"/>
              </a:spcBef>
              <a:spcAft>
                <a:spcPts val="0"/>
              </a:spcAft>
              <a:buNone/>
            </a:pPr>
            <a:r>
              <a:rPr b="1" lang="en-US" sz="3400">
                <a:solidFill>
                  <a:srgbClr val="FFFF00"/>
                </a:solidFill>
                <a:latin typeface="Rosarivo"/>
                <a:ea typeface="Rosarivo"/>
                <a:cs typeface="Rosarivo"/>
                <a:sym typeface="Rosarivo"/>
              </a:rPr>
              <a:t>Our life and culture have been most influenced by:</a:t>
            </a:r>
            <a:r>
              <a:rPr b="1" lang="en-US" sz="3600">
                <a:solidFill>
                  <a:srgbClr val="FFFF00"/>
                </a:solidFill>
                <a:latin typeface="Rosarivo"/>
                <a:ea typeface="Rosarivo"/>
                <a:cs typeface="Rosarivo"/>
                <a:sym typeface="Rosarivo"/>
              </a:rPr>
              <a:t>                                      </a:t>
            </a:r>
            <a:endParaRPr/>
          </a:p>
        </p:txBody>
      </p:sp>
      <p:sp>
        <p:nvSpPr>
          <p:cNvPr id="107" name="Google Shape;107;p15"/>
          <p:cNvSpPr txBox="1"/>
          <p:nvPr/>
        </p:nvSpPr>
        <p:spPr>
          <a:xfrm>
            <a:off x="7518399" y="1219200"/>
            <a:ext cx="2902858"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600">
                <a:solidFill>
                  <a:srgbClr val="FFFF00"/>
                </a:solidFill>
                <a:latin typeface="Rosarivo"/>
                <a:ea typeface="Rosarivo"/>
                <a:cs typeface="Rosarivo"/>
                <a:sym typeface="Rosarivo"/>
              </a:rPr>
              <a:t>Roman mythology</a:t>
            </a:r>
            <a:endParaRPr b="1" sz="3600">
              <a:solidFill>
                <a:srgbClr val="FFFF00"/>
              </a:solidFill>
              <a:latin typeface="Rosarivo"/>
              <a:ea typeface="Rosarivo"/>
              <a:cs typeface="Rosarivo"/>
              <a:sym typeface="Rosarivo"/>
            </a:endParaRPr>
          </a:p>
        </p:txBody>
      </p:sp>
      <p:sp>
        <p:nvSpPr>
          <p:cNvPr id="108" name="Google Shape;108;p15"/>
          <p:cNvSpPr txBox="1"/>
          <p:nvPr/>
        </p:nvSpPr>
        <p:spPr>
          <a:xfrm>
            <a:off x="1611084" y="1217581"/>
            <a:ext cx="2815771" cy="1477328"/>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600">
                <a:solidFill>
                  <a:srgbClr val="FFFF00"/>
                </a:solidFill>
                <a:latin typeface="Rosarivo"/>
                <a:ea typeface="Rosarivo"/>
                <a:cs typeface="Rosarivo"/>
                <a:sym typeface="Rosarivo"/>
              </a:rPr>
              <a:t> Norse mythology</a:t>
            </a:r>
            <a:endParaRPr b="1" sz="3600">
              <a:solidFill>
                <a:srgbClr val="FFFF00"/>
              </a:solidFill>
              <a:latin typeface="Rosarivo"/>
              <a:ea typeface="Rosarivo"/>
              <a:cs typeface="Rosarivo"/>
              <a:sym typeface="Rosarivo"/>
            </a:endParaRPr>
          </a:p>
          <a:p>
            <a:pPr indent="0" lvl="0" marL="0" marR="0" rtl="0" algn="ctr">
              <a:spcBef>
                <a:spcPts val="0"/>
              </a:spcBef>
              <a:spcAft>
                <a:spcPts val="0"/>
              </a:spcAft>
              <a:buNone/>
            </a:pPr>
            <a:r>
              <a:t/>
            </a:r>
            <a:endParaRPr sz="1800">
              <a:solidFill>
                <a:schemeClr val="dk1"/>
              </a:solidFill>
              <a:latin typeface="Calibri"/>
              <a:ea typeface="Calibri"/>
              <a:cs typeface="Calibri"/>
              <a:sym typeface="Calibri"/>
            </a:endParaRPr>
          </a:p>
        </p:txBody>
      </p:sp>
      <p:sp>
        <p:nvSpPr>
          <p:cNvPr id="109" name="Google Shape;109;p15"/>
          <p:cNvSpPr txBox="1"/>
          <p:nvPr/>
        </p:nvSpPr>
        <p:spPr>
          <a:xfrm>
            <a:off x="1611084" y="5213820"/>
            <a:ext cx="4093028" cy="120032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600">
                <a:solidFill>
                  <a:srgbClr val="FFFF00"/>
                </a:solidFill>
                <a:latin typeface="Rosarivo"/>
                <a:ea typeface="Rosarivo"/>
                <a:cs typeface="Rosarivo"/>
                <a:sym typeface="Rosarivo"/>
              </a:rPr>
              <a:t>Greek  </a:t>
            </a:r>
            <a:endParaRPr/>
          </a:p>
          <a:p>
            <a:pPr indent="0" lvl="0" marL="0" marR="0" rtl="0" algn="ctr">
              <a:spcBef>
                <a:spcPts val="0"/>
              </a:spcBef>
              <a:spcAft>
                <a:spcPts val="0"/>
              </a:spcAft>
              <a:buNone/>
            </a:pPr>
            <a:r>
              <a:rPr b="1" lang="en-US" sz="3600">
                <a:solidFill>
                  <a:srgbClr val="FFFF00"/>
                </a:solidFill>
                <a:latin typeface="Rosarivo"/>
                <a:ea typeface="Rosarivo"/>
                <a:cs typeface="Rosarivo"/>
                <a:sym typeface="Rosarivo"/>
              </a:rPr>
              <a:t>mythology</a:t>
            </a:r>
            <a:endParaRPr b="1" sz="3600">
              <a:solidFill>
                <a:srgbClr val="FFFF00"/>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06">
                                            <p:txEl>
                                              <p:pRg end="0" st="0"/>
                                            </p:txEl>
                                          </p:spTgt>
                                        </p:tgtEl>
                                        <p:attrNameLst>
                                          <p:attrName>style.visibility</p:attrName>
                                        </p:attrNameLst>
                                      </p:cBhvr>
                                      <p:to>
                                        <p:strVal val="visible"/>
                                      </p:to>
                                    </p:set>
                                    <p:animEffect filter="fade" transition="in">
                                      <p:cBhvr>
                                        <p:cTn dur="1500"/>
                                        <p:tgtEl>
                                          <p:spTgt spid="106">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106">
                                            <p:txEl>
                                              <p:pRg end="1" st="1"/>
                                            </p:txEl>
                                          </p:spTgt>
                                        </p:tgtEl>
                                        <p:attrNameLst>
                                          <p:attrName>style.visibility</p:attrName>
                                        </p:attrNameLst>
                                      </p:cBhvr>
                                      <p:to>
                                        <p:strVal val="visible"/>
                                      </p:to>
                                    </p:set>
                                    <p:animEffect filter="fade" transition="in">
                                      <p:cBhvr>
                                        <p:cTn dur="1500"/>
                                        <p:tgtEl>
                                          <p:spTgt spid="10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gtEl>
                                        <p:attrNameLst>
                                          <p:attrName>style.visibility</p:attrName>
                                        </p:attrNameLst>
                                      </p:cBhvr>
                                      <p:to>
                                        <p:strVal val="visible"/>
                                      </p:to>
                                    </p:set>
                                    <p:animEffect filter="fade" transition="in">
                                      <p:cBhvr>
                                        <p:cTn dur="1000"/>
                                        <p:tgtEl>
                                          <p:spTgt spid="104"/>
                                        </p:tgtEl>
                                      </p:cBhvr>
                                    </p:animEffect>
                                  </p:childTnLst>
                                </p:cTn>
                              </p:par>
                            </p:childTnLst>
                          </p:cTn>
                        </p:par>
                        <p:par>
                          <p:cTn fill="hold">
                            <p:stCondLst>
                              <p:cond delay="1000"/>
                            </p:stCondLst>
                            <p:childTnLst>
                              <p:par>
                                <p:cTn fill="hold" nodeType="afterEffect" presetClass="entr" presetID="23" presetSubtype="16">
                                  <p:stCondLst>
                                    <p:cond delay="0"/>
                                  </p:stCondLst>
                                  <p:childTnLst>
                                    <p:set>
                                      <p:cBhvr>
                                        <p:cTn dur="1" fill="hold">
                                          <p:stCondLst>
                                            <p:cond delay="0"/>
                                          </p:stCondLst>
                                        </p:cTn>
                                        <p:tgtEl>
                                          <p:spTgt spid="109">
                                            <p:txEl>
                                              <p:pRg end="0" st="0"/>
                                            </p:txEl>
                                          </p:spTgt>
                                        </p:tgtEl>
                                        <p:attrNameLst>
                                          <p:attrName>style.visibility</p:attrName>
                                        </p:attrNameLst>
                                      </p:cBhvr>
                                      <p:to>
                                        <p:strVal val="visible"/>
                                      </p:to>
                                    </p:set>
                                    <p:anim calcmode="lin" valueType="num">
                                      <p:cBhvr additive="base">
                                        <p:cTn dur="400"/>
                                        <p:tgtEl>
                                          <p:spTgt spid="109">
                                            <p:txEl>
                                              <p:pRg end="0" st="0"/>
                                            </p:txEl>
                                          </p:spTgt>
                                        </p:tgtEl>
                                        <p:attrNameLst>
                                          <p:attrName>ppt_w</p:attrName>
                                        </p:attrNameLst>
                                      </p:cBhvr>
                                      <p:tavLst>
                                        <p:tav fmla="" tm="0">
                                          <p:val>
                                            <p:strVal val="0"/>
                                          </p:val>
                                        </p:tav>
                                        <p:tav fmla="" tm="100000">
                                          <p:val>
                                            <p:strVal val="#ppt_w"/>
                                          </p:val>
                                        </p:tav>
                                      </p:tavLst>
                                    </p:anim>
                                    <p:anim calcmode="lin" valueType="num">
                                      <p:cBhvr additive="base">
                                        <p:cTn dur="400"/>
                                        <p:tgtEl>
                                          <p:spTgt spid="109">
                                            <p:txEl>
                                              <p:pRg end="0" st="0"/>
                                            </p:txEl>
                                          </p:spTgt>
                                        </p:tgtEl>
                                        <p:attrNameLst>
                                          <p:attrName>ppt_h</p:attrName>
                                        </p:attrNameLst>
                                      </p:cBhvr>
                                      <p:tavLst>
                                        <p:tav fmla="" tm="0">
                                          <p:val>
                                            <p:strVal val="0"/>
                                          </p:val>
                                        </p:tav>
                                        <p:tav fmla="" tm="100000">
                                          <p:val>
                                            <p:strVal val="#ppt_h"/>
                                          </p:val>
                                        </p:tav>
                                      </p:tavLst>
                                    </p:anim>
                                  </p:childTnLst>
                                </p:cTn>
                              </p:par>
                            </p:childTnLst>
                          </p:cTn>
                        </p:par>
                        <p:par>
                          <p:cTn fill="hold">
                            <p:stCondLst>
                              <p:cond delay="1400"/>
                            </p:stCondLst>
                            <p:childTnLst>
                              <p:par>
                                <p:cTn fill="hold" nodeType="afterEffect" presetClass="entr" presetID="23" presetSubtype="16">
                                  <p:stCondLst>
                                    <p:cond delay="0"/>
                                  </p:stCondLst>
                                  <p:childTnLst>
                                    <p:set>
                                      <p:cBhvr>
                                        <p:cTn dur="1" fill="hold">
                                          <p:stCondLst>
                                            <p:cond delay="0"/>
                                          </p:stCondLst>
                                        </p:cTn>
                                        <p:tgtEl>
                                          <p:spTgt spid="109">
                                            <p:txEl>
                                              <p:pRg end="1" st="1"/>
                                            </p:txEl>
                                          </p:spTgt>
                                        </p:tgtEl>
                                        <p:attrNameLst>
                                          <p:attrName>style.visibility</p:attrName>
                                        </p:attrNameLst>
                                      </p:cBhvr>
                                      <p:to>
                                        <p:strVal val="visible"/>
                                      </p:to>
                                    </p:set>
                                    <p:anim calcmode="lin" valueType="num">
                                      <p:cBhvr additive="base">
                                        <p:cTn dur="400"/>
                                        <p:tgtEl>
                                          <p:spTgt spid="109">
                                            <p:txEl>
                                              <p:pRg end="1" st="1"/>
                                            </p:txEl>
                                          </p:spTgt>
                                        </p:tgtEl>
                                        <p:attrNameLst>
                                          <p:attrName>ppt_w</p:attrName>
                                        </p:attrNameLst>
                                      </p:cBhvr>
                                      <p:tavLst>
                                        <p:tav fmla="" tm="0">
                                          <p:val>
                                            <p:strVal val="0"/>
                                          </p:val>
                                        </p:tav>
                                        <p:tav fmla="" tm="100000">
                                          <p:val>
                                            <p:strVal val="#ppt_w"/>
                                          </p:val>
                                        </p:tav>
                                      </p:tavLst>
                                    </p:anim>
                                    <p:anim calcmode="lin" valueType="num">
                                      <p:cBhvr additive="base">
                                        <p:cTn dur="400"/>
                                        <p:tgtEl>
                                          <p:spTgt spid="109">
                                            <p:txEl>
                                              <p:pRg end="1" st="1"/>
                                            </p:txEl>
                                          </p:spTgt>
                                        </p:tgtEl>
                                        <p:attrNameLst>
                                          <p:attrName>ppt_h</p:attrName>
                                        </p:attrNameLst>
                                      </p:cBhvr>
                                      <p:tavLst>
                                        <p:tav fmla="" tm="0">
                                          <p:val>
                                            <p:strVal val="0"/>
                                          </p:val>
                                        </p:tav>
                                        <p:tav fmla="" tm="100000">
                                          <p:val>
                                            <p:strVal val="#ppt_h"/>
                                          </p:val>
                                        </p:tav>
                                      </p:tavLst>
                                    </p:anim>
                                  </p:childTnLst>
                                </p:cTn>
                              </p:par>
                            </p:childTnLst>
                          </p:cTn>
                        </p:par>
                        <p:par>
                          <p:cTn fill="hold">
                            <p:stCondLst>
                              <p:cond delay="1800"/>
                            </p:stCondLst>
                            <p:childTnLst>
                              <p:par>
                                <p:cTn fill="hold" nodeType="afterEffect" presetClass="entr" presetID="10" presetSubtype="0">
                                  <p:stCondLst>
                                    <p:cond delay="0"/>
                                  </p:stCondLst>
                                  <p:childTnLst>
                                    <p:set>
                                      <p:cBhvr>
                                        <p:cTn dur="1" fill="hold">
                                          <p:stCondLst>
                                            <p:cond delay="0"/>
                                          </p:stCondLst>
                                        </p:cTn>
                                        <p:tgtEl>
                                          <p:spTgt spid="103"/>
                                        </p:tgtEl>
                                        <p:attrNameLst>
                                          <p:attrName>style.visibility</p:attrName>
                                        </p:attrNameLst>
                                      </p:cBhvr>
                                      <p:to>
                                        <p:strVal val="visible"/>
                                      </p:to>
                                    </p:set>
                                    <p:animEffect filter="fade" transition="in">
                                      <p:cBhvr>
                                        <p:cTn dur="2000"/>
                                        <p:tgtEl>
                                          <p:spTgt spid="103"/>
                                        </p:tgtEl>
                                      </p:cBhvr>
                                    </p:animEffect>
                                  </p:childTnLst>
                                </p:cTn>
                              </p:par>
                            </p:childTnLst>
                          </p:cTn>
                        </p:par>
                        <p:par>
                          <p:cTn fill="hold">
                            <p:stCondLst>
                              <p:cond delay="3800"/>
                            </p:stCondLst>
                            <p:childTnLst>
                              <p:par>
                                <p:cTn fill="hold" nodeType="afterEffect" presetClass="entr" presetID="23" presetSubtype="16">
                                  <p:stCondLst>
                                    <p:cond delay="0"/>
                                  </p:stCondLst>
                                  <p:childTnLst>
                                    <p:set>
                                      <p:cBhvr>
                                        <p:cTn dur="1" fill="hold">
                                          <p:stCondLst>
                                            <p:cond delay="0"/>
                                          </p:stCondLst>
                                        </p:cTn>
                                        <p:tgtEl>
                                          <p:spTgt spid="107">
                                            <p:txEl>
                                              <p:pRg end="0" st="0"/>
                                            </p:txEl>
                                          </p:spTgt>
                                        </p:tgtEl>
                                        <p:attrNameLst>
                                          <p:attrName>style.visibility</p:attrName>
                                        </p:attrNameLst>
                                      </p:cBhvr>
                                      <p:to>
                                        <p:strVal val="visible"/>
                                      </p:to>
                                    </p:set>
                                    <p:anim calcmode="lin" valueType="num">
                                      <p:cBhvr additive="base">
                                        <p:cTn dur="400"/>
                                        <p:tgtEl>
                                          <p:spTgt spid="107">
                                            <p:txEl>
                                              <p:pRg end="0" st="0"/>
                                            </p:txEl>
                                          </p:spTgt>
                                        </p:tgtEl>
                                        <p:attrNameLst>
                                          <p:attrName>ppt_w</p:attrName>
                                        </p:attrNameLst>
                                      </p:cBhvr>
                                      <p:tavLst>
                                        <p:tav fmla="" tm="0">
                                          <p:val>
                                            <p:strVal val="0"/>
                                          </p:val>
                                        </p:tav>
                                        <p:tav fmla="" tm="100000">
                                          <p:val>
                                            <p:strVal val="#ppt_w"/>
                                          </p:val>
                                        </p:tav>
                                      </p:tavLst>
                                    </p:anim>
                                    <p:anim calcmode="lin" valueType="num">
                                      <p:cBhvr additive="base">
                                        <p:cTn dur="400"/>
                                        <p:tgtEl>
                                          <p:spTgt spid="107">
                                            <p:txEl>
                                              <p:pRg end="0" st="0"/>
                                            </p:txEl>
                                          </p:spTgt>
                                        </p:tgtEl>
                                        <p:attrNameLst>
                                          <p:attrName>ppt_h</p:attrName>
                                        </p:attrNameLst>
                                      </p:cBhvr>
                                      <p:tavLst>
                                        <p:tav fmla="" tm="0">
                                          <p:val>
                                            <p:strVal val="0"/>
                                          </p:val>
                                        </p:tav>
                                        <p:tav fmla="" tm="100000">
                                          <p:val>
                                            <p:strVal val="#ppt_h"/>
                                          </p:val>
                                        </p:tav>
                                      </p:tavLst>
                                    </p:anim>
                                  </p:childTnLst>
                                </p:cTn>
                              </p:par>
                            </p:childTnLst>
                          </p:cTn>
                        </p:par>
                        <p:par>
                          <p:cTn fill="hold">
                            <p:stCondLst>
                              <p:cond delay="4200"/>
                            </p:stCondLst>
                            <p:childTnLst>
                              <p:par>
                                <p:cTn fill="hold" nodeType="afterEffect" presetClass="entr" presetID="10" presetSubtype="0">
                                  <p:stCondLst>
                                    <p:cond delay="0"/>
                                  </p:stCondLst>
                                  <p:childTnLst>
                                    <p:set>
                                      <p:cBhvr>
                                        <p:cTn dur="1" fill="hold">
                                          <p:stCondLst>
                                            <p:cond delay="0"/>
                                          </p:stCondLst>
                                        </p:cTn>
                                        <p:tgtEl>
                                          <p:spTgt spid="105"/>
                                        </p:tgtEl>
                                        <p:attrNameLst>
                                          <p:attrName>style.visibility</p:attrName>
                                        </p:attrNameLst>
                                      </p:cBhvr>
                                      <p:to>
                                        <p:strVal val="visible"/>
                                      </p:to>
                                    </p:set>
                                    <p:animEffect filter="fade" transition="in">
                                      <p:cBhvr>
                                        <p:cTn dur="2000"/>
                                        <p:tgtEl>
                                          <p:spTgt spid="105"/>
                                        </p:tgtEl>
                                      </p:cBhvr>
                                    </p:animEffect>
                                  </p:childTnLst>
                                </p:cTn>
                              </p:par>
                            </p:childTnLst>
                          </p:cTn>
                        </p:par>
                        <p:par>
                          <p:cTn fill="hold">
                            <p:stCondLst>
                              <p:cond delay="6200"/>
                            </p:stCondLst>
                            <p:childTnLst>
                              <p:par>
                                <p:cTn fill="hold" nodeType="afterEffect" presetClass="entr" presetID="23" presetSubtype="16">
                                  <p:stCondLst>
                                    <p:cond delay="0"/>
                                  </p:stCondLst>
                                  <p:childTnLst>
                                    <p:set>
                                      <p:cBhvr>
                                        <p:cTn dur="1" fill="hold">
                                          <p:stCondLst>
                                            <p:cond delay="0"/>
                                          </p:stCondLst>
                                        </p:cTn>
                                        <p:tgtEl>
                                          <p:spTgt spid="108">
                                            <p:txEl>
                                              <p:pRg end="0" st="0"/>
                                            </p:txEl>
                                          </p:spTgt>
                                        </p:tgtEl>
                                        <p:attrNameLst>
                                          <p:attrName>style.visibility</p:attrName>
                                        </p:attrNameLst>
                                      </p:cBhvr>
                                      <p:to>
                                        <p:strVal val="visible"/>
                                      </p:to>
                                    </p:set>
                                    <p:anim calcmode="lin" valueType="num">
                                      <p:cBhvr additive="base">
                                        <p:cTn dur="400"/>
                                        <p:tgtEl>
                                          <p:spTgt spid="108">
                                            <p:txEl>
                                              <p:pRg end="0" st="0"/>
                                            </p:txEl>
                                          </p:spTgt>
                                        </p:tgtEl>
                                        <p:attrNameLst>
                                          <p:attrName>ppt_w</p:attrName>
                                        </p:attrNameLst>
                                      </p:cBhvr>
                                      <p:tavLst>
                                        <p:tav fmla="" tm="0">
                                          <p:val>
                                            <p:strVal val="0"/>
                                          </p:val>
                                        </p:tav>
                                        <p:tav fmla="" tm="100000">
                                          <p:val>
                                            <p:strVal val="#ppt_w"/>
                                          </p:val>
                                        </p:tav>
                                      </p:tavLst>
                                    </p:anim>
                                    <p:anim calcmode="lin" valueType="num">
                                      <p:cBhvr additive="base">
                                        <p:cTn dur="400"/>
                                        <p:tgtEl>
                                          <p:spTgt spid="108">
                                            <p:txEl>
                                              <p:pRg end="0" st="0"/>
                                            </p:txEl>
                                          </p:spTgt>
                                        </p:tgtEl>
                                        <p:attrNameLst>
                                          <p:attrName>ppt_h</p:attrName>
                                        </p:attrNameLst>
                                      </p:cBhvr>
                                      <p:tavLst>
                                        <p:tav fmla="" tm="0">
                                          <p:val>
                                            <p:strVal val="0"/>
                                          </p:val>
                                        </p:tav>
                                        <p:tav fmla="" tm="100000">
                                          <p:val>
                                            <p:strVal val="#ppt_h"/>
                                          </p:val>
                                        </p:tav>
                                      </p:tavLst>
                                    </p:anim>
                                  </p:childTnLst>
                                </p:cTn>
                              </p:par>
                            </p:childTnLst>
                          </p:cTn>
                        </p:par>
                        <p:par>
                          <p:cTn fill="hold">
                            <p:stCondLst>
                              <p:cond delay="6600"/>
                            </p:stCondLst>
                            <p:childTnLst>
                              <p:par>
                                <p:cTn fill="hold" nodeType="afterEffect" presetClass="entr" presetID="23" presetSubtype="16">
                                  <p:stCondLst>
                                    <p:cond delay="0"/>
                                  </p:stCondLst>
                                  <p:childTnLst>
                                    <p:set>
                                      <p:cBhvr>
                                        <p:cTn dur="1" fill="hold">
                                          <p:stCondLst>
                                            <p:cond delay="0"/>
                                          </p:stCondLst>
                                        </p:cTn>
                                        <p:tgtEl>
                                          <p:spTgt spid="108">
                                            <p:txEl>
                                              <p:pRg end="1" st="1"/>
                                            </p:txEl>
                                          </p:spTgt>
                                        </p:tgtEl>
                                        <p:attrNameLst>
                                          <p:attrName>style.visibility</p:attrName>
                                        </p:attrNameLst>
                                      </p:cBhvr>
                                      <p:to>
                                        <p:strVal val="visible"/>
                                      </p:to>
                                    </p:set>
                                    <p:anim calcmode="lin" valueType="num">
                                      <p:cBhvr additive="base">
                                        <p:cTn dur="400"/>
                                        <p:tgtEl>
                                          <p:spTgt spid="108">
                                            <p:txEl>
                                              <p:pRg end="1" st="1"/>
                                            </p:txEl>
                                          </p:spTgt>
                                        </p:tgtEl>
                                        <p:attrNameLst>
                                          <p:attrName>ppt_w</p:attrName>
                                        </p:attrNameLst>
                                      </p:cBhvr>
                                      <p:tavLst>
                                        <p:tav fmla="" tm="0">
                                          <p:val>
                                            <p:strVal val="0"/>
                                          </p:val>
                                        </p:tav>
                                        <p:tav fmla="" tm="100000">
                                          <p:val>
                                            <p:strVal val="#ppt_w"/>
                                          </p:val>
                                        </p:tav>
                                      </p:tavLst>
                                    </p:anim>
                                    <p:anim calcmode="lin" valueType="num">
                                      <p:cBhvr additive="base">
                                        <p:cTn dur="400"/>
                                        <p:tgtEl>
                                          <p:spTgt spid="108">
                                            <p:txEl>
                                              <p:pRg end="1" st="1"/>
                                            </p:txEl>
                                          </p:spTgt>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pic>
        <p:nvPicPr>
          <p:cNvPr id="323" name="Google Shape;323;p42"/>
          <p:cNvPicPr preferRelativeResize="0"/>
          <p:nvPr/>
        </p:nvPicPr>
        <p:blipFill rotWithShape="1">
          <a:blip r:embed="rId3">
            <a:alphaModFix amt="70000"/>
          </a:blip>
          <a:srcRect b="0" l="0" r="0" t="0"/>
          <a:stretch/>
        </p:blipFill>
        <p:spPr>
          <a:xfrm>
            <a:off x="0" y="0"/>
            <a:ext cx="12192000" cy="6858000"/>
          </a:xfrm>
          <a:prstGeom prst="rect">
            <a:avLst/>
          </a:prstGeom>
          <a:noFill/>
          <a:ln>
            <a:noFill/>
          </a:ln>
        </p:spPr>
      </p:pic>
      <p:sp>
        <p:nvSpPr>
          <p:cNvPr id="324" name="Google Shape;324;p42"/>
          <p:cNvSpPr txBox="1"/>
          <p:nvPr/>
        </p:nvSpPr>
        <p:spPr>
          <a:xfrm>
            <a:off x="8227192" y="264149"/>
            <a:ext cx="3627923" cy="147732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7200">
                <a:solidFill>
                  <a:srgbClr val="000000"/>
                </a:solidFill>
                <a:latin typeface="Rosarivo"/>
                <a:ea typeface="Rosarivo"/>
                <a:cs typeface="Rosarivo"/>
                <a:sym typeface="Rosarivo"/>
              </a:rPr>
              <a:t>Odyssey</a:t>
            </a:r>
            <a:endParaRPr b="1" sz="7200">
              <a:solidFill>
                <a:srgbClr val="000000"/>
              </a:solidFill>
              <a:latin typeface="Rosarivo"/>
              <a:ea typeface="Rosarivo"/>
              <a:cs typeface="Rosarivo"/>
              <a:sym typeface="Rosarivo"/>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5" name="Google Shape;325;p42"/>
          <p:cNvSpPr txBox="1"/>
          <p:nvPr/>
        </p:nvSpPr>
        <p:spPr>
          <a:xfrm>
            <a:off x="319596" y="4785065"/>
            <a:ext cx="11872404" cy="2072936"/>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600">
                <a:solidFill>
                  <a:srgbClr val="C00000"/>
                </a:solidFill>
                <a:latin typeface="Rosarivo"/>
                <a:ea typeface="Rosarivo"/>
                <a:cs typeface="Rosarivo"/>
                <a:sym typeface="Rosarivo"/>
              </a:rPr>
              <a:t>Meaning:</a:t>
            </a:r>
            <a:r>
              <a:rPr b="1" lang="en-US" sz="3600">
                <a:solidFill>
                  <a:schemeClr val="dk1"/>
                </a:solidFill>
                <a:latin typeface="Rosarivo"/>
                <a:ea typeface="Rosarivo"/>
                <a:cs typeface="Rosarivo"/>
                <a:sym typeface="Rosarivo"/>
              </a:rPr>
              <a:t> </a:t>
            </a:r>
            <a:r>
              <a:rPr b="1" lang="en-US" sz="3600">
                <a:solidFill>
                  <a:srgbClr val="FFFF00"/>
                </a:solidFill>
                <a:latin typeface="Rosarivo"/>
                <a:ea typeface="Rosarivo"/>
                <a:cs typeface="Rosarivo"/>
                <a:sym typeface="Rosarivo"/>
              </a:rPr>
              <a:t>An unpleasant adventure</a:t>
            </a:r>
            <a:endParaRPr b="1" sz="3600">
              <a:solidFill>
                <a:schemeClr val="dk1"/>
              </a:solidFill>
              <a:latin typeface="Rosarivo"/>
              <a:ea typeface="Rosarivo"/>
              <a:cs typeface="Rosarivo"/>
              <a:sym typeface="Rosarivo"/>
            </a:endParaRPr>
          </a:p>
          <a:p>
            <a:pPr indent="0" lvl="0" marL="0" marR="0" rtl="0" algn="ctr">
              <a:spcBef>
                <a:spcPts val="0"/>
              </a:spcBef>
              <a:spcAft>
                <a:spcPts val="0"/>
              </a:spcAft>
              <a:buNone/>
            </a:pPr>
            <a:r>
              <a:rPr b="1" lang="en-US" sz="3600">
                <a:solidFill>
                  <a:srgbClr val="C00000"/>
                </a:solidFill>
                <a:latin typeface="Rosarivo"/>
                <a:ea typeface="Rosarivo"/>
                <a:cs typeface="Rosarivo"/>
                <a:sym typeface="Rosarivo"/>
              </a:rPr>
              <a:t>Myth:</a:t>
            </a:r>
            <a:r>
              <a:rPr b="1" lang="en-US" sz="3600">
                <a:solidFill>
                  <a:srgbClr val="FFFF00"/>
                </a:solidFill>
                <a:latin typeface="Rosarivo"/>
                <a:ea typeface="Rosarivo"/>
                <a:cs typeface="Rosarivo"/>
                <a:sym typeface="Rosarivo"/>
              </a:rPr>
              <a:t> The hero Odysseus had a long journey full of adventures and troubles.</a:t>
            </a:r>
            <a:endParaRPr b="1" sz="3600">
              <a:solidFill>
                <a:srgbClr val="FFFF00"/>
              </a:solidFill>
              <a:latin typeface="Rosarivo"/>
              <a:ea typeface="Rosarivo"/>
              <a:cs typeface="Rosarivo"/>
              <a:sym typeface="Rosarivo"/>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324">
                                            <p:txEl>
                                              <p:pRg end="0" st="0"/>
                                            </p:txEl>
                                          </p:spTgt>
                                        </p:tgtEl>
                                        <p:attrNameLst>
                                          <p:attrName>style.visibility</p:attrName>
                                        </p:attrNameLst>
                                      </p:cBhvr>
                                      <p:to>
                                        <p:strVal val="visible"/>
                                      </p:to>
                                    </p:set>
                                    <p:anim calcmode="lin" valueType="num">
                                      <p:cBhvr additive="base">
                                        <p:cTn dur="500"/>
                                        <p:tgtEl>
                                          <p:spTgt spid="324">
                                            <p:txEl>
                                              <p:pRg end="0" st="0"/>
                                            </p:txEl>
                                          </p:spTgt>
                                        </p:tgtEl>
                                        <p:attrNameLst>
                                          <p:attrName>ppt_w</p:attrName>
                                        </p:attrNameLst>
                                      </p:cBhvr>
                                      <p:tavLst>
                                        <p:tav fmla="" tm="0">
                                          <p:val>
                                            <p:strVal val="0"/>
                                          </p:val>
                                        </p:tav>
                                        <p:tav fmla="" tm="100000">
                                          <p:val>
                                            <p:strVal val="#ppt_w"/>
                                          </p:val>
                                        </p:tav>
                                      </p:tavLst>
                                    </p:anim>
                                    <p:anim calcmode="lin" valueType="num">
                                      <p:cBhvr additive="base">
                                        <p:cTn dur="500"/>
                                        <p:tgtEl>
                                          <p:spTgt spid="324">
                                            <p:txEl>
                                              <p:pRg end="0" st="0"/>
                                            </p:txEl>
                                          </p:spTgt>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24">
                                            <p:txEl>
                                              <p:pRg end="1" st="1"/>
                                            </p:txEl>
                                          </p:spTgt>
                                        </p:tgtEl>
                                        <p:attrNameLst>
                                          <p:attrName>style.visibility</p:attrName>
                                        </p:attrNameLst>
                                      </p:cBhvr>
                                      <p:to>
                                        <p:strVal val="visible"/>
                                      </p:to>
                                    </p:set>
                                    <p:anim calcmode="lin" valueType="num">
                                      <p:cBhvr additive="base">
                                        <p:cTn dur="500"/>
                                        <p:tgtEl>
                                          <p:spTgt spid="324">
                                            <p:txEl>
                                              <p:pRg end="1" st="1"/>
                                            </p:txEl>
                                          </p:spTgt>
                                        </p:tgtEl>
                                        <p:attrNameLst>
                                          <p:attrName>ppt_w</p:attrName>
                                        </p:attrNameLst>
                                      </p:cBhvr>
                                      <p:tavLst>
                                        <p:tav fmla="" tm="0">
                                          <p:val>
                                            <p:strVal val="0"/>
                                          </p:val>
                                        </p:tav>
                                        <p:tav fmla="" tm="100000">
                                          <p:val>
                                            <p:strVal val="#ppt_w"/>
                                          </p:val>
                                        </p:tav>
                                      </p:tavLst>
                                    </p:anim>
                                    <p:anim calcmode="lin" valueType="num">
                                      <p:cBhvr additive="base">
                                        <p:cTn dur="500"/>
                                        <p:tgtEl>
                                          <p:spTgt spid="324">
                                            <p:txEl>
                                              <p:pRg end="1" st="1"/>
                                            </p:txEl>
                                          </p:spTgt>
                                        </p:tgtEl>
                                        <p:attrNameLst>
                                          <p:attrName>ppt_h</p:attrName>
                                        </p:attrNameLst>
                                      </p:cBhvr>
                                      <p:tavLst>
                                        <p:tav fmla="" tm="0">
                                          <p:val>
                                            <p:strVal val="0"/>
                                          </p:val>
                                        </p:tav>
                                        <p:tav fmla="" tm="100000">
                                          <p:val>
                                            <p:strVal val="#ppt_h"/>
                                          </p:val>
                                        </p:tav>
                                      </p:tavLst>
                                    </p:anim>
                                  </p:childTnLst>
                                </p:cTn>
                              </p:par>
                            </p:childTnLst>
                          </p:cTn>
                        </p:par>
                        <p:par>
                          <p:cTn fill="hold">
                            <p:stCondLst>
                              <p:cond delay="500"/>
                            </p:stCondLst>
                            <p:childTnLst>
                              <p:par>
                                <p:cTn fill="hold" nodeType="afterEffect" presetClass="entr" presetID="10" presetSubtype="0">
                                  <p:stCondLst>
                                    <p:cond delay="1000"/>
                                  </p:stCondLst>
                                  <p:childTnLst>
                                    <p:set>
                                      <p:cBhvr>
                                        <p:cTn dur="1" fill="hold">
                                          <p:stCondLst>
                                            <p:cond delay="0"/>
                                          </p:stCondLst>
                                        </p:cTn>
                                        <p:tgtEl>
                                          <p:spTgt spid="325">
                                            <p:txEl>
                                              <p:pRg end="0" st="0"/>
                                            </p:txEl>
                                          </p:spTgt>
                                        </p:tgtEl>
                                        <p:attrNameLst>
                                          <p:attrName>style.visibility</p:attrName>
                                        </p:attrNameLst>
                                      </p:cBhvr>
                                      <p:to>
                                        <p:strVal val="visible"/>
                                      </p:to>
                                    </p:set>
                                    <p:animEffect filter="fade" transition="in">
                                      <p:cBhvr>
                                        <p:cTn dur="1000"/>
                                        <p:tgtEl>
                                          <p:spTgt spid="325">
                                            <p:txEl>
                                              <p:pRg end="0" st="0"/>
                                            </p:txEl>
                                          </p:spTgt>
                                        </p:tgtEl>
                                      </p:cBhvr>
                                    </p:animEffect>
                                  </p:childTnLst>
                                </p:cTn>
                              </p:par>
                            </p:childTnLst>
                          </p:cTn>
                        </p:par>
                        <p:par>
                          <p:cTn fill="hold">
                            <p:stCondLst>
                              <p:cond delay="1500"/>
                            </p:stCondLst>
                            <p:childTnLst>
                              <p:par>
                                <p:cTn fill="hold" nodeType="afterEffect" presetClass="entr" presetID="10" presetSubtype="0">
                                  <p:stCondLst>
                                    <p:cond delay="1000"/>
                                  </p:stCondLst>
                                  <p:childTnLst>
                                    <p:set>
                                      <p:cBhvr>
                                        <p:cTn dur="1" fill="hold">
                                          <p:stCondLst>
                                            <p:cond delay="0"/>
                                          </p:stCondLst>
                                        </p:cTn>
                                        <p:tgtEl>
                                          <p:spTgt spid="325">
                                            <p:txEl>
                                              <p:pRg end="1" st="1"/>
                                            </p:txEl>
                                          </p:spTgt>
                                        </p:tgtEl>
                                        <p:attrNameLst>
                                          <p:attrName>style.visibility</p:attrName>
                                        </p:attrNameLst>
                                      </p:cBhvr>
                                      <p:to>
                                        <p:strVal val="visible"/>
                                      </p:to>
                                    </p:set>
                                    <p:animEffect filter="fade" transition="in">
                                      <p:cBhvr>
                                        <p:cTn dur="1000"/>
                                        <p:tgtEl>
                                          <p:spTgt spid="325">
                                            <p:txEl>
                                              <p:pRg end="1" st="1"/>
                                            </p:txEl>
                                          </p:spTgt>
                                        </p:tgtEl>
                                      </p:cBhvr>
                                    </p:animEffect>
                                  </p:childTnLst>
                                </p:cTn>
                              </p:par>
                            </p:childTnLst>
                          </p:cTn>
                        </p:par>
                        <p:par>
                          <p:cTn fill="hold">
                            <p:stCondLst>
                              <p:cond delay="2500"/>
                            </p:stCondLst>
                            <p:childTnLst>
                              <p:par>
                                <p:cTn fill="hold" nodeType="afterEffect" presetClass="entr" presetID="10" presetSubtype="0">
                                  <p:stCondLst>
                                    <p:cond delay="1000"/>
                                  </p:stCondLst>
                                  <p:childTnLst>
                                    <p:set>
                                      <p:cBhvr>
                                        <p:cTn dur="1" fill="hold">
                                          <p:stCondLst>
                                            <p:cond delay="0"/>
                                          </p:stCondLst>
                                        </p:cTn>
                                        <p:tgtEl>
                                          <p:spTgt spid="325">
                                            <p:txEl>
                                              <p:pRg end="2" st="2"/>
                                            </p:txEl>
                                          </p:spTgt>
                                        </p:tgtEl>
                                        <p:attrNameLst>
                                          <p:attrName>style.visibility</p:attrName>
                                        </p:attrNameLst>
                                      </p:cBhvr>
                                      <p:to>
                                        <p:strVal val="visible"/>
                                      </p:to>
                                    </p:set>
                                    <p:animEffect filter="fade" transition="in">
                                      <p:cBhvr>
                                        <p:cTn dur="1000"/>
                                        <p:tgtEl>
                                          <p:spTgt spid="325">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pic>
        <p:nvPicPr>
          <p:cNvPr id="330" name="Google Shape;330;p43"/>
          <p:cNvPicPr preferRelativeResize="0"/>
          <p:nvPr/>
        </p:nvPicPr>
        <p:blipFill rotWithShape="1">
          <a:blip r:embed="rId3">
            <a:alphaModFix amt="70000"/>
          </a:blip>
          <a:srcRect b="0" l="0" r="0" t="0"/>
          <a:stretch/>
        </p:blipFill>
        <p:spPr>
          <a:xfrm>
            <a:off x="184481" y="0"/>
            <a:ext cx="10114547" cy="6858000"/>
          </a:xfrm>
          <a:prstGeom prst="rect">
            <a:avLst/>
          </a:prstGeom>
          <a:noFill/>
          <a:ln>
            <a:noFill/>
          </a:ln>
        </p:spPr>
      </p:pic>
      <p:sp>
        <p:nvSpPr>
          <p:cNvPr id="331" name="Google Shape;331;p43"/>
          <p:cNvSpPr txBox="1"/>
          <p:nvPr/>
        </p:nvSpPr>
        <p:spPr>
          <a:xfrm>
            <a:off x="7956884" y="2573633"/>
            <a:ext cx="3930316" cy="3035446"/>
          </a:xfrm>
          <a:prstGeom prst="rect">
            <a:avLst/>
          </a:prstGeom>
          <a:noFill/>
          <a:ln>
            <a:noFill/>
          </a:ln>
        </p:spPr>
        <p:txBody>
          <a:bodyPr anchorCtr="0" anchor="t" bIns="45700" lIns="91425" spcFirstLastPara="1" rIns="91425" wrap="square" tIns="45700">
            <a:noAutofit/>
          </a:bodyPr>
          <a:lstStyle/>
          <a:p>
            <a:pPr indent="0" lvl="0" marL="0" marR="0" rtl="0" algn="ctr">
              <a:lnSpc>
                <a:spcPct val="90625"/>
              </a:lnSpc>
              <a:spcBef>
                <a:spcPts val="0"/>
              </a:spcBef>
              <a:spcAft>
                <a:spcPts val="0"/>
              </a:spcAft>
              <a:buNone/>
            </a:pPr>
            <a:r>
              <a:rPr b="1" lang="en-US" sz="3200">
                <a:solidFill>
                  <a:srgbClr val="0000FF"/>
                </a:solidFill>
                <a:highlight>
                  <a:srgbClr val="FFFF00"/>
                </a:highlight>
                <a:latin typeface="Rosarivo"/>
                <a:ea typeface="Rosarivo"/>
                <a:cs typeface="Rosarivo"/>
                <a:sym typeface="Rosarivo"/>
              </a:rPr>
              <a:t>Meaning: </a:t>
            </a:r>
            <a:r>
              <a:rPr b="1" lang="en-US" sz="3200">
                <a:solidFill>
                  <a:srgbClr val="0000FF"/>
                </a:solidFill>
                <a:latin typeface="Rosarivo"/>
                <a:ea typeface="Rosarivo"/>
                <a:cs typeface="Rosarivo"/>
                <a:sym typeface="Rosarivo"/>
              </a:rPr>
              <a:t>celebrate a discovery or invention.</a:t>
            </a:r>
            <a:endParaRPr b="1" sz="800">
              <a:solidFill>
                <a:srgbClr val="0000FF"/>
              </a:solidFill>
              <a:latin typeface="Rosarivo"/>
              <a:ea typeface="Rosarivo"/>
              <a:cs typeface="Rosarivo"/>
              <a:sym typeface="Rosarivo"/>
            </a:endParaRPr>
          </a:p>
          <a:p>
            <a:pPr indent="0" lvl="0" marL="0" marR="0" rtl="0" algn="ctr">
              <a:lnSpc>
                <a:spcPct val="362500"/>
              </a:lnSpc>
              <a:spcBef>
                <a:spcPts val="0"/>
              </a:spcBef>
              <a:spcAft>
                <a:spcPts val="0"/>
              </a:spcAft>
              <a:buNone/>
            </a:pPr>
            <a:r>
              <a:t/>
            </a:r>
            <a:endParaRPr b="1" sz="800">
              <a:solidFill>
                <a:srgbClr val="0000FF"/>
              </a:solidFill>
              <a:latin typeface="Rosarivo"/>
              <a:ea typeface="Rosarivo"/>
              <a:cs typeface="Rosarivo"/>
              <a:sym typeface="Rosarivo"/>
            </a:endParaRPr>
          </a:p>
          <a:p>
            <a:pPr indent="0" lvl="0" marL="0" marR="0" rtl="0" algn="ctr">
              <a:lnSpc>
                <a:spcPct val="90625"/>
              </a:lnSpc>
              <a:spcBef>
                <a:spcPts val="0"/>
              </a:spcBef>
              <a:spcAft>
                <a:spcPts val="0"/>
              </a:spcAft>
              <a:buNone/>
            </a:pPr>
            <a:r>
              <a:rPr b="1" lang="en-US" sz="3200">
                <a:solidFill>
                  <a:srgbClr val="0000FF"/>
                </a:solidFill>
                <a:highlight>
                  <a:srgbClr val="FFFF00"/>
                </a:highlight>
                <a:latin typeface="Rosarivo"/>
                <a:ea typeface="Rosarivo"/>
                <a:cs typeface="Rosarivo"/>
                <a:sym typeface="Rosarivo"/>
              </a:rPr>
              <a:t>Myth: </a:t>
            </a:r>
            <a:r>
              <a:rPr b="1" lang="en-US" sz="3200">
                <a:solidFill>
                  <a:srgbClr val="0000FF"/>
                </a:solidFill>
                <a:latin typeface="Rosarivo"/>
                <a:ea typeface="Rosarivo"/>
                <a:cs typeface="Rosarivo"/>
                <a:sym typeface="Rosarivo"/>
              </a:rPr>
              <a:t>"Eureka“ comes from the Ancient Greek word</a:t>
            </a:r>
            <a:r>
              <a:rPr b="1" i="1" lang="en-US" sz="3200">
                <a:solidFill>
                  <a:srgbClr val="0000FF"/>
                </a:solidFill>
                <a:latin typeface="Rosarivo"/>
                <a:ea typeface="Rosarivo"/>
                <a:cs typeface="Rosarivo"/>
                <a:sym typeface="Rosarivo"/>
              </a:rPr>
              <a:t> heúrēka</a:t>
            </a:r>
            <a:r>
              <a:rPr b="1" lang="en-US" sz="3200">
                <a:solidFill>
                  <a:srgbClr val="0000FF"/>
                </a:solidFill>
                <a:latin typeface="Rosarivo"/>
                <a:ea typeface="Rosarivo"/>
                <a:cs typeface="Rosarivo"/>
                <a:sym typeface="Rosarivo"/>
              </a:rPr>
              <a:t>, meaning "I have found it!”</a:t>
            </a:r>
            <a:endParaRPr b="1" sz="3200">
              <a:solidFill>
                <a:srgbClr val="0000FF"/>
              </a:solidFill>
              <a:latin typeface="Rosarivo"/>
              <a:ea typeface="Rosarivo"/>
              <a:cs typeface="Rosarivo"/>
              <a:sym typeface="Rosarivo"/>
            </a:endParaRPr>
          </a:p>
          <a:p>
            <a:pPr indent="0" lvl="0" marL="0" marR="0" rtl="0" algn="l">
              <a:lnSpc>
                <a:spcPct val="161111"/>
              </a:lnSpc>
              <a:spcBef>
                <a:spcPts val="0"/>
              </a:spcBef>
              <a:spcAft>
                <a:spcPts val="0"/>
              </a:spcAft>
              <a:buNone/>
            </a:pPr>
            <a:r>
              <a:t/>
            </a:r>
            <a:endParaRPr sz="1800">
              <a:solidFill>
                <a:schemeClr val="dk1"/>
              </a:solidFill>
              <a:latin typeface="Calibri"/>
              <a:ea typeface="Calibri"/>
              <a:cs typeface="Calibri"/>
              <a:sym typeface="Calibri"/>
            </a:endParaRPr>
          </a:p>
        </p:txBody>
      </p:sp>
      <p:sp>
        <p:nvSpPr>
          <p:cNvPr id="332" name="Google Shape;332;p43"/>
          <p:cNvSpPr txBox="1"/>
          <p:nvPr/>
        </p:nvSpPr>
        <p:spPr>
          <a:xfrm>
            <a:off x="5442011" y="497835"/>
            <a:ext cx="4199138" cy="1224432"/>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7200">
                <a:solidFill>
                  <a:srgbClr val="0000FF"/>
                </a:solidFill>
                <a:latin typeface="Rosarivo"/>
                <a:ea typeface="Rosarivo"/>
                <a:cs typeface="Rosarivo"/>
                <a:sym typeface="Rosarivo"/>
              </a:rPr>
              <a:t>Eureka!</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332">
                                            <p:txEl>
                                              <p:pRg end="0" st="0"/>
                                            </p:txEl>
                                          </p:spTgt>
                                        </p:tgtEl>
                                        <p:attrNameLst>
                                          <p:attrName>style.visibility</p:attrName>
                                        </p:attrNameLst>
                                      </p:cBhvr>
                                      <p:to>
                                        <p:strVal val="visible"/>
                                      </p:to>
                                    </p:set>
                                    <p:anim calcmode="lin" valueType="num">
                                      <p:cBhvr additive="base">
                                        <p:cTn dur="500"/>
                                        <p:tgtEl>
                                          <p:spTgt spid="332">
                                            <p:txEl>
                                              <p:pRg end="0" st="0"/>
                                            </p:txEl>
                                          </p:spTgt>
                                        </p:tgtEl>
                                        <p:attrNameLst>
                                          <p:attrName>ppt_w</p:attrName>
                                        </p:attrNameLst>
                                      </p:cBhvr>
                                      <p:tavLst>
                                        <p:tav fmla="" tm="0">
                                          <p:val>
                                            <p:strVal val="0"/>
                                          </p:val>
                                        </p:tav>
                                        <p:tav fmla="" tm="100000">
                                          <p:val>
                                            <p:strVal val="#ppt_w"/>
                                          </p:val>
                                        </p:tav>
                                      </p:tavLst>
                                    </p:anim>
                                    <p:anim calcmode="lin" valueType="num">
                                      <p:cBhvr additive="base">
                                        <p:cTn dur="500"/>
                                        <p:tgtEl>
                                          <p:spTgt spid="332">
                                            <p:txEl>
                                              <p:pRg end="0" st="0"/>
                                            </p:txEl>
                                          </p:spTgt>
                                        </p:tgtEl>
                                        <p:attrNameLst>
                                          <p:attrName>ppt_h</p:attrName>
                                        </p:attrNameLst>
                                      </p:cBhvr>
                                      <p:tavLst>
                                        <p:tav fmla="" tm="0">
                                          <p:val>
                                            <p:strVal val="0"/>
                                          </p:val>
                                        </p:tav>
                                        <p:tav fmla="" tm="100000">
                                          <p:val>
                                            <p:strVal val="#ppt_h"/>
                                          </p:val>
                                        </p:tav>
                                      </p:tavLst>
                                    </p:anim>
                                  </p:childTnLst>
                                </p:cTn>
                              </p:par>
                            </p:childTnLst>
                          </p:cTn>
                        </p:par>
                        <p:par>
                          <p:cTn fill="hold">
                            <p:stCondLst>
                              <p:cond delay="500"/>
                            </p:stCondLst>
                            <p:childTnLst>
                              <p:par>
                                <p:cTn fill="hold" nodeType="afterEffect" presetClass="entr" presetID="2" presetSubtype="4">
                                  <p:stCondLst>
                                    <p:cond delay="1500"/>
                                  </p:stCondLst>
                                  <p:childTnLst>
                                    <p:set>
                                      <p:cBhvr>
                                        <p:cTn dur="1" fill="hold">
                                          <p:stCondLst>
                                            <p:cond delay="0"/>
                                          </p:stCondLst>
                                        </p:cTn>
                                        <p:tgtEl>
                                          <p:spTgt spid="331">
                                            <p:txEl>
                                              <p:pRg end="0" st="0"/>
                                            </p:txEl>
                                          </p:spTgt>
                                        </p:tgtEl>
                                        <p:attrNameLst>
                                          <p:attrName>style.visibility</p:attrName>
                                        </p:attrNameLst>
                                      </p:cBhvr>
                                      <p:to>
                                        <p:strVal val="visible"/>
                                      </p:to>
                                    </p:set>
                                    <p:anim calcmode="lin" valueType="num">
                                      <p:cBhvr additive="base">
                                        <p:cTn dur="500"/>
                                        <p:tgtEl>
                                          <p:spTgt spid="331">
                                            <p:txEl>
                                              <p:pRg end="0" st="0"/>
                                            </p:txEl>
                                          </p:spTgt>
                                        </p:tgtEl>
                                        <p:attrNameLst>
                                          <p:attrName>ppt_y</p:attrName>
                                        </p:attrNameLst>
                                      </p:cBhvr>
                                      <p:tavLst>
                                        <p:tav fmla="" tm="0">
                                          <p:val>
                                            <p:strVal val="#ppt_y+1"/>
                                          </p:val>
                                        </p:tav>
                                        <p:tav fmla="" tm="100000">
                                          <p:val>
                                            <p:strVal val="#ppt_y"/>
                                          </p:val>
                                        </p:tav>
                                      </p:tavLst>
                                    </p:anim>
                                  </p:childTnLst>
                                </p:cTn>
                              </p:par>
                            </p:childTnLst>
                          </p:cTn>
                        </p:par>
                        <p:par>
                          <p:cTn fill="hold">
                            <p:stCondLst>
                              <p:cond delay="1000"/>
                            </p:stCondLst>
                            <p:childTnLst>
                              <p:par>
                                <p:cTn fill="hold" nodeType="afterEffect" presetClass="entr" presetID="2" presetSubtype="4">
                                  <p:stCondLst>
                                    <p:cond delay="1500"/>
                                  </p:stCondLst>
                                  <p:childTnLst>
                                    <p:set>
                                      <p:cBhvr>
                                        <p:cTn dur="1" fill="hold">
                                          <p:stCondLst>
                                            <p:cond delay="0"/>
                                          </p:stCondLst>
                                        </p:cTn>
                                        <p:tgtEl>
                                          <p:spTgt spid="331">
                                            <p:txEl>
                                              <p:pRg end="1" st="1"/>
                                            </p:txEl>
                                          </p:spTgt>
                                        </p:tgtEl>
                                        <p:attrNameLst>
                                          <p:attrName>style.visibility</p:attrName>
                                        </p:attrNameLst>
                                      </p:cBhvr>
                                      <p:to>
                                        <p:strVal val="visible"/>
                                      </p:to>
                                    </p:set>
                                    <p:anim calcmode="lin" valueType="num">
                                      <p:cBhvr additive="base">
                                        <p:cTn dur="500"/>
                                        <p:tgtEl>
                                          <p:spTgt spid="331">
                                            <p:txEl>
                                              <p:pRg end="1" st="1"/>
                                            </p:txEl>
                                          </p:spTgt>
                                        </p:tgtEl>
                                        <p:attrNameLst>
                                          <p:attrName>ppt_y</p:attrName>
                                        </p:attrNameLst>
                                      </p:cBhvr>
                                      <p:tavLst>
                                        <p:tav fmla="" tm="0">
                                          <p:val>
                                            <p:strVal val="#ppt_y+1"/>
                                          </p:val>
                                        </p:tav>
                                        <p:tav fmla="" tm="100000">
                                          <p:val>
                                            <p:strVal val="#ppt_y"/>
                                          </p:val>
                                        </p:tav>
                                      </p:tavLst>
                                    </p:anim>
                                  </p:childTnLst>
                                </p:cTn>
                              </p:par>
                            </p:childTnLst>
                          </p:cTn>
                        </p:par>
                        <p:par>
                          <p:cTn fill="hold">
                            <p:stCondLst>
                              <p:cond delay="1500"/>
                            </p:stCondLst>
                            <p:childTnLst>
                              <p:par>
                                <p:cTn fill="hold" nodeType="afterEffect" presetClass="entr" presetID="2" presetSubtype="4">
                                  <p:stCondLst>
                                    <p:cond delay="1500"/>
                                  </p:stCondLst>
                                  <p:childTnLst>
                                    <p:set>
                                      <p:cBhvr>
                                        <p:cTn dur="1" fill="hold">
                                          <p:stCondLst>
                                            <p:cond delay="0"/>
                                          </p:stCondLst>
                                        </p:cTn>
                                        <p:tgtEl>
                                          <p:spTgt spid="331">
                                            <p:txEl>
                                              <p:pRg end="2" st="2"/>
                                            </p:txEl>
                                          </p:spTgt>
                                        </p:tgtEl>
                                        <p:attrNameLst>
                                          <p:attrName>style.visibility</p:attrName>
                                        </p:attrNameLst>
                                      </p:cBhvr>
                                      <p:to>
                                        <p:strVal val="visible"/>
                                      </p:to>
                                    </p:set>
                                    <p:anim calcmode="lin" valueType="num">
                                      <p:cBhvr additive="base">
                                        <p:cTn dur="500"/>
                                        <p:tgtEl>
                                          <p:spTgt spid="331">
                                            <p:txEl>
                                              <p:pRg end="2" st="2"/>
                                            </p:txEl>
                                          </p:spTgt>
                                        </p:tgtEl>
                                        <p:attrNameLst>
                                          <p:attrName>ppt_y</p:attrName>
                                        </p:attrNameLst>
                                      </p:cBhvr>
                                      <p:tavLst>
                                        <p:tav fmla="" tm="0">
                                          <p:val>
                                            <p:strVal val="#ppt_y+1"/>
                                          </p:val>
                                        </p:tav>
                                        <p:tav fmla="" tm="100000">
                                          <p:val>
                                            <p:strVal val="#ppt_y"/>
                                          </p:val>
                                        </p:tav>
                                      </p:tavLst>
                                    </p:anim>
                                  </p:childTnLst>
                                </p:cTn>
                              </p:par>
                            </p:childTnLst>
                          </p:cTn>
                        </p:par>
                        <p:par>
                          <p:cTn fill="hold">
                            <p:stCondLst>
                              <p:cond delay="2000"/>
                            </p:stCondLst>
                            <p:childTnLst>
                              <p:par>
                                <p:cTn fill="hold" nodeType="afterEffect" presetClass="entr" presetID="2" presetSubtype="4">
                                  <p:stCondLst>
                                    <p:cond delay="1500"/>
                                  </p:stCondLst>
                                  <p:childTnLst>
                                    <p:set>
                                      <p:cBhvr>
                                        <p:cTn dur="1" fill="hold">
                                          <p:stCondLst>
                                            <p:cond delay="0"/>
                                          </p:stCondLst>
                                        </p:cTn>
                                        <p:tgtEl>
                                          <p:spTgt spid="331">
                                            <p:txEl>
                                              <p:pRg end="3" st="3"/>
                                            </p:txEl>
                                          </p:spTgt>
                                        </p:tgtEl>
                                        <p:attrNameLst>
                                          <p:attrName>style.visibility</p:attrName>
                                        </p:attrNameLst>
                                      </p:cBhvr>
                                      <p:to>
                                        <p:strVal val="visible"/>
                                      </p:to>
                                    </p:set>
                                    <p:anim calcmode="lin" valueType="num">
                                      <p:cBhvr additive="base">
                                        <p:cTn dur="500"/>
                                        <p:tgtEl>
                                          <p:spTgt spid="331">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chemeClr val="lt1"/>
            </a:gs>
            <a:gs pos="100000">
              <a:srgbClr val="A20000">
                <a:alpha val="72941"/>
              </a:srgbClr>
            </a:gs>
          </a:gsLst>
          <a:lin ang="5400000" scaled="0"/>
        </a:gradFill>
      </p:bgPr>
    </p:bg>
    <p:spTree>
      <p:nvGrpSpPr>
        <p:cNvPr id="336" name="Shape 336"/>
        <p:cNvGrpSpPr/>
        <p:nvPr/>
      </p:nvGrpSpPr>
      <p:grpSpPr>
        <a:xfrm>
          <a:off x="0" y="0"/>
          <a:ext cx="0" cy="0"/>
          <a:chOff x="0" y="0"/>
          <a:chExt cx="0" cy="0"/>
        </a:xfrm>
      </p:grpSpPr>
      <p:sp>
        <p:nvSpPr>
          <p:cNvPr id="337" name="Google Shape;337;p44"/>
          <p:cNvSpPr/>
          <p:nvPr/>
        </p:nvSpPr>
        <p:spPr>
          <a:xfrm>
            <a:off x="1467852" y="2154228"/>
            <a:ext cx="9256295" cy="2549544"/>
          </a:xfrm>
          <a:prstGeom prst="rect">
            <a:avLst/>
          </a:prstGeom>
          <a:noFill/>
          <a:ln>
            <a:noFill/>
          </a:ln>
        </p:spPr>
        <p:txBody>
          <a:bodyPr anchorCtr="0" anchor="t" bIns="45700" lIns="91425" spcFirstLastPara="1" rIns="91425" wrap="square" tIns="45700">
            <a:noAutofit/>
          </a:bodyPr>
          <a:lstStyle/>
          <a:p>
            <a:pPr indent="0" lvl="0" marL="0" marR="0" rtl="0" algn="ctr">
              <a:lnSpc>
                <a:spcPct val="48333"/>
              </a:lnSpc>
              <a:spcBef>
                <a:spcPts val="0"/>
              </a:spcBef>
              <a:spcAft>
                <a:spcPts val="0"/>
              </a:spcAft>
              <a:buNone/>
            </a:pPr>
            <a:r>
              <a:t/>
            </a:r>
            <a:endParaRPr b="1" sz="6000">
              <a:solidFill>
                <a:srgbClr val="A50021"/>
              </a:solidFill>
              <a:latin typeface="Ribeye"/>
              <a:ea typeface="Ribeye"/>
              <a:cs typeface="Ribeye"/>
              <a:sym typeface="Ribeye"/>
            </a:endParaRPr>
          </a:p>
          <a:p>
            <a:pPr indent="0" lvl="0" marL="0" marR="0" rtl="0" algn="ctr">
              <a:lnSpc>
                <a:spcPct val="48333"/>
              </a:lnSpc>
              <a:spcBef>
                <a:spcPts val="0"/>
              </a:spcBef>
              <a:spcAft>
                <a:spcPts val="0"/>
              </a:spcAft>
              <a:buNone/>
            </a:pPr>
            <a:r>
              <a:rPr b="1" lang="en-US" sz="6000">
                <a:solidFill>
                  <a:srgbClr val="A50021"/>
                </a:solidFill>
                <a:latin typeface="Ribeye"/>
                <a:ea typeface="Ribeye"/>
                <a:cs typeface="Ribeye"/>
                <a:sym typeface="Ribeye"/>
              </a:rPr>
              <a:t>Author</a:t>
            </a:r>
            <a:endParaRPr b="1" sz="6000">
              <a:solidFill>
                <a:srgbClr val="A50021"/>
              </a:solidFill>
              <a:latin typeface="Ribeye"/>
              <a:ea typeface="Ribeye"/>
              <a:cs typeface="Ribeye"/>
              <a:sym typeface="Ribeye"/>
            </a:endParaRPr>
          </a:p>
          <a:p>
            <a:pPr indent="0" lvl="0" marL="0" marR="0" rtl="0" algn="ctr">
              <a:lnSpc>
                <a:spcPct val="48333"/>
              </a:lnSpc>
              <a:spcBef>
                <a:spcPts val="0"/>
              </a:spcBef>
              <a:spcAft>
                <a:spcPts val="0"/>
              </a:spcAft>
              <a:buNone/>
            </a:pPr>
            <a:r>
              <a:t/>
            </a:r>
            <a:endParaRPr b="1" sz="6000">
              <a:solidFill>
                <a:srgbClr val="A50021"/>
              </a:solidFill>
              <a:latin typeface="Ribeye"/>
              <a:ea typeface="Ribeye"/>
              <a:cs typeface="Ribeye"/>
              <a:sym typeface="Ribeye"/>
            </a:endParaRPr>
          </a:p>
          <a:p>
            <a:pPr indent="0" lvl="0" marL="0" marR="0" rtl="0" algn="ctr">
              <a:lnSpc>
                <a:spcPct val="48333"/>
              </a:lnSpc>
              <a:spcBef>
                <a:spcPts val="0"/>
              </a:spcBef>
              <a:spcAft>
                <a:spcPts val="0"/>
              </a:spcAft>
              <a:buNone/>
            </a:pPr>
            <a:r>
              <a:t/>
            </a:r>
            <a:endParaRPr b="1" sz="6000">
              <a:solidFill>
                <a:srgbClr val="A50021"/>
              </a:solidFill>
              <a:latin typeface="Ribeye"/>
              <a:ea typeface="Ribeye"/>
              <a:cs typeface="Ribeye"/>
              <a:sym typeface="Ribeye"/>
            </a:endParaRPr>
          </a:p>
          <a:p>
            <a:pPr indent="0" lvl="0" marL="0" marR="0" rtl="0" algn="ctr">
              <a:lnSpc>
                <a:spcPct val="48333"/>
              </a:lnSpc>
              <a:spcBef>
                <a:spcPts val="0"/>
              </a:spcBef>
              <a:spcAft>
                <a:spcPts val="0"/>
              </a:spcAft>
              <a:buNone/>
            </a:pPr>
            <a:r>
              <a:t/>
            </a:r>
            <a:endParaRPr b="1" sz="6000">
              <a:solidFill>
                <a:srgbClr val="A50021"/>
              </a:solidFill>
              <a:latin typeface="Ribeye"/>
              <a:ea typeface="Ribeye"/>
              <a:cs typeface="Ribeye"/>
              <a:sym typeface="Ribeye"/>
            </a:endParaRPr>
          </a:p>
          <a:p>
            <a:pPr indent="0" lvl="0" marL="0" marR="0" rtl="0" algn="ctr">
              <a:lnSpc>
                <a:spcPct val="32954"/>
              </a:lnSpc>
              <a:spcBef>
                <a:spcPts val="0"/>
              </a:spcBef>
              <a:spcAft>
                <a:spcPts val="0"/>
              </a:spcAft>
              <a:buNone/>
            </a:pPr>
            <a:r>
              <a:rPr b="1" lang="en-US" sz="8800">
                <a:solidFill>
                  <a:srgbClr val="A50021"/>
                </a:solidFill>
                <a:latin typeface="Ribeye"/>
                <a:ea typeface="Ribeye"/>
                <a:cs typeface="Ribeye"/>
                <a:sym typeface="Ribeye"/>
              </a:rPr>
              <a:t>Mattia Crispino</a:t>
            </a:r>
            <a:endParaRPr b="1" sz="6000">
              <a:solidFill>
                <a:srgbClr val="A50021"/>
              </a:solidFill>
              <a:latin typeface="Ribeye"/>
              <a:ea typeface="Ribeye"/>
              <a:cs typeface="Ribeye"/>
              <a:sym typeface="Ribeye"/>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00FF00"/>
            </a:gs>
            <a:gs pos="50000">
              <a:srgbClr val="1B09FF"/>
            </a:gs>
            <a:gs pos="100000">
              <a:srgbClr val="00FFFF"/>
            </a:gs>
          </a:gsLst>
          <a:lin ang="5400000" scaled="0"/>
        </a:gradFill>
      </p:bgPr>
    </p:bg>
    <p:spTree>
      <p:nvGrpSpPr>
        <p:cNvPr id="113" name="Shape 113"/>
        <p:cNvGrpSpPr/>
        <p:nvPr/>
      </p:nvGrpSpPr>
      <p:grpSpPr>
        <a:xfrm>
          <a:off x="0" y="0"/>
          <a:ext cx="0" cy="0"/>
          <a:chOff x="0" y="0"/>
          <a:chExt cx="0" cy="0"/>
        </a:xfrm>
      </p:grpSpPr>
      <p:sp>
        <p:nvSpPr>
          <p:cNvPr id="114" name="Google Shape;114;p16"/>
          <p:cNvSpPr txBox="1"/>
          <p:nvPr/>
        </p:nvSpPr>
        <p:spPr>
          <a:xfrm>
            <a:off x="2100776" y="2384345"/>
            <a:ext cx="7652824" cy="156966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4800">
                <a:solidFill>
                  <a:srgbClr val="FFFF00"/>
                </a:solidFill>
                <a:latin typeface="Rosarivo"/>
                <a:ea typeface="Rosarivo"/>
                <a:cs typeface="Rosarivo"/>
                <a:sym typeface="Rosarivo"/>
              </a:rPr>
              <a:t>Main characters of myths are:</a:t>
            </a:r>
            <a:endParaRPr/>
          </a:p>
          <a:p>
            <a:pPr indent="0" lvl="0" marL="0" marR="0" rtl="0" algn="ctr">
              <a:spcBef>
                <a:spcPts val="0"/>
              </a:spcBef>
              <a:spcAft>
                <a:spcPts val="0"/>
              </a:spcAft>
              <a:buNone/>
            </a:pPr>
            <a:r>
              <a:rPr b="1" i="1" lang="en-US" sz="4800">
                <a:solidFill>
                  <a:srgbClr val="00FF00"/>
                </a:solidFill>
                <a:latin typeface="Rosarivo"/>
                <a:ea typeface="Rosarivo"/>
                <a:cs typeface="Rosarivo"/>
                <a:sym typeface="Rosarivo"/>
              </a:rPr>
              <a:t>The Gods</a:t>
            </a:r>
            <a:endParaRPr b="1" i="1" sz="4800">
              <a:solidFill>
                <a:srgbClr val="00FF00"/>
              </a:solidFill>
              <a:latin typeface="Rosarivo"/>
              <a:ea typeface="Rosarivo"/>
              <a:cs typeface="Rosarivo"/>
              <a:sym typeface="Rosarivo"/>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8" name="Shape 118"/>
        <p:cNvGrpSpPr/>
        <p:nvPr/>
      </p:nvGrpSpPr>
      <p:grpSpPr>
        <a:xfrm>
          <a:off x="0" y="0"/>
          <a:ext cx="0" cy="0"/>
          <a:chOff x="0" y="0"/>
          <a:chExt cx="0" cy="0"/>
        </a:xfrm>
      </p:grpSpPr>
      <p:sp>
        <p:nvSpPr>
          <p:cNvPr id="119" name="Google Shape;119;p17"/>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6000"/>
              <a:buFont typeface="Calibri"/>
              <a:buNone/>
            </a:pPr>
            <a:r>
              <a:rPr lang="en-US"/>
              <a:t>Dei Greci</a:t>
            </a:r>
            <a:endParaRPr/>
          </a:p>
        </p:txBody>
      </p:sp>
      <p:sp>
        <p:nvSpPr>
          <p:cNvPr id="120" name="Google Shape;120;p17"/>
          <p:cNvSpPr txBox="1"/>
          <p:nvPr>
            <p:ph idx="1" type="subTitle"/>
          </p:nvPr>
        </p:nvSpPr>
        <p:spPr>
          <a:xfrm>
            <a:off x="0" y="0"/>
            <a:ext cx="12192000" cy="685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2400"/>
              <a:buNone/>
            </a:pPr>
            <a:r>
              <a:t/>
            </a:r>
            <a:endParaRPr/>
          </a:p>
        </p:txBody>
      </p:sp>
      <p:pic>
        <p:nvPicPr>
          <p:cNvPr id="121" name="Google Shape;121;p17"/>
          <p:cNvPicPr preferRelativeResize="0"/>
          <p:nvPr/>
        </p:nvPicPr>
        <p:blipFill rotWithShape="1">
          <a:blip r:embed="rId3">
            <a:alphaModFix/>
          </a:blip>
          <a:srcRect b="0" l="0" r="0" t="0"/>
          <a:stretch/>
        </p:blipFill>
        <p:spPr>
          <a:xfrm>
            <a:off x="0" y="-94314"/>
            <a:ext cx="12192000" cy="6952314"/>
          </a:xfrm>
          <a:prstGeom prst="rect">
            <a:avLst/>
          </a:prstGeom>
          <a:noFill/>
          <a:ln>
            <a:noFill/>
          </a:ln>
        </p:spPr>
      </p:pic>
      <p:sp>
        <p:nvSpPr>
          <p:cNvPr id="122" name="Google Shape;122;p17"/>
          <p:cNvSpPr/>
          <p:nvPr/>
        </p:nvSpPr>
        <p:spPr>
          <a:xfrm>
            <a:off x="3176954" y="5464724"/>
            <a:ext cx="6223720" cy="1200329"/>
          </a:xfrm>
          <a:prstGeom prst="rect">
            <a:avLst/>
          </a:prstGeom>
        </p:spPr>
        <p:txBody>
          <a:bodyPr>
            <a:prstTxWarp prst="textPlain"/>
          </a:bodyPr>
          <a:lstStyle/>
          <a:p>
            <a:pPr lvl="0" algn="ctr"/>
            <a:r>
              <a:rPr b="1" i="0">
                <a:ln cap="flat" cmpd="sng" w="28575">
                  <a:solidFill>
                    <a:srgbClr val="1B09FF"/>
                  </a:solidFill>
                  <a:prstDash val="solid"/>
                  <a:round/>
                  <a:headEnd len="sm" w="sm" type="none"/>
                  <a:tailEnd len="sm" w="sm" type="none"/>
                </a:ln>
                <a:solidFill>
                  <a:srgbClr val="00B0F0"/>
                </a:solidFill>
                <a:latin typeface="Rosarivo"/>
              </a:rPr>
              <a:t>Greek Gods</a:t>
            </a: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22"/>
                                        </p:tgtEl>
                                        <p:attrNameLst>
                                          <p:attrName>style.visibility</p:attrName>
                                        </p:attrNameLst>
                                      </p:cBhvr>
                                      <p:to>
                                        <p:strVal val="visible"/>
                                      </p:to>
                                    </p:set>
                                    <p:animEffect filter="fade" transition="in">
                                      <p:cBhvr>
                                        <p:cTn dur="2000"/>
                                        <p:tgtEl>
                                          <p:spTgt spid="1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4400"/>
              <a:buFont typeface="Calibri"/>
              <a:buNone/>
            </a:pPr>
            <a:r>
              <a:rPr lang="en-US"/>
              <a:t>                                     </a:t>
            </a:r>
            <a:endParaRPr/>
          </a:p>
        </p:txBody>
      </p:sp>
      <p:pic>
        <p:nvPicPr>
          <p:cNvPr id="128" name="Google Shape;128;p18"/>
          <p:cNvPicPr preferRelativeResize="0"/>
          <p:nvPr>
            <p:ph idx="1" type="body"/>
          </p:nvPr>
        </p:nvPicPr>
        <p:blipFill rotWithShape="1">
          <a:blip r:embed="rId3">
            <a:alphaModFix amt="85000"/>
          </a:blip>
          <a:srcRect b="0" l="0" r="0" t="0"/>
          <a:stretch/>
        </p:blipFill>
        <p:spPr>
          <a:xfrm>
            <a:off x="0" y="18388"/>
            <a:ext cx="12293459" cy="6915071"/>
          </a:xfrm>
          <a:prstGeom prst="rect">
            <a:avLst/>
          </a:prstGeom>
          <a:noFill/>
          <a:ln>
            <a:noFill/>
          </a:ln>
        </p:spPr>
      </p:pic>
      <p:sp>
        <p:nvSpPr>
          <p:cNvPr id="129" name="Google Shape;129;p18"/>
          <p:cNvSpPr txBox="1"/>
          <p:nvPr/>
        </p:nvSpPr>
        <p:spPr>
          <a:xfrm>
            <a:off x="7677690" y="616137"/>
            <a:ext cx="3868615" cy="120032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7200">
                <a:solidFill>
                  <a:srgbClr val="FFFF00"/>
                </a:solidFill>
                <a:latin typeface="Calibri"/>
                <a:ea typeface="Calibri"/>
                <a:cs typeface="Calibri"/>
                <a:sym typeface="Calibri"/>
              </a:rPr>
              <a:t>         </a:t>
            </a:r>
            <a:r>
              <a:rPr lang="en-US" sz="7200">
                <a:solidFill>
                  <a:srgbClr val="FFFF00"/>
                </a:solidFill>
                <a:latin typeface="Rosarivo"/>
                <a:ea typeface="Rosarivo"/>
                <a:cs typeface="Rosarivo"/>
                <a:sym typeface="Rosarivo"/>
              </a:rPr>
              <a:t>Zeus</a:t>
            </a:r>
            <a:endParaRPr/>
          </a:p>
        </p:txBody>
      </p:sp>
      <p:sp>
        <p:nvSpPr>
          <p:cNvPr id="130" name="Google Shape;130;p18"/>
          <p:cNvSpPr txBox="1"/>
          <p:nvPr/>
        </p:nvSpPr>
        <p:spPr>
          <a:xfrm>
            <a:off x="9030576" y="1941700"/>
            <a:ext cx="2757268" cy="452431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600">
                <a:solidFill>
                  <a:srgbClr val="002DEE"/>
                </a:solidFill>
                <a:latin typeface="Rosarivo"/>
                <a:ea typeface="Rosarivo"/>
                <a:cs typeface="Rosarivo"/>
                <a:sym typeface="Rosarivo"/>
              </a:rPr>
              <a:t>He is the god of Heaven and Thunder, </a:t>
            </a:r>
            <a:endParaRPr/>
          </a:p>
          <a:p>
            <a:pPr indent="0" lvl="0" marL="0" marR="0" rtl="0" algn="ctr">
              <a:spcBef>
                <a:spcPts val="0"/>
              </a:spcBef>
              <a:spcAft>
                <a:spcPts val="0"/>
              </a:spcAft>
              <a:buNone/>
            </a:pPr>
            <a:r>
              <a:rPr b="1" lang="en-US" sz="3600">
                <a:solidFill>
                  <a:srgbClr val="002DEE"/>
                </a:solidFill>
                <a:latin typeface="Rosarivo"/>
                <a:ea typeface="Rosarivo"/>
                <a:cs typeface="Rosarivo"/>
                <a:sym typeface="Rosarivo"/>
              </a:rPr>
              <a:t>He is the leader of all the gods and the leader of Olympus</a:t>
            </a:r>
            <a:endParaRPr b="1" sz="3600">
              <a:solidFill>
                <a:srgbClr val="002DEE"/>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29">
                                            <p:txEl>
                                              <p:pRg end="0" st="0"/>
                                            </p:txEl>
                                          </p:spTgt>
                                        </p:tgtEl>
                                        <p:attrNameLst>
                                          <p:attrName>style.visibility</p:attrName>
                                        </p:attrNameLst>
                                      </p:cBhvr>
                                      <p:to>
                                        <p:strVal val="visible"/>
                                      </p:to>
                                    </p:set>
                                    <p:animEffect filter="fade" transition="in">
                                      <p:cBhvr>
                                        <p:cTn dur="1822"/>
                                        <p:tgtEl>
                                          <p:spTgt spid="129">
                                            <p:txEl>
                                              <p:pRg end="0" st="0"/>
                                            </p:txEl>
                                          </p:spTgt>
                                        </p:tgtEl>
                                      </p:cBhvr>
                                    </p:animEffect>
                                  </p:childTnLst>
                                </p:cTn>
                              </p:par>
                            </p:childTnLst>
                          </p:cTn>
                        </p:par>
                        <p:par>
                          <p:cTn fill="hold">
                            <p:stCondLst>
                              <p:cond delay="1822"/>
                            </p:stCondLst>
                            <p:childTnLst>
                              <p:par>
                                <p:cTn fill="hold" nodeType="afterEffect" presetClass="entr" presetID="10" presetSubtype="0">
                                  <p:stCondLst>
                                    <p:cond delay="0"/>
                                  </p:stCondLst>
                                  <p:childTnLst>
                                    <p:set>
                                      <p:cBhvr>
                                        <p:cTn dur="1" fill="hold">
                                          <p:stCondLst>
                                            <p:cond delay="0"/>
                                          </p:stCondLst>
                                        </p:cTn>
                                        <p:tgtEl>
                                          <p:spTgt spid="130">
                                            <p:txEl>
                                              <p:pRg end="0" st="0"/>
                                            </p:txEl>
                                          </p:spTgt>
                                        </p:tgtEl>
                                        <p:attrNameLst>
                                          <p:attrName>style.visibility</p:attrName>
                                        </p:attrNameLst>
                                      </p:cBhvr>
                                      <p:to>
                                        <p:strVal val="visible"/>
                                      </p:to>
                                    </p:set>
                                    <p:animEffect filter="fade" transition="in">
                                      <p:cBhvr>
                                        <p:cTn dur="1000"/>
                                        <p:tgtEl>
                                          <p:spTgt spid="130">
                                            <p:txEl>
                                              <p:pRg end="0" st="0"/>
                                            </p:txEl>
                                          </p:spTgt>
                                        </p:tgtEl>
                                      </p:cBhvr>
                                    </p:animEffect>
                                  </p:childTnLst>
                                </p:cTn>
                              </p:par>
                            </p:childTnLst>
                          </p:cTn>
                        </p:par>
                        <p:par>
                          <p:cTn fill="hold">
                            <p:stCondLst>
                              <p:cond delay="2822"/>
                            </p:stCondLst>
                            <p:childTnLst>
                              <p:par>
                                <p:cTn fill="hold" nodeType="afterEffect" presetClass="entr" presetID="10" presetSubtype="0">
                                  <p:stCondLst>
                                    <p:cond delay="0"/>
                                  </p:stCondLst>
                                  <p:childTnLst>
                                    <p:set>
                                      <p:cBhvr>
                                        <p:cTn dur="1" fill="hold">
                                          <p:stCondLst>
                                            <p:cond delay="0"/>
                                          </p:stCondLst>
                                        </p:cTn>
                                        <p:tgtEl>
                                          <p:spTgt spid="130">
                                            <p:txEl>
                                              <p:pRg end="1" st="1"/>
                                            </p:txEl>
                                          </p:spTgt>
                                        </p:tgtEl>
                                        <p:attrNameLst>
                                          <p:attrName>style.visibility</p:attrName>
                                        </p:attrNameLst>
                                      </p:cBhvr>
                                      <p:to>
                                        <p:strVal val="visible"/>
                                      </p:to>
                                    </p:set>
                                    <p:animEffect filter="fade" transition="in">
                                      <p:cBhvr>
                                        <p:cTn dur="1000"/>
                                        <p:tgtEl>
                                          <p:spTgt spid="130">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pic>
        <p:nvPicPr>
          <p:cNvPr id="135" name="Google Shape;135;p19"/>
          <p:cNvPicPr preferRelativeResize="0"/>
          <p:nvPr/>
        </p:nvPicPr>
        <p:blipFill rotWithShape="1">
          <a:blip r:embed="rId3">
            <a:alphaModFix amt="85000"/>
          </a:blip>
          <a:srcRect b="0" l="0" r="0" t="0"/>
          <a:stretch/>
        </p:blipFill>
        <p:spPr>
          <a:xfrm>
            <a:off x="1" y="0"/>
            <a:ext cx="12301928" cy="6858000"/>
          </a:xfrm>
          <a:prstGeom prst="rect">
            <a:avLst/>
          </a:prstGeom>
          <a:noFill/>
          <a:ln>
            <a:noFill/>
          </a:ln>
        </p:spPr>
      </p:pic>
      <p:sp>
        <p:nvSpPr>
          <p:cNvPr id="136" name="Google Shape;136;p19"/>
          <p:cNvSpPr/>
          <p:nvPr/>
        </p:nvSpPr>
        <p:spPr>
          <a:xfrm>
            <a:off x="8148965" y="612844"/>
            <a:ext cx="3499969" cy="5139869"/>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US" sz="7200">
                <a:solidFill>
                  <a:srgbClr val="FF0000"/>
                </a:solidFill>
                <a:latin typeface="Rosarivo"/>
                <a:ea typeface="Rosarivo"/>
                <a:cs typeface="Rosarivo"/>
                <a:sym typeface="Rosarivo"/>
              </a:rPr>
              <a:t>  Apollo</a:t>
            </a:r>
            <a:endParaRPr/>
          </a:p>
          <a:p>
            <a:pPr indent="0" lvl="0" marL="0" marR="0" rtl="0" algn="ctr">
              <a:spcBef>
                <a:spcPts val="0"/>
              </a:spcBef>
              <a:spcAft>
                <a:spcPts val="0"/>
              </a:spcAft>
              <a:buNone/>
            </a:pPr>
            <a:r>
              <a:t/>
            </a:r>
            <a:endParaRPr b="1" sz="3200">
              <a:solidFill>
                <a:schemeClr val="dk1"/>
              </a:solidFill>
              <a:latin typeface="Rosarivo"/>
              <a:ea typeface="Rosarivo"/>
              <a:cs typeface="Rosarivo"/>
              <a:sym typeface="Rosarivo"/>
            </a:endParaRPr>
          </a:p>
          <a:p>
            <a:pPr indent="0" lvl="0" marL="0" marR="0" rtl="0" algn="ctr">
              <a:spcBef>
                <a:spcPts val="0"/>
              </a:spcBef>
              <a:spcAft>
                <a:spcPts val="0"/>
              </a:spcAft>
              <a:buNone/>
            </a:pPr>
            <a:r>
              <a:rPr lang="en-US" sz="3200">
                <a:solidFill>
                  <a:srgbClr val="FFFF00"/>
                </a:solidFill>
                <a:latin typeface="Rosarivo"/>
                <a:ea typeface="Rosarivo"/>
                <a:cs typeface="Rosarivo"/>
                <a:sym typeface="Rosarivo"/>
              </a:rPr>
              <a:t>He has been recognized as the god of archery, music, and dance. </a:t>
            </a:r>
            <a:endParaRPr/>
          </a:p>
          <a:p>
            <a:pPr indent="0" lvl="0" marL="0" marR="0" rtl="0" algn="ctr">
              <a:spcBef>
                <a:spcPts val="0"/>
              </a:spcBef>
              <a:spcAft>
                <a:spcPts val="0"/>
              </a:spcAft>
              <a:buNone/>
            </a:pPr>
            <a:r>
              <a:rPr lang="en-US" sz="3200">
                <a:solidFill>
                  <a:srgbClr val="FFFF00"/>
                </a:solidFill>
                <a:latin typeface="Rosarivo"/>
                <a:ea typeface="Rosarivo"/>
                <a:cs typeface="Rosarivo"/>
                <a:sym typeface="Rosarivo"/>
              </a:rPr>
              <a:t>He was often represented with the bow and the harp.</a:t>
            </a:r>
            <a:endParaRPr sz="3200">
              <a:solidFill>
                <a:srgbClr val="FFFF00"/>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36">
                                            <p:txEl>
                                              <p:pRg end="0" st="0"/>
                                            </p:txEl>
                                          </p:spTgt>
                                        </p:tgtEl>
                                        <p:attrNameLst>
                                          <p:attrName>style.visibility</p:attrName>
                                        </p:attrNameLst>
                                      </p:cBhvr>
                                      <p:to>
                                        <p:strVal val="visible"/>
                                      </p:to>
                                    </p:set>
                                    <p:animEffect filter="fade" transition="in">
                                      <p:cBhvr>
                                        <p:cTn dur="1000"/>
                                        <p:tgtEl>
                                          <p:spTgt spid="136">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136">
                                            <p:txEl>
                                              <p:pRg end="1" st="1"/>
                                            </p:txEl>
                                          </p:spTgt>
                                        </p:tgtEl>
                                        <p:attrNameLst>
                                          <p:attrName>style.visibility</p:attrName>
                                        </p:attrNameLst>
                                      </p:cBhvr>
                                      <p:to>
                                        <p:strVal val="visible"/>
                                      </p:to>
                                    </p:set>
                                    <p:animEffect filter="fade" transition="in">
                                      <p:cBhvr>
                                        <p:cTn dur="1000"/>
                                        <p:tgtEl>
                                          <p:spTgt spid="136">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136">
                                            <p:txEl>
                                              <p:pRg end="2" st="2"/>
                                            </p:txEl>
                                          </p:spTgt>
                                        </p:tgtEl>
                                        <p:attrNameLst>
                                          <p:attrName>style.visibility</p:attrName>
                                        </p:attrNameLst>
                                      </p:cBhvr>
                                      <p:to>
                                        <p:strVal val="visible"/>
                                      </p:to>
                                    </p:set>
                                    <p:animEffect filter="fade" transition="in">
                                      <p:cBhvr>
                                        <p:cTn dur="1000"/>
                                        <p:tgtEl>
                                          <p:spTgt spid="136">
                                            <p:txEl>
                                              <p:pRg end="2" st="2"/>
                                            </p:txEl>
                                          </p:spTgt>
                                        </p:tgtEl>
                                      </p:cBhvr>
                                    </p:animEffect>
                                  </p:childTnLst>
                                </p:cTn>
                              </p:par>
                              <p:par>
                                <p:cTn fill="hold" nodeType="withEffect" presetClass="entr" presetID="10" presetSubtype="0">
                                  <p:stCondLst>
                                    <p:cond delay="0"/>
                                  </p:stCondLst>
                                  <p:childTnLst>
                                    <p:set>
                                      <p:cBhvr>
                                        <p:cTn dur="1" fill="hold">
                                          <p:stCondLst>
                                            <p:cond delay="0"/>
                                          </p:stCondLst>
                                        </p:cTn>
                                        <p:tgtEl>
                                          <p:spTgt spid="136">
                                            <p:txEl>
                                              <p:pRg end="3" st="3"/>
                                            </p:txEl>
                                          </p:spTgt>
                                        </p:tgtEl>
                                        <p:attrNameLst>
                                          <p:attrName>style.visibility</p:attrName>
                                        </p:attrNameLst>
                                      </p:cBhvr>
                                      <p:to>
                                        <p:strVal val="visible"/>
                                      </p:to>
                                    </p:set>
                                    <p:animEffect filter="fade" transition="in">
                                      <p:cBhvr>
                                        <p:cTn dur="1000"/>
                                        <p:tgtEl>
                                          <p:spTgt spid="136">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id="141" name="Google Shape;141;p20"/>
          <p:cNvPicPr preferRelativeResize="0"/>
          <p:nvPr/>
        </p:nvPicPr>
        <p:blipFill rotWithShape="1">
          <a:blip r:embed="rId3">
            <a:alphaModFix amt="85000"/>
          </a:blip>
          <a:srcRect b="0" l="0" r="0" t="0"/>
          <a:stretch/>
        </p:blipFill>
        <p:spPr>
          <a:xfrm>
            <a:off x="0" y="0"/>
            <a:ext cx="12192000" cy="6858000"/>
          </a:xfrm>
          <a:prstGeom prst="rect">
            <a:avLst/>
          </a:prstGeom>
          <a:noFill/>
          <a:ln>
            <a:noFill/>
          </a:ln>
        </p:spPr>
      </p:pic>
      <p:sp>
        <p:nvSpPr>
          <p:cNvPr id="142" name="Google Shape;142;p20"/>
          <p:cNvSpPr/>
          <p:nvPr/>
        </p:nvSpPr>
        <p:spPr>
          <a:xfrm>
            <a:off x="8059712" y="242714"/>
            <a:ext cx="3302833" cy="1938992"/>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None/>
            </a:pPr>
            <a:r>
              <a:rPr b="1" lang="en-US" sz="6600">
                <a:solidFill>
                  <a:srgbClr val="FFFF00"/>
                </a:solidFill>
                <a:latin typeface="Rosarivo"/>
                <a:ea typeface="Rosarivo"/>
                <a:cs typeface="Rosarivo"/>
                <a:sym typeface="Rosarivo"/>
              </a:rPr>
              <a:t>Aphrodite</a:t>
            </a:r>
            <a:endParaRPr/>
          </a:p>
          <a:p>
            <a:pPr indent="0" lvl="0" marL="0" marR="0" rtl="0" algn="l">
              <a:spcBef>
                <a:spcPts val="0"/>
              </a:spcBef>
              <a:spcAft>
                <a:spcPts val="0"/>
              </a:spcAft>
              <a:buNone/>
            </a:pPr>
            <a:r>
              <a:t/>
            </a:r>
            <a:endParaRPr sz="5400">
              <a:solidFill>
                <a:srgbClr val="000000"/>
              </a:solidFill>
              <a:latin typeface="Times New Roman"/>
              <a:ea typeface="Times New Roman"/>
              <a:cs typeface="Times New Roman"/>
              <a:sym typeface="Times New Roman"/>
            </a:endParaRPr>
          </a:p>
        </p:txBody>
      </p:sp>
      <p:sp>
        <p:nvSpPr>
          <p:cNvPr id="143" name="Google Shape;143;p20"/>
          <p:cNvSpPr txBox="1"/>
          <p:nvPr/>
        </p:nvSpPr>
        <p:spPr>
          <a:xfrm>
            <a:off x="419725" y="2968052"/>
            <a:ext cx="3447738" cy="341632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3600">
                <a:solidFill>
                  <a:srgbClr val="FF0000"/>
                </a:solidFill>
                <a:latin typeface="Rosarivo"/>
                <a:ea typeface="Rosarivo"/>
                <a:cs typeface="Rosarivo"/>
                <a:sym typeface="Rosarivo"/>
              </a:rPr>
              <a:t>She is an ancient Greek goddess associated with love, beauty, pleasure, passion and procreation</a:t>
            </a:r>
            <a:r>
              <a:rPr b="1" lang="en-US" sz="3600">
                <a:solidFill>
                  <a:srgbClr val="000000"/>
                </a:solidFill>
                <a:latin typeface="Rosarivo"/>
                <a:ea typeface="Rosarivo"/>
                <a:cs typeface="Rosarivo"/>
                <a:sym typeface="Rosarivo"/>
              </a:rPr>
              <a:t>. </a:t>
            </a:r>
            <a:endParaRPr b="1" sz="3600">
              <a:solidFill>
                <a:srgbClr val="000000"/>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42">
                                            <p:txEl>
                                              <p:pRg end="0" st="0"/>
                                            </p:txEl>
                                          </p:spTgt>
                                        </p:tgtEl>
                                        <p:attrNameLst>
                                          <p:attrName>style.visibility</p:attrName>
                                        </p:attrNameLst>
                                      </p:cBhvr>
                                      <p:to>
                                        <p:strVal val="visible"/>
                                      </p:to>
                                    </p:set>
                                    <p:animEffect filter="fade" transition="in">
                                      <p:cBhvr>
                                        <p:cTn dur="1000"/>
                                        <p:tgtEl>
                                          <p:spTgt spid="142">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142">
                                            <p:txEl>
                                              <p:pRg end="1" st="1"/>
                                            </p:txEl>
                                          </p:spTgt>
                                        </p:tgtEl>
                                        <p:attrNameLst>
                                          <p:attrName>style.visibility</p:attrName>
                                        </p:attrNameLst>
                                      </p:cBhvr>
                                      <p:to>
                                        <p:strVal val="visible"/>
                                      </p:to>
                                    </p:set>
                                    <p:animEffect filter="fade" transition="in">
                                      <p:cBhvr>
                                        <p:cTn dur="1000"/>
                                        <p:tgtEl>
                                          <p:spTgt spid="142">
                                            <p:txEl>
                                              <p:pRg end="1" st="1"/>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143">
                                            <p:txEl>
                                              <p:pRg end="0" st="0"/>
                                            </p:txEl>
                                          </p:spTgt>
                                        </p:tgtEl>
                                        <p:attrNameLst>
                                          <p:attrName>style.visibility</p:attrName>
                                        </p:attrNameLst>
                                      </p:cBhvr>
                                      <p:to>
                                        <p:strVal val="visible"/>
                                      </p:to>
                                    </p:set>
                                    <p:animEffect filter="fade" transition="in">
                                      <p:cBhvr>
                                        <p:cTn dur="2000"/>
                                        <p:tgtEl>
                                          <p:spTgt spid="143">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00FFFF"/>
            </a:gs>
            <a:gs pos="100000">
              <a:srgbClr val="FFFF00"/>
            </a:gs>
          </a:gsLst>
          <a:lin ang="5400000" scaled="0"/>
        </a:gradFill>
      </p:bgPr>
    </p:bg>
    <p:spTree>
      <p:nvGrpSpPr>
        <p:cNvPr id="147" name="Shape 147"/>
        <p:cNvGrpSpPr/>
        <p:nvPr/>
      </p:nvGrpSpPr>
      <p:grpSpPr>
        <a:xfrm>
          <a:off x="0" y="0"/>
          <a:ext cx="0" cy="0"/>
          <a:chOff x="0" y="0"/>
          <a:chExt cx="0" cy="0"/>
        </a:xfrm>
      </p:grpSpPr>
      <p:pic>
        <p:nvPicPr>
          <p:cNvPr id="148" name="Google Shape;148;p21"/>
          <p:cNvPicPr preferRelativeResize="0"/>
          <p:nvPr/>
        </p:nvPicPr>
        <p:blipFill rotWithShape="1">
          <a:blip r:embed="rId3">
            <a:alphaModFix/>
          </a:blip>
          <a:srcRect b="7103" l="9192" r="8468" t="3835"/>
          <a:stretch/>
        </p:blipFill>
        <p:spPr>
          <a:xfrm>
            <a:off x="1" y="0"/>
            <a:ext cx="4011560" cy="6858000"/>
          </a:xfrm>
          <a:prstGeom prst="rect">
            <a:avLst/>
          </a:prstGeom>
          <a:noFill/>
          <a:ln>
            <a:noFill/>
          </a:ln>
        </p:spPr>
      </p:pic>
      <p:pic>
        <p:nvPicPr>
          <p:cNvPr id="149" name="Google Shape;149;p21"/>
          <p:cNvPicPr preferRelativeResize="0"/>
          <p:nvPr/>
        </p:nvPicPr>
        <p:blipFill rotWithShape="1">
          <a:blip r:embed="rId4">
            <a:alphaModFix/>
          </a:blip>
          <a:srcRect b="0" l="0" r="0" t="0"/>
          <a:stretch/>
        </p:blipFill>
        <p:spPr>
          <a:xfrm>
            <a:off x="7272996" y="0"/>
            <a:ext cx="4919003" cy="6858000"/>
          </a:xfrm>
          <a:prstGeom prst="rect">
            <a:avLst/>
          </a:prstGeom>
          <a:noFill/>
          <a:ln>
            <a:noFill/>
          </a:ln>
        </p:spPr>
      </p:pic>
      <p:sp>
        <p:nvSpPr>
          <p:cNvPr id="150" name="Google Shape;150;p21"/>
          <p:cNvSpPr/>
          <p:nvPr/>
        </p:nvSpPr>
        <p:spPr>
          <a:xfrm>
            <a:off x="3901969" y="320432"/>
            <a:ext cx="3480620" cy="507831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US" sz="7200">
                <a:solidFill>
                  <a:srgbClr val="FFC000"/>
                </a:solidFill>
                <a:latin typeface="Rosarivo"/>
                <a:ea typeface="Rosarivo"/>
                <a:cs typeface="Rosarivo"/>
                <a:sym typeface="Rosarivo"/>
              </a:rPr>
              <a:t>Athena</a:t>
            </a:r>
            <a:endParaRPr/>
          </a:p>
          <a:p>
            <a:pPr indent="0" lvl="0" marL="0" marR="0" rtl="0" algn="ctr">
              <a:spcBef>
                <a:spcPts val="0"/>
              </a:spcBef>
              <a:spcAft>
                <a:spcPts val="0"/>
              </a:spcAft>
              <a:buNone/>
            </a:pPr>
            <a:r>
              <a:t/>
            </a:r>
            <a:endParaRPr sz="7200">
              <a:solidFill>
                <a:schemeClr val="dk1"/>
              </a:solidFill>
              <a:latin typeface="Calibri"/>
              <a:ea typeface="Calibri"/>
              <a:cs typeface="Calibri"/>
              <a:sym typeface="Calibri"/>
            </a:endParaRPr>
          </a:p>
          <a:p>
            <a:pPr indent="0" lvl="0" marL="0" marR="0" rtl="0" algn="ctr">
              <a:spcBef>
                <a:spcPts val="0"/>
              </a:spcBef>
              <a:spcAft>
                <a:spcPts val="0"/>
              </a:spcAft>
              <a:buNone/>
            </a:pPr>
            <a:r>
              <a:rPr lang="en-US" sz="1800">
                <a:solidFill>
                  <a:schemeClr val="dk1"/>
                </a:solidFill>
                <a:latin typeface="Calibri"/>
                <a:ea typeface="Calibri"/>
                <a:cs typeface="Calibri"/>
                <a:sym typeface="Calibri"/>
              </a:rPr>
              <a:t> </a:t>
            </a:r>
            <a:r>
              <a:rPr b="1" lang="en-US" sz="3600">
                <a:solidFill>
                  <a:srgbClr val="FF0000"/>
                </a:solidFill>
                <a:latin typeface="Rosarivo"/>
                <a:ea typeface="Rosarivo"/>
                <a:cs typeface="Rosarivo"/>
                <a:sym typeface="Rosarivo"/>
              </a:rPr>
              <a:t>She is the goddess of wisdom, military strategy, protector of the Arts and Science.</a:t>
            </a:r>
            <a:endParaRPr b="1" sz="3600">
              <a:solidFill>
                <a:srgbClr val="FF0000"/>
              </a:solidFill>
              <a:latin typeface="Rosarivo"/>
              <a:ea typeface="Rosarivo"/>
              <a:cs typeface="Rosarivo"/>
              <a:sym typeface="Rosarivo"/>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50">
                                            <p:txEl>
                                              <p:pRg end="0" st="0"/>
                                            </p:txEl>
                                          </p:spTgt>
                                        </p:tgtEl>
                                        <p:attrNameLst>
                                          <p:attrName>style.visibility</p:attrName>
                                        </p:attrNameLst>
                                      </p:cBhvr>
                                      <p:to>
                                        <p:strVal val="visible"/>
                                      </p:to>
                                    </p:set>
                                    <p:animEffect filter="fade" transition="in">
                                      <p:cBhvr>
                                        <p:cTn dur="750"/>
                                        <p:tgtEl>
                                          <p:spTgt spid="150">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150">
                                            <p:txEl>
                                              <p:pRg end="1" st="1"/>
                                            </p:txEl>
                                          </p:spTgt>
                                        </p:tgtEl>
                                        <p:attrNameLst>
                                          <p:attrName>style.visibility</p:attrName>
                                        </p:attrNameLst>
                                      </p:cBhvr>
                                      <p:to>
                                        <p:strVal val="visible"/>
                                      </p:to>
                                    </p:set>
                                    <p:animEffect filter="fade" transition="in">
                                      <p:cBhvr>
                                        <p:cTn dur="750"/>
                                        <p:tgtEl>
                                          <p:spTgt spid="150">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150">
                                            <p:txEl>
                                              <p:pRg end="2" st="2"/>
                                            </p:txEl>
                                          </p:spTgt>
                                        </p:tgtEl>
                                        <p:attrNameLst>
                                          <p:attrName>style.visibility</p:attrName>
                                        </p:attrNameLst>
                                      </p:cBhvr>
                                      <p:to>
                                        <p:strVal val="visible"/>
                                      </p:to>
                                    </p:set>
                                    <p:animEffect filter="fade" transition="in">
                                      <p:cBhvr>
                                        <p:cTn dur="750"/>
                                        <p:tgtEl>
                                          <p:spTgt spid="150">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