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2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6C82B-D2E7-4E34-B0F6-D671D50D7A36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85822-50C2-40DE-BAC8-E822E0A81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816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1044de599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1044de599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14fe4fb1a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14fe4fb1a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11035d78b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11035d78b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0f8adbb36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0f8adbb36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11035d78b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11035d78b3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1044de599c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1044de599c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044de599c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1044de599c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1044de599c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1044de599c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3BA84-81ED-4A49-9268-A47A70D8DE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F1BEE3-3DA6-45A2-A5BF-047E6385EC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C91FE-894B-4ACD-8858-B7DF222B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3E4BD-9ACF-4DC6-B701-69F67CC8F3AE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1561D-8F13-4732-8E9E-E85F3E583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4FB5E-13B8-4090-855E-B9A03FA77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81C4-C231-49DE-9782-F0BE0D64F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05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8B89F-34F6-4700-9334-2221C25E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8AB0A5-9810-47BB-9675-95B3444906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3ED46-E34E-457E-9882-2202CBD2C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3E4BD-9ACF-4DC6-B701-69F67CC8F3AE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7F358-F242-4169-948C-594F6B631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E0AA6-3ED1-46FE-96D6-C87CF9566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81C4-C231-49DE-9782-F0BE0D64F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285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907248-3606-4C5D-B521-DFF0485C93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6950D-1E55-4B74-86F5-AEEE6C818E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E08F0-103E-48F8-9FC8-096A014EC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3E4BD-9ACF-4DC6-B701-69F67CC8F3AE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FAB87-AFC1-416D-94F7-EFFD598C3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CC85A-021D-406B-8D5F-6ECEF04B6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81C4-C231-49DE-9782-F0BE0D64F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928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l" smtClean="0"/>
              <a:pPr/>
              <a:t>‹#›</a:t>
            </a:fld>
            <a:endParaRPr lang="el"/>
          </a:p>
        </p:txBody>
      </p:sp>
    </p:spTree>
    <p:extLst>
      <p:ext uri="{BB962C8B-B14F-4D97-AF65-F5344CB8AC3E}">
        <p14:creationId xmlns:p14="http://schemas.microsoft.com/office/powerpoint/2010/main" val="401916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DC953-1B65-4DCF-AE51-4C26C97A0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9ECC9-96FD-4B3D-81BA-EDBE5D428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2AA26-27C1-4C2F-81B1-25FEA18B5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3E4BD-9ACF-4DC6-B701-69F67CC8F3AE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EF9BC-53C3-4280-B37D-4A75ABECD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90C60-5FEE-41AF-8AC4-7491650A1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81C4-C231-49DE-9782-F0BE0D64F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193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29F1E-1A6D-45E5-8991-E6865C038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5DAA4-C808-4426-BABB-B66AD384E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52A3F-BFCF-4D56-8734-22951B891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3E4BD-9ACF-4DC6-B701-69F67CC8F3AE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930B9-4FB2-4A04-8462-25EC2CE0C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F26A9-5A87-47AC-BF66-2251BF6A1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81C4-C231-49DE-9782-F0BE0D64F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393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1074C-D327-443E-B2AA-C98D0A6FE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BC440-02B3-4A84-97B1-F37A9E92D3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6D79FB-67F5-453C-AE77-96710F9D12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D9BF18-DAA5-4EC4-9353-89DDCAEFD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3E4BD-9ACF-4DC6-B701-69F67CC8F3AE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7C583D-6B5B-43A8-800C-8DDCEE722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D09A7-D1F0-4877-A60D-81652FDF1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81C4-C231-49DE-9782-F0BE0D64F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652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F783B-1BD3-4F9B-BB64-9688086A2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E02E9-F5FA-404C-B0EE-6CCFBFD22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99C89-DCBD-4066-8B13-04B39E9E0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88E8FD-5309-4D1B-B0CF-7D87F9EC58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FC4A83-B017-4883-A262-02C5456B2B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FB7006-246F-45F0-93E3-49FE6679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3E4BD-9ACF-4DC6-B701-69F67CC8F3AE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D75F58-BEDE-4F21-9DCC-D192A4BF4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89FDE1-88F6-41E6-A2C1-390A5A77F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81C4-C231-49DE-9782-F0BE0D64F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7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8E54B-D8F6-42ED-AA41-01A82E817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80BD12-A05E-41D6-8BFA-47A11A6F8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3E4BD-9ACF-4DC6-B701-69F67CC8F3AE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FB72D6-25A3-4419-87AD-DCB95E39B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2C70F0-CD34-4378-8640-EA4EA2924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81C4-C231-49DE-9782-F0BE0D64F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12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E9791D-1E74-49D5-9865-3A8076FFF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3E4BD-9ACF-4DC6-B701-69F67CC8F3AE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CEAD52-10A7-4795-9648-5454D0783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6BEC3-7E7E-483C-B278-4C85B8C2D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81C4-C231-49DE-9782-F0BE0D64F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280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7C914-E77E-4279-B557-1F5412674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8FF2B-E3A2-455E-A66D-1E89BC286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EF011E-87E3-4B58-8330-99BEA619EB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9F317E-F307-4274-AD4E-6D6A8CBC3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3E4BD-9ACF-4DC6-B701-69F67CC8F3AE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00C271-2B10-415B-AE87-7C90752A7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90E204-5CC7-46AD-8EF3-C8F58911D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81C4-C231-49DE-9782-F0BE0D64F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039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EE085-0AFE-4EE8-9CE8-292A1F56F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974B2D-BF96-4C9D-9D2A-42683314CF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26AF46-FBC3-424D-95A2-1B2A14F02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5F1F9C-7214-4A61-A910-3BC8398F7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3E4BD-9ACF-4DC6-B701-69F67CC8F3AE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1F6440-B1F4-4ED7-AE96-D5A0EDCD5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CD157-38D4-4810-9523-4C375CB8D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81C4-C231-49DE-9782-F0BE0D64F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291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A8832B-BF79-40B6-82F9-7E9DF959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2526E-CF36-4704-9C84-F4BA19797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40009-2030-4264-B64F-AD287787B3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3E4BD-9ACF-4DC6-B701-69F67CC8F3AE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643C5-FD65-4CC6-8E7C-72A4B40154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6BBE9-A4A3-42EF-8585-D004F8A6B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881C4-C231-49DE-9782-F0BE0D64F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66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l" sz="8266"/>
              <a:t>The Orchestra </a:t>
            </a:r>
            <a:endParaRPr sz="8266"/>
          </a:p>
          <a:p>
            <a:pPr>
              <a:spcBef>
                <a:spcPts val="0"/>
              </a:spcBef>
            </a:pPr>
            <a:r>
              <a:rPr lang="el" sz="8266"/>
              <a:t>for… beginners </a:t>
            </a:r>
            <a:endParaRPr sz="8266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8568" y="3729567"/>
            <a:ext cx="3511505" cy="293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602200" y="354420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l" sz="3200" b="1"/>
              <a:t>Topic: The Baroque orchestra</a:t>
            </a:r>
            <a:endParaRPr sz="3200" b="1"/>
          </a:p>
          <a:p>
            <a:pPr algn="ctr"/>
            <a:r>
              <a:rPr lang="el" sz="3200"/>
              <a:t>Worksheet II</a:t>
            </a:r>
            <a:endParaRPr sz="3200"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602200" y="1299500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sz="6933">
              <a:solidFill>
                <a:schemeClr val="dk1"/>
              </a:solidFill>
            </a:endParaRPr>
          </a:p>
          <a:p>
            <a:pPr marL="0" indent="0" algn="ctr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el" sz="7333">
                <a:solidFill>
                  <a:schemeClr val="dk1"/>
                </a:solidFill>
              </a:rPr>
              <a:t>PART II</a:t>
            </a:r>
            <a:endParaRPr sz="7333">
              <a:solidFill>
                <a:schemeClr val="dk1"/>
              </a:solidFill>
            </a:endParaRPr>
          </a:p>
          <a:p>
            <a:pPr marL="0" indent="0">
              <a:spcAft>
                <a:spcPts val="1600"/>
              </a:spcAft>
              <a:buNone/>
            </a:pPr>
            <a:endParaRPr/>
          </a:p>
        </p:txBody>
      </p:sp>
      <p:sp>
        <p:nvSpPr>
          <p:cNvPr id="88" name="Google Shape;88;p18"/>
          <p:cNvSpPr txBox="1"/>
          <p:nvPr/>
        </p:nvSpPr>
        <p:spPr>
          <a:xfrm>
            <a:off x="0" y="610734"/>
            <a:ext cx="12192000" cy="1251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l" sz="6533">
                <a:solidFill>
                  <a:schemeClr val="dk1"/>
                </a:solidFill>
              </a:rPr>
              <a:t>The Orchestra for… beginners</a:t>
            </a:r>
            <a:endParaRPr sz="133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l" sz="2800" b="1"/>
              <a:t>The orchestra…</a:t>
            </a:r>
            <a:endParaRPr sz="2800" b="1"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el">
                <a:solidFill>
                  <a:schemeClr val="dk1"/>
                </a:solidFill>
              </a:rPr>
              <a:t>did not always have the same size and shape. It was shaped and evolved over time according to:</a:t>
            </a:r>
            <a:endParaRPr>
              <a:solidFill>
                <a:schemeClr val="dk1"/>
              </a:solidFill>
            </a:endParaRPr>
          </a:p>
          <a:p>
            <a:pPr>
              <a:spcBef>
                <a:spcPts val="1600"/>
              </a:spcBef>
              <a:buClr>
                <a:schemeClr val="dk1"/>
              </a:buClr>
            </a:pPr>
            <a:r>
              <a:rPr lang="el">
                <a:solidFill>
                  <a:schemeClr val="dk1"/>
                </a:solidFill>
              </a:rPr>
              <a:t>The expressive needs of each era.</a:t>
            </a:r>
            <a:endParaRPr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</a:pPr>
            <a:r>
              <a:rPr lang="el">
                <a:solidFill>
                  <a:schemeClr val="dk1"/>
                </a:solidFill>
              </a:rPr>
              <a:t>The expressive needs of each composer</a:t>
            </a:r>
            <a:endParaRPr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</a:pPr>
            <a:r>
              <a:rPr lang="el">
                <a:solidFill>
                  <a:schemeClr val="dk1"/>
                </a:solidFill>
              </a:rPr>
              <a:t>The expressive needs of the performer; the expressive needs of the performer; the possibilities offered in each period by the technology of the instruments.</a:t>
            </a:r>
            <a:endParaRPr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lnSpc>
                <a:spcPct val="115000"/>
              </a:lnSpc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l" sz="2844" b="1"/>
              <a:t>Baroque period (1600-1750)</a:t>
            </a:r>
            <a:endParaRPr sz="4177" b="1"/>
          </a:p>
        </p:txBody>
      </p:sp>
      <p:sp>
        <p:nvSpPr>
          <p:cNvPr id="100" name="Google Shape;100;p2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buClr>
                <a:schemeClr val="dk1"/>
              </a:buClr>
            </a:pPr>
            <a:r>
              <a:rPr lang="el">
                <a:solidFill>
                  <a:schemeClr val="dk1"/>
                </a:solidFill>
              </a:rPr>
              <a:t>It is an architectural trend that lent the term to music and painting.</a:t>
            </a:r>
            <a:endParaRPr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</a:pPr>
            <a:r>
              <a:rPr lang="el">
                <a:solidFill>
                  <a:schemeClr val="dk1"/>
                </a:solidFill>
              </a:rPr>
              <a:t>Intensely rhythmic music, complex and / with many voices.</a:t>
            </a:r>
            <a:endParaRPr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l" b="1" u="sng">
                <a:solidFill>
                  <a:schemeClr val="dk1"/>
                </a:solidFill>
              </a:rPr>
              <a:t>Musical forms</a:t>
            </a:r>
            <a:endParaRPr b="1" u="sng">
              <a:solidFill>
                <a:schemeClr val="dk1"/>
              </a:solidFill>
            </a:endParaRPr>
          </a:p>
          <a:p>
            <a:pPr>
              <a:spcBef>
                <a:spcPts val="1600"/>
              </a:spcBef>
              <a:buClr>
                <a:schemeClr val="dk1"/>
              </a:buClr>
            </a:pPr>
            <a:r>
              <a:rPr lang="el">
                <a:solidFill>
                  <a:schemeClr val="dk1"/>
                </a:solidFill>
              </a:rPr>
              <a:t>Opera</a:t>
            </a:r>
            <a:endParaRPr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</a:pPr>
            <a:r>
              <a:rPr lang="el">
                <a:solidFill>
                  <a:schemeClr val="dk1"/>
                </a:solidFill>
              </a:rPr>
              <a:t>Oratorio</a:t>
            </a:r>
            <a:endParaRPr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</a:pPr>
            <a:r>
              <a:rPr lang="el">
                <a:solidFill>
                  <a:schemeClr val="dk1"/>
                </a:solidFill>
              </a:rPr>
              <a:t>Concerto grosso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415600" y="205533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l" b="1"/>
              <a:t>Baroque orchestra (1600-1750)</a:t>
            </a:r>
            <a:endParaRPr b="1"/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1"/>
          </p:nvPr>
        </p:nvSpPr>
        <p:spPr>
          <a:xfrm>
            <a:off x="345067" y="969133"/>
            <a:ext cx="11547600" cy="551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lnSpcReduction="10000"/>
          </a:bodyPr>
          <a:lstStyle/>
          <a:p>
            <a:pPr>
              <a:buClr>
                <a:schemeClr val="dk1"/>
              </a:buClr>
            </a:pPr>
            <a:r>
              <a:rPr lang="el">
                <a:solidFill>
                  <a:schemeClr val="dk1"/>
                </a:solidFill>
                <a:highlight>
                  <a:srgbClr val="FFFFFF"/>
                </a:highlight>
              </a:rPr>
              <a:t>In Baroque music, strings play the most important part. 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>
              <a:buClr>
                <a:schemeClr val="dk1"/>
              </a:buClr>
            </a:pPr>
            <a:r>
              <a:rPr lang="el">
                <a:solidFill>
                  <a:schemeClr val="dk1"/>
                </a:solidFill>
                <a:highlight>
                  <a:srgbClr val="FFFFFF"/>
                </a:highlight>
              </a:rPr>
              <a:t>Baroque orchestras had from 10 to 30 players, mainly strings and </a:t>
            </a:r>
            <a:r>
              <a:rPr lang="el">
                <a:solidFill>
                  <a:schemeClr val="dk1"/>
                </a:solidFill>
              </a:rPr>
              <a:t>harpsichord</a:t>
            </a:r>
            <a:r>
              <a:rPr lang="el">
                <a:solidFill>
                  <a:schemeClr val="dk1"/>
                </a:solidFill>
                <a:highlight>
                  <a:srgbClr val="FFFFFF"/>
                </a:highlight>
              </a:rPr>
              <a:t>. 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>
              <a:buClr>
                <a:schemeClr val="dk1"/>
              </a:buClr>
            </a:pPr>
            <a:r>
              <a:rPr lang="el">
                <a:solidFill>
                  <a:schemeClr val="dk1"/>
                </a:solidFill>
              </a:rPr>
              <a:t>Wind instruments (woodwinds and brass) were used for dialogue with the strings in the melodic parts. 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>
              <a:buClr>
                <a:schemeClr val="dk1"/>
              </a:buClr>
            </a:pPr>
            <a:r>
              <a:rPr lang="el">
                <a:solidFill>
                  <a:schemeClr val="dk1"/>
                </a:solidFill>
                <a:highlight>
                  <a:srgbClr val="FFFFFF"/>
                </a:highlight>
              </a:rPr>
              <a:t>The woodwind and brass were used as melodic instruments but later they were mainly used to sustain the harmony. 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>
              <a:buClr>
                <a:schemeClr val="dk1"/>
              </a:buClr>
            </a:pPr>
            <a:r>
              <a:rPr lang="el">
                <a:solidFill>
                  <a:schemeClr val="dk1"/>
                </a:solidFill>
                <a:highlight>
                  <a:srgbClr val="FFFFFF"/>
                </a:highlight>
              </a:rPr>
              <a:t>In the baroque period, the orchestra was not standardised in size. There were large differences in size, instrumentation and playing styles - and therefore orchestral soundscapes and palettes - between the various European regions. 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>
              <a:buClr>
                <a:schemeClr val="dk1"/>
              </a:buClr>
            </a:pPr>
            <a:r>
              <a:rPr lang="el">
                <a:solidFill>
                  <a:schemeClr val="dk1"/>
                </a:solidFill>
                <a:highlight>
                  <a:srgbClr val="FFFFFF"/>
                </a:highlight>
              </a:rPr>
              <a:t>The 'Baroque orchestra' ranged from smaller orchestras or ensembles with one player per part, through to larger scale orchestras with many players per part.</a:t>
            </a:r>
            <a:endParaRPr sz="3467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l" b="1"/>
              <a:t>The instruments of the Baroque period</a:t>
            </a:r>
            <a:endParaRPr b="1"/>
          </a:p>
        </p:txBody>
      </p:sp>
      <p:sp>
        <p:nvSpPr>
          <p:cNvPr id="112" name="Google Shape;112;p22"/>
          <p:cNvSpPr txBox="1">
            <a:spLocks noGrp="1"/>
          </p:cNvSpPr>
          <p:nvPr>
            <p:ph type="body" idx="1"/>
          </p:nvPr>
        </p:nvSpPr>
        <p:spPr>
          <a:xfrm>
            <a:off x="415600" y="1356967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buClr>
                <a:schemeClr val="dk1"/>
              </a:buClr>
            </a:pPr>
            <a:r>
              <a:rPr lang="el" u="sng">
                <a:solidFill>
                  <a:schemeClr val="dk1"/>
                </a:solidFill>
              </a:rPr>
              <a:t>High range</a:t>
            </a:r>
            <a:r>
              <a:rPr lang="el">
                <a:solidFill>
                  <a:schemeClr val="dk1"/>
                </a:solidFill>
              </a:rPr>
              <a:t>: violins, flutes, oboes</a:t>
            </a:r>
            <a:endParaRPr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</a:pPr>
            <a:r>
              <a:rPr lang="el" u="sng">
                <a:solidFill>
                  <a:schemeClr val="dk1"/>
                </a:solidFill>
              </a:rPr>
              <a:t>Middle range</a:t>
            </a:r>
            <a:r>
              <a:rPr lang="el">
                <a:solidFill>
                  <a:schemeClr val="dk1"/>
                </a:solidFill>
              </a:rPr>
              <a:t>: violas, trumpets, horns</a:t>
            </a:r>
            <a:endParaRPr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</a:pPr>
            <a:r>
              <a:rPr lang="el" u="sng">
                <a:solidFill>
                  <a:schemeClr val="dk1"/>
                </a:solidFill>
              </a:rPr>
              <a:t>Low range</a:t>
            </a:r>
            <a:r>
              <a:rPr lang="el">
                <a:solidFill>
                  <a:schemeClr val="dk1"/>
                </a:solidFill>
              </a:rPr>
              <a:t>: cello, double bass, bassoon </a:t>
            </a:r>
            <a:endParaRPr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</a:pPr>
            <a:r>
              <a:rPr lang="el" u="sng">
                <a:solidFill>
                  <a:schemeClr val="dk1"/>
                </a:solidFill>
              </a:rPr>
              <a:t>Percussion</a:t>
            </a:r>
            <a:r>
              <a:rPr lang="el">
                <a:solidFill>
                  <a:schemeClr val="dk1"/>
                </a:solidFill>
              </a:rPr>
              <a:t>: timpani</a:t>
            </a:r>
            <a:endParaRPr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</a:pPr>
            <a:r>
              <a:rPr lang="el" u="sng">
                <a:solidFill>
                  <a:schemeClr val="dk1"/>
                </a:solidFill>
              </a:rPr>
              <a:t>Keyboards</a:t>
            </a:r>
            <a:r>
              <a:rPr lang="el">
                <a:solidFill>
                  <a:schemeClr val="dk1"/>
                </a:solidFill>
              </a:rPr>
              <a:t>: harpsichord and organ</a:t>
            </a:r>
            <a:endParaRPr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endParaRPr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3" name="Google Shape;11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1867" y="2936567"/>
            <a:ext cx="5890133" cy="3921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SzPts val="990"/>
            </a:pPr>
            <a:r>
              <a:rPr lang="el" sz="3333" b="1"/>
              <a:t>Antonio Vivaldi (1678-1741)</a:t>
            </a:r>
            <a:endParaRPr sz="3333" b="1"/>
          </a:p>
        </p:txBody>
      </p:sp>
      <p:sp>
        <p:nvSpPr>
          <p:cNvPr id="119" name="Google Shape;119;p23"/>
          <p:cNvSpPr txBox="1">
            <a:spLocks noGrp="1"/>
          </p:cNvSpPr>
          <p:nvPr>
            <p:ph type="body" idx="1"/>
          </p:nvPr>
        </p:nvSpPr>
        <p:spPr>
          <a:xfrm>
            <a:off x="4656567" y="1506267"/>
            <a:ext cx="71200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indent="-474121">
              <a:buClr>
                <a:schemeClr val="dk1"/>
              </a:buClr>
              <a:buSzPts val="2000"/>
            </a:pPr>
            <a:r>
              <a:rPr lang="el" sz="2667">
                <a:solidFill>
                  <a:schemeClr val="dk1"/>
                </a:solidFill>
              </a:rPr>
              <a:t>Italian composer and excellent violinist</a:t>
            </a:r>
            <a:endParaRPr sz="2667"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endParaRPr sz="2667">
              <a:solidFill>
                <a:schemeClr val="dk1"/>
              </a:solidFill>
            </a:endParaRPr>
          </a:p>
          <a:p>
            <a:pPr indent="-474121">
              <a:spcBef>
                <a:spcPts val="1600"/>
              </a:spcBef>
              <a:buClr>
                <a:schemeClr val="dk1"/>
              </a:buClr>
              <a:buSzPts val="2000"/>
            </a:pPr>
            <a:r>
              <a:rPr lang="el" sz="2667">
                <a:solidFill>
                  <a:schemeClr val="dk1"/>
                </a:solidFill>
              </a:rPr>
              <a:t>He was influenced by all European music</a:t>
            </a:r>
            <a:endParaRPr sz="2667">
              <a:solidFill>
                <a:schemeClr val="dk1"/>
              </a:solidFill>
            </a:endParaRPr>
          </a:p>
          <a:p>
            <a:pPr indent="0">
              <a:spcBef>
                <a:spcPts val="1600"/>
              </a:spcBef>
              <a:buNone/>
            </a:pPr>
            <a:endParaRPr sz="2667">
              <a:solidFill>
                <a:schemeClr val="dk1"/>
              </a:solidFill>
            </a:endParaRPr>
          </a:p>
          <a:p>
            <a:pPr indent="-474121">
              <a:spcBef>
                <a:spcPts val="1600"/>
              </a:spcBef>
              <a:buClr>
                <a:schemeClr val="dk1"/>
              </a:buClr>
              <a:buSzPts val="2000"/>
            </a:pPr>
            <a:r>
              <a:rPr lang="el" sz="2667">
                <a:solidFill>
                  <a:schemeClr val="dk1"/>
                </a:solidFill>
              </a:rPr>
              <a:t>He composed </a:t>
            </a:r>
            <a:r>
              <a:rPr lang="el" sz="2667" i="1">
                <a:solidFill>
                  <a:schemeClr val="dk1"/>
                </a:solidFill>
              </a:rPr>
              <a:t>operas</a:t>
            </a:r>
            <a:r>
              <a:rPr lang="el" sz="2667">
                <a:solidFill>
                  <a:schemeClr val="dk1"/>
                </a:solidFill>
              </a:rPr>
              <a:t> and </a:t>
            </a:r>
            <a:r>
              <a:rPr lang="el" sz="2667" i="1">
                <a:solidFill>
                  <a:schemeClr val="dk1"/>
                </a:solidFill>
              </a:rPr>
              <a:t>concertos</a:t>
            </a:r>
            <a:endParaRPr sz="2667" i="1"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0" name="Google Shape;12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0" y="1560167"/>
            <a:ext cx="4250165" cy="4793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el" sz="3333" b="1"/>
              <a:t>Johann Sebastian Bach (1685-1750)</a:t>
            </a:r>
            <a:endParaRPr sz="3333" b="1"/>
          </a:p>
        </p:txBody>
      </p:sp>
      <p:sp>
        <p:nvSpPr>
          <p:cNvPr id="126" name="Google Shape;126;p24"/>
          <p:cNvSpPr txBox="1">
            <a:spLocks noGrp="1"/>
          </p:cNvSpPr>
          <p:nvPr>
            <p:ph type="body" idx="1"/>
          </p:nvPr>
        </p:nvSpPr>
        <p:spPr>
          <a:xfrm>
            <a:off x="3761367" y="1536633"/>
            <a:ext cx="8344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buClr>
                <a:schemeClr val="dk1"/>
              </a:buClr>
            </a:pPr>
            <a:r>
              <a:rPr lang="el">
                <a:solidFill>
                  <a:schemeClr val="dk1"/>
                </a:solidFill>
              </a:rPr>
              <a:t>German composer, organist, keyboardist and violinist</a:t>
            </a:r>
            <a:endParaRPr>
              <a:solidFill>
                <a:schemeClr val="dk1"/>
              </a:solidFill>
            </a:endParaRPr>
          </a:p>
          <a:p>
            <a:pPr indent="0">
              <a:spcBef>
                <a:spcPts val="160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>
              <a:spcBef>
                <a:spcPts val="1600"/>
              </a:spcBef>
              <a:buClr>
                <a:schemeClr val="dk1"/>
              </a:buClr>
            </a:pPr>
            <a:r>
              <a:rPr lang="el">
                <a:solidFill>
                  <a:schemeClr val="dk1"/>
                </a:solidFill>
              </a:rPr>
              <a:t>He reached the perfection of </a:t>
            </a:r>
            <a:r>
              <a:rPr lang="el" i="1">
                <a:solidFill>
                  <a:schemeClr val="dk1"/>
                </a:solidFill>
              </a:rPr>
              <a:t>polyphony</a:t>
            </a:r>
            <a:endParaRPr i="1">
              <a:solidFill>
                <a:schemeClr val="dk1"/>
              </a:solidFill>
            </a:endParaRPr>
          </a:p>
          <a:p>
            <a:pPr indent="0">
              <a:spcBef>
                <a:spcPts val="160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>
              <a:spcBef>
                <a:spcPts val="1600"/>
              </a:spcBef>
              <a:buClr>
                <a:schemeClr val="dk1"/>
              </a:buClr>
            </a:pPr>
            <a:r>
              <a:rPr lang="el">
                <a:solidFill>
                  <a:schemeClr val="dk1"/>
                </a:solidFill>
              </a:rPr>
              <a:t>He composed music for keyboard, organ and orchestra</a:t>
            </a:r>
            <a:endParaRPr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7" name="Google Shape;12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600" y="1536634"/>
            <a:ext cx="3209235" cy="3493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el" sz="3333" b="1"/>
              <a:t>Georg Friedrich H</a:t>
            </a:r>
            <a:r>
              <a:rPr lang="el" sz="3333" b="1">
                <a:highlight>
                  <a:srgbClr val="FFFFFF"/>
                </a:highlight>
              </a:rPr>
              <a:t>ä</a:t>
            </a:r>
            <a:r>
              <a:rPr lang="el" sz="3333" b="1"/>
              <a:t>ndel (1685-1759)</a:t>
            </a:r>
            <a:endParaRPr sz="3333" b="1"/>
          </a:p>
        </p:txBody>
      </p:sp>
      <p:sp>
        <p:nvSpPr>
          <p:cNvPr id="133" name="Google Shape;133;p25"/>
          <p:cNvSpPr txBox="1">
            <a:spLocks noGrp="1"/>
          </p:cNvSpPr>
          <p:nvPr>
            <p:ph type="body" idx="1"/>
          </p:nvPr>
        </p:nvSpPr>
        <p:spPr>
          <a:xfrm>
            <a:off x="3932000" y="1572767"/>
            <a:ext cx="82600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indent="-461422">
              <a:spcBef>
                <a:spcPts val="933"/>
              </a:spcBef>
              <a:buClr>
                <a:schemeClr val="dk1"/>
              </a:buClr>
              <a:buSzPts val="1850"/>
            </a:pPr>
            <a:r>
              <a:rPr lang="el" sz="2467">
                <a:solidFill>
                  <a:schemeClr val="dk1"/>
                </a:solidFill>
              </a:rPr>
              <a:t>German composer who lived in England</a:t>
            </a:r>
            <a:endParaRPr sz="2467">
              <a:solidFill>
                <a:schemeClr val="dk1"/>
              </a:solidFill>
            </a:endParaRPr>
          </a:p>
          <a:p>
            <a:pPr indent="0">
              <a:spcBef>
                <a:spcPts val="933"/>
              </a:spcBef>
              <a:buNone/>
            </a:pPr>
            <a:endParaRPr sz="2467">
              <a:solidFill>
                <a:schemeClr val="dk1"/>
              </a:solidFill>
            </a:endParaRPr>
          </a:p>
          <a:p>
            <a:pPr indent="-461422">
              <a:spcBef>
                <a:spcPts val="933"/>
              </a:spcBef>
              <a:buClr>
                <a:schemeClr val="dk1"/>
              </a:buClr>
              <a:buSzPts val="1850"/>
            </a:pPr>
            <a:r>
              <a:rPr lang="el" sz="2467">
                <a:solidFill>
                  <a:schemeClr val="dk1"/>
                </a:solidFill>
              </a:rPr>
              <a:t>Influenced by Italian music and German polyphony</a:t>
            </a:r>
            <a:endParaRPr sz="2467">
              <a:solidFill>
                <a:schemeClr val="dk1"/>
              </a:solidFill>
            </a:endParaRPr>
          </a:p>
          <a:p>
            <a:pPr indent="0">
              <a:spcBef>
                <a:spcPts val="933"/>
              </a:spcBef>
              <a:buNone/>
            </a:pPr>
            <a:endParaRPr sz="2467">
              <a:solidFill>
                <a:schemeClr val="dk1"/>
              </a:solidFill>
            </a:endParaRPr>
          </a:p>
          <a:p>
            <a:pPr indent="-461422">
              <a:spcBef>
                <a:spcPts val="933"/>
              </a:spcBef>
              <a:buClr>
                <a:schemeClr val="dk1"/>
              </a:buClr>
              <a:buSzPts val="1850"/>
            </a:pPr>
            <a:r>
              <a:rPr lang="el" sz="2467">
                <a:solidFill>
                  <a:schemeClr val="dk1"/>
                </a:solidFill>
              </a:rPr>
              <a:t>He composed </a:t>
            </a:r>
            <a:r>
              <a:rPr lang="el" sz="2467" i="1">
                <a:solidFill>
                  <a:schemeClr val="dk1"/>
                </a:solidFill>
              </a:rPr>
              <a:t>operas</a:t>
            </a:r>
            <a:r>
              <a:rPr lang="el" sz="2467">
                <a:solidFill>
                  <a:schemeClr val="dk1"/>
                </a:solidFill>
              </a:rPr>
              <a:t>, </a:t>
            </a:r>
            <a:r>
              <a:rPr lang="el" sz="2467" i="1">
                <a:solidFill>
                  <a:schemeClr val="dk1"/>
                </a:solidFill>
              </a:rPr>
              <a:t>oratorios</a:t>
            </a:r>
            <a:r>
              <a:rPr lang="el" sz="2467">
                <a:solidFill>
                  <a:schemeClr val="dk1"/>
                </a:solidFill>
              </a:rPr>
              <a:t> and </a:t>
            </a:r>
            <a:r>
              <a:rPr lang="el" sz="2467" i="1">
                <a:solidFill>
                  <a:schemeClr val="dk1"/>
                </a:solidFill>
              </a:rPr>
              <a:t>concertos</a:t>
            </a:r>
            <a:endParaRPr sz="2467" i="1">
              <a:solidFill>
                <a:schemeClr val="dk1"/>
              </a:solidFill>
            </a:endParaRPr>
          </a:p>
          <a:p>
            <a:pPr indent="0">
              <a:spcAft>
                <a:spcPts val="1600"/>
              </a:spcAft>
              <a:buNone/>
            </a:pPr>
            <a:endParaRPr/>
          </a:p>
        </p:txBody>
      </p:sp>
      <p:pic>
        <p:nvPicPr>
          <p:cNvPr id="134" name="Google Shape;13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36634"/>
            <a:ext cx="3825333" cy="4627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368</Words>
  <Application>Microsoft Office PowerPoint</Application>
  <PresentationFormat>Widescreen</PresentationFormat>
  <Paragraphs>50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The Orchestra  for… beginners </vt:lpstr>
      <vt:lpstr>Topic: The Baroque orchestra Worksheet II</vt:lpstr>
      <vt:lpstr>The orchestra…</vt:lpstr>
      <vt:lpstr>Baroque period (1600-1750)</vt:lpstr>
      <vt:lpstr>Baroque orchestra (1600-1750)</vt:lpstr>
      <vt:lpstr>The instruments of the Baroque period</vt:lpstr>
      <vt:lpstr>Antonio Vivaldi (1678-1741)</vt:lpstr>
      <vt:lpstr>Johann Sebastian Bach (1685-1750)</vt:lpstr>
      <vt:lpstr>Georg Friedrich Händel (1685-1759)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Orchestra  for… beginners </dc:title>
  <dc:creator>Cleopatra Kalogerakou</dc:creator>
  <cp:lastModifiedBy>Cleopatra Kalogerakou</cp:lastModifiedBy>
  <cp:revision>1</cp:revision>
  <dcterms:created xsi:type="dcterms:W3CDTF">2022-02-13T20:37:41Z</dcterms:created>
  <dcterms:modified xsi:type="dcterms:W3CDTF">2022-02-13T20:38:09Z</dcterms:modified>
</cp:coreProperties>
</file>