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135F1-64C4-4001-B315-86EF351A9C30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CB54E-16C7-4892-BEFC-A6AB6A066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6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0f8adbb367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0f8adbb367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ca3b6b8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0ca3b6b8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1044de599c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1044de599c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0ca3b6b8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0ca3b6b8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0ca3b6b89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0ca3b6b89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11c91c618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11c91c618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11c91c618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11c91c618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0f8adbb367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0f8adbb367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f8adbb36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0f8adbb36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14ED7-26F3-4FF8-9DD0-1B687549B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A8CE9-C81D-451F-823B-22FE8645F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89883-A164-4673-AB02-05EE78ED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6890-F9E8-4E87-A945-50A92E7B5B4D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F7EDF-7B54-4B8F-900E-C974D917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D16BF-5CD1-48B2-B608-99E36BDCF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B22C-7387-43A7-AF9A-3FCD734C7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63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D7BFD-A72F-4255-8976-B53B9E66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80BD28-793C-4367-9CB2-4CC3CAC0D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59C11-3E9B-4149-AAE4-C561BD34D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6890-F9E8-4E87-A945-50A92E7B5B4D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5F271-497A-43A6-8288-8DBD28613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6E793-6304-4D6E-8518-346010D0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B22C-7387-43A7-AF9A-3FCD734C7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67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5B4984-C55A-4AD8-A8ED-F816BABB4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031EA-C885-4152-A515-A27E44905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7CB0C-27A3-4319-A0BA-3BB257356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6890-F9E8-4E87-A945-50A92E7B5B4D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8DD4B-4326-4973-9A7A-E4926C7D6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5150E-4631-45AC-AEAF-8F2373603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B22C-7387-43A7-AF9A-3FCD734C7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651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27579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FAF7E-A3D2-4683-B5E2-0AA07C25C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3B5F8-A283-44B3-A53D-820EA75E7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B8BEA-CB21-4912-B880-39CE4678E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6890-F9E8-4E87-A945-50A92E7B5B4D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1EDEB-369B-40C2-8EC4-087FD0F8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C1B3E-F99E-472F-95DE-CF7F2C33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B22C-7387-43A7-AF9A-3FCD734C7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60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208A0-E1C6-4F90-87F7-B3D7848B1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082D1-8470-42EF-AC68-BA815E4C1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27C93-0CEE-4498-B0BC-108D0C8D0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6890-F9E8-4E87-A945-50A92E7B5B4D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2102B-FAFE-4870-9642-54B977517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034FA-E08E-4D6A-A07D-F8FA459E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B22C-7387-43A7-AF9A-3FCD734C7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6F704-AE2E-4732-ACBD-535B2A5E4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9AE4-3E76-43D0-9F59-63942C763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BB3C0-56DB-4341-97B1-1AF035D3A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03774-2235-4B99-A77A-F0F25F95F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6890-F9E8-4E87-A945-50A92E7B5B4D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AA01D-1DB8-412F-B8DB-75B56EED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5DF7A-5FF3-4E66-8C01-9126601E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B22C-7387-43A7-AF9A-3FCD734C7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23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B3400-97B0-41A8-9164-AD00A6C9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4F0F0-AA42-40A6-8769-750DC1991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B4CAF-E18A-4C43-8261-0A189FE48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2B226-3AB0-44F4-B3AC-EB68D4701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5F0FA7-6E97-4549-8CC3-D042A8B48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90204F-BD04-46E0-B7FB-CEA1F7E03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6890-F9E8-4E87-A945-50A92E7B5B4D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4FC41A-E5F4-4188-BF1A-4F8BA6E3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D7FAC-FD79-4D8C-B1CB-DA129F02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B22C-7387-43A7-AF9A-3FCD734C7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75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B8A3-FAAF-40B0-9107-562ED1153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90584A-D95A-437D-8268-E9AD5960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6890-F9E8-4E87-A945-50A92E7B5B4D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23C3E-186A-4FA3-A929-79E1C40AC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7AEEE-54BA-467E-9639-841C23F3A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B22C-7387-43A7-AF9A-3FCD734C7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39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7FB575-4DD9-40FD-8362-E6C7A46F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6890-F9E8-4E87-A945-50A92E7B5B4D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C11F9A-E6B6-44A2-A2ED-884CF47B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84834-45C8-4731-B2BB-81A5E7B9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B22C-7387-43A7-AF9A-3FCD734C7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89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C2C3C-C54F-4B59-9EFB-5068B7855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ECA51-F24B-4772-9C02-79223C070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13089-689E-44C8-AAE1-82126F1E2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FBFD5-6811-4B12-88E1-701A37E8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6890-F9E8-4E87-A945-50A92E7B5B4D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717FF-EB48-4A5B-ACB2-031BE47E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85DEA-C9FB-4D6E-B1F9-ABEBF332F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B22C-7387-43A7-AF9A-3FCD734C7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23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FCDB1-DBD3-43F2-8A6D-6424C7397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152734-74A7-4F0A-8315-C7793A04B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F4EAE-2E98-48AE-9F45-DBBF28CCA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DDA3D-EA91-4FB2-A163-2C873C1C3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6890-F9E8-4E87-A945-50A92E7B5B4D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38518-86CC-4C86-9C1D-C6824947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579AC-EFE3-40F3-90F6-3D5617FEA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B22C-7387-43A7-AF9A-3FCD734C7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10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3F79-B5A9-4501-86D3-51A50909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175B7-AE88-4164-93EF-50157C049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6C6F4-CC9D-4D1F-960D-F4D454ACA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E6890-F9E8-4E87-A945-50A92E7B5B4D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77325-6E5E-448D-8587-205241BFF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948A7-6C7B-4C75-8944-7143BB86C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1B22C-7387-43A7-AF9A-3FCD734C7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26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Romantic_chess" TargetMode="External"/><Relationship Id="rId13" Type="http://schemas.openxmlformats.org/officeDocument/2006/relationships/hyperlink" Target="https://en.wikipedia.org/wiki/Radicalism_(historical)" TargetMode="External"/><Relationship Id="rId3" Type="http://schemas.openxmlformats.org/officeDocument/2006/relationships/hyperlink" Target="https://en.wikipedia.org/wiki/Europe" TargetMode="External"/><Relationship Id="rId7" Type="http://schemas.openxmlformats.org/officeDocument/2006/relationships/hyperlink" Target="https://en.wikipedia.org/wiki/Historiography" TargetMode="External"/><Relationship Id="rId12" Type="http://schemas.openxmlformats.org/officeDocument/2006/relationships/hyperlink" Target="https://en.wikipedia.org/wiki/Liberalis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n.wikipedia.org/wiki/Age_of_Enlightenment" TargetMode="External"/><Relationship Id="rId11" Type="http://schemas.openxmlformats.org/officeDocument/2006/relationships/hyperlink" Target="https://en.wikipedia.org/wiki/Conservatism" TargetMode="External"/><Relationship Id="rId5" Type="http://schemas.openxmlformats.org/officeDocument/2006/relationships/hyperlink" Target="https://en.wikipedia.org/wiki/Industrial_Revolution" TargetMode="External"/><Relationship Id="rId10" Type="http://schemas.openxmlformats.org/officeDocument/2006/relationships/hyperlink" Target="https://en.wikipedia.org/wiki/Natural_sciences" TargetMode="External"/><Relationship Id="rId4" Type="http://schemas.openxmlformats.org/officeDocument/2006/relationships/hyperlink" Target="https://en.wikipedia.org/wiki/Individualism" TargetMode="External"/><Relationship Id="rId9" Type="http://schemas.openxmlformats.org/officeDocument/2006/relationships/hyperlink" Target="https://en.wikipedia.org/wiki/Social_sciences" TargetMode="External"/><Relationship Id="rId14" Type="http://schemas.openxmlformats.org/officeDocument/2006/relationships/hyperlink" Target="https://en.wikipedia.org/wiki/Nationalis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l" sz="8266"/>
              <a:t>The Orchestra </a:t>
            </a:r>
            <a:endParaRPr sz="8266"/>
          </a:p>
          <a:p>
            <a:pPr>
              <a:spcBef>
                <a:spcPts val="0"/>
              </a:spcBef>
            </a:pPr>
            <a:r>
              <a:rPr lang="el" sz="8266"/>
              <a:t>for… beginners </a:t>
            </a:r>
            <a:endParaRPr sz="8266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568" y="3729567"/>
            <a:ext cx="3511505" cy="293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l" b="1"/>
              <a:t>Musical genres-composers</a:t>
            </a:r>
            <a:endParaRPr b="1"/>
          </a:p>
        </p:txBody>
      </p:sp>
      <p:sp>
        <p:nvSpPr>
          <p:cNvPr id="268" name="Google Shape;268;p4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l" u="sng">
                <a:solidFill>
                  <a:schemeClr val="dk1"/>
                </a:solidFill>
              </a:rPr>
              <a:t>Concerto</a:t>
            </a:r>
            <a:r>
              <a:rPr lang="el">
                <a:solidFill>
                  <a:schemeClr val="dk1"/>
                </a:solidFill>
              </a:rPr>
              <a:t> (Mendelssohn, Schumann, Liszt)</a:t>
            </a:r>
            <a:endParaRPr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l" u="sng">
                <a:solidFill>
                  <a:schemeClr val="dk1"/>
                </a:solidFill>
              </a:rPr>
              <a:t>Opera</a:t>
            </a:r>
            <a:r>
              <a:rPr lang="el">
                <a:solidFill>
                  <a:schemeClr val="dk1"/>
                </a:solidFill>
              </a:rPr>
              <a:t> (Verdi, Berlioz, Puccini)</a:t>
            </a:r>
            <a:endParaRPr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l" u="sng">
                <a:solidFill>
                  <a:schemeClr val="dk1"/>
                </a:solidFill>
              </a:rPr>
              <a:t>Ballet</a:t>
            </a:r>
            <a:r>
              <a:rPr lang="el" i="1">
                <a:solidFill>
                  <a:schemeClr val="dk1"/>
                </a:solidFill>
              </a:rPr>
              <a:t> </a:t>
            </a:r>
            <a:r>
              <a:rPr lang="el">
                <a:solidFill>
                  <a:schemeClr val="dk1"/>
                </a:solidFill>
              </a:rPr>
              <a:t>(Tchaikovsky)</a:t>
            </a:r>
            <a:endParaRPr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l" u="sng">
                <a:solidFill>
                  <a:schemeClr val="dk1"/>
                </a:solidFill>
              </a:rPr>
              <a:t>Drama</a:t>
            </a:r>
            <a:r>
              <a:rPr lang="el">
                <a:solidFill>
                  <a:schemeClr val="dk1"/>
                </a:solidFill>
              </a:rPr>
              <a:t> (Wagner)</a:t>
            </a:r>
            <a:endParaRPr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l" u="sng">
                <a:solidFill>
                  <a:schemeClr val="dk1"/>
                </a:solidFill>
              </a:rPr>
              <a:t>Chamber music</a:t>
            </a:r>
            <a:r>
              <a:rPr lang="el">
                <a:solidFill>
                  <a:schemeClr val="dk1"/>
                </a:solidFill>
              </a:rPr>
              <a:t> (Chopin, Liszt)</a:t>
            </a:r>
            <a:endParaRPr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>
            <a:spLocks noGrp="1"/>
          </p:cNvSpPr>
          <p:nvPr>
            <p:ph type="title"/>
          </p:nvPr>
        </p:nvSpPr>
        <p:spPr>
          <a:xfrm>
            <a:off x="415600" y="40690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/>
            <a:r>
              <a:rPr lang="el" b="1"/>
              <a:t>Topic: The Romantic orchestra</a:t>
            </a:r>
            <a:endParaRPr b="1"/>
          </a:p>
          <a:p>
            <a:pPr algn="ctr"/>
            <a:r>
              <a:rPr lang="el"/>
              <a:t>Worksheet IV</a:t>
            </a:r>
            <a:endParaRPr/>
          </a:p>
        </p:txBody>
      </p:sp>
      <p:sp>
        <p:nvSpPr>
          <p:cNvPr id="218" name="Google Shape;218;p3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sz="7333">
              <a:solidFill>
                <a:schemeClr val="dk1"/>
              </a:solidFill>
            </a:endParaRPr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l" sz="7333">
                <a:solidFill>
                  <a:schemeClr val="dk1"/>
                </a:solidFill>
              </a:rPr>
              <a:t>PART IV</a:t>
            </a:r>
            <a:endParaRPr sz="7333">
              <a:solidFill>
                <a:schemeClr val="dk1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sp>
        <p:nvSpPr>
          <p:cNvPr id="219" name="Google Shape;219;p38"/>
          <p:cNvSpPr txBox="1"/>
          <p:nvPr/>
        </p:nvSpPr>
        <p:spPr>
          <a:xfrm>
            <a:off x="0" y="610734"/>
            <a:ext cx="12192000" cy="125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l" sz="6533">
                <a:solidFill>
                  <a:schemeClr val="dk1"/>
                </a:solidFill>
              </a:rPr>
              <a:t>The Orchestra for… beginners</a:t>
            </a:r>
            <a:endParaRPr sz="133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9"/>
          <p:cNvSpPr txBox="1">
            <a:spLocks noGrp="1"/>
          </p:cNvSpPr>
          <p:nvPr>
            <p:ph type="title"/>
          </p:nvPr>
        </p:nvSpPr>
        <p:spPr>
          <a:xfrm>
            <a:off x="491467" y="2043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l" b="1"/>
              <a:t>The Romantic era (1830-1890)</a:t>
            </a:r>
            <a:endParaRPr b="1"/>
          </a:p>
        </p:txBody>
      </p:sp>
      <p:sp>
        <p:nvSpPr>
          <p:cNvPr id="225" name="Google Shape;225;p39"/>
          <p:cNvSpPr txBox="1">
            <a:spLocks noGrp="1"/>
          </p:cNvSpPr>
          <p:nvPr>
            <p:ph type="body" idx="1"/>
          </p:nvPr>
        </p:nvSpPr>
        <p:spPr>
          <a:xfrm>
            <a:off x="326533" y="8877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479988" indent="-440256">
              <a:buClr>
                <a:schemeClr val="dk1"/>
              </a:buClr>
              <a:buSzPts val="1600"/>
            </a:pPr>
            <a:r>
              <a:rPr lang="el" sz="2133" b="1">
                <a:solidFill>
                  <a:schemeClr val="dk1"/>
                </a:solidFill>
                <a:highlight>
                  <a:srgbClr val="FFFFFF"/>
                </a:highlight>
              </a:rPr>
              <a:t>Romanticism</a:t>
            </a: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</a:rPr>
              <a:t> (also known as the </a:t>
            </a:r>
            <a:r>
              <a:rPr lang="el" sz="2133" b="1">
                <a:solidFill>
                  <a:schemeClr val="dk1"/>
                </a:solidFill>
                <a:highlight>
                  <a:srgbClr val="FFFFFF"/>
                </a:highlight>
              </a:rPr>
              <a:t>Romantic era</a:t>
            </a: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</a:rPr>
              <a:t>) was an artistic, literary, musical, and intellectual movement that originated in </a:t>
            </a: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</a:t>
            </a: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</a:rPr>
              <a:t> towards the end of the 18th century, and in most areas was at its peak in the approximate period from 1800 to 1850. </a:t>
            </a:r>
            <a:endParaRPr sz="2133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79988" indent="-440256">
              <a:buClr>
                <a:schemeClr val="dk1"/>
              </a:buClr>
              <a:buSzPts val="1600"/>
            </a:pP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</a:rPr>
              <a:t>Romanticism was characterized by its emphasis on emotion and </a:t>
            </a: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individualism</a:t>
            </a: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</a:rPr>
              <a:t>, idealization of nature, suspicion of science and industrialization, and glorification of the past with a strong preference for the medieval rather than the classical. </a:t>
            </a:r>
            <a:endParaRPr sz="2133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79988" indent="-440256">
              <a:buClr>
                <a:schemeClr val="dk1"/>
              </a:buClr>
              <a:buSzPts val="1600"/>
            </a:pP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</a:rPr>
              <a:t>It was partly a reaction to the </a:t>
            </a: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Industrial Revolution</a:t>
            </a: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</a:rPr>
              <a:t>, the social and political norms of the </a:t>
            </a: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 of Enlightenment</a:t>
            </a: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</a:rPr>
              <a:t>, and the scientific rationalization of nature—all components of modernity. </a:t>
            </a:r>
            <a:endParaRPr sz="2133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79988" indent="-440256">
              <a:buClr>
                <a:schemeClr val="dk1"/>
              </a:buClr>
              <a:buSzPts val="1600"/>
            </a:pP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</a:rPr>
              <a:t>It was embodied most strongly in the visual arts, music, and literature, but had a major impact on </a:t>
            </a: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historiography</a:t>
            </a: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</a:rPr>
              <a:t>, education, </a:t>
            </a: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chess</a:t>
            </a: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 sciences</a:t>
            </a: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</a:rPr>
              <a:t>, and the </a:t>
            </a: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natural sciences</a:t>
            </a: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endParaRPr sz="2133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79988" indent="-440256">
              <a:buClr>
                <a:schemeClr val="dk1"/>
              </a:buClr>
              <a:buSzPts val="1600"/>
            </a:pP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</a:rPr>
              <a:t>It had a significant and complex effect on politics, with romantic thinkers influencing </a:t>
            </a: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conservatism</a:t>
            </a: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liberalism</a:t>
            </a: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radicalism</a:t>
            </a: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</a:rPr>
              <a:t>, and </a:t>
            </a:r>
            <a:r>
              <a:rPr lang="el" sz="2133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nationalism</a:t>
            </a:r>
            <a:r>
              <a:rPr lang="el" sz="2133">
                <a:solidFill>
                  <a:schemeClr val="dk1"/>
                </a:solidFill>
              </a:rPr>
              <a:t>.</a:t>
            </a:r>
            <a:endParaRPr sz="2133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l" b="1"/>
              <a:t>The Romantic Orchestra (19th century) </a:t>
            </a:r>
            <a:endParaRPr b="1"/>
          </a:p>
        </p:txBody>
      </p:sp>
      <p:sp>
        <p:nvSpPr>
          <p:cNvPr id="231" name="Google Shape;231;p4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lr>
                <a:schemeClr val="dk1"/>
              </a:buClr>
            </a:pPr>
            <a:r>
              <a:rPr lang="el">
                <a:solidFill>
                  <a:schemeClr val="dk1"/>
                </a:solidFill>
              </a:rPr>
              <a:t>The Romantic orchestra increased the number of instruments and emphasized mainly brass and piano. </a:t>
            </a:r>
            <a:endParaRPr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el">
                <a:solidFill>
                  <a:schemeClr val="dk1"/>
                </a:solidFill>
              </a:rPr>
              <a:t>The number of strings increased (50-60 instruments).</a:t>
            </a:r>
            <a:endParaRPr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el">
                <a:solidFill>
                  <a:schemeClr val="dk1"/>
                </a:solidFill>
              </a:rPr>
              <a:t>Instruments were added to the woodwind family (piccolo flute, English horn, mb clarinet, bass clarinet, contra bassoon).</a:t>
            </a:r>
            <a:endParaRPr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el">
                <a:solidFill>
                  <a:schemeClr val="dk1"/>
                </a:solidFill>
              </a:rPr>
              <a:t>The brass family was stabilized (3 trumpets, 4-6 horns, 2-3 trombones and 1 bass trombone, 1 tuba).</a:t>
            </a:r>
            <a:endParaRPr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el">
                <a:solidFill>
                  <a:schemeClr val="dk1"/>
                </a:solidFill>
              </a:rPr>
              <a:t>Instruments were added to the percussion family (bass drum, cymbals, snare drum, triangle, tambourine, etc.)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 txBox="1">
            <a:spLocks noGrp="1"/>
          </p:cNvSpPr>
          <p:nvPr>
            <p:ph type="title"/>
          </p:nvPr>
        </p:nvSpPr>
        <p:spPr>
          <a:xfrm rot="-5400000">
            <a:off x="-3045000" y="3049400"/>
            <a:ext cx="6853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buSzPts val="990"/>
            </a:pPr>
            <a:r>
              <a:rPr lang="el" sz="2960"/>
              <a:t>The Romantic Orchestra (19th century)</a:t>
            </a:r>
            <a:endParaRPr sz="2960"/>
          </a:p>
        </p:txBody>
      </p:sp>
      <p:pic>
        <p:nvPicPr>
          <p:cNvPr id="237" name="Google Shape;23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323" y="-46666"/>
            <a:ext cx="10300208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l" b="1"/>
              <a:t>New entries</a:t>
            </a:r>
            <a:r>
              <a:rPr lang="el"/>
              <a:t> </a:t>
            </a:r>
            <a:endParaRPr/>
          </a:p>
        </p:txBody>
      </p:sp>
      <p:pic>
        <p:nvPicPr>
          <p:cNvPr id="243" name="Google Shape;24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7301" y="1356973"/>
            <a:ext cx="9850900" cy="5181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endParaRPr/>
          </a:p>
        </p:txBody>
      </p:sp>
      <p:sp>
        <p:nvSpPr>
          <p:cNvPr id="249" name="Google Shape;249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pic>
        <p:nvPicPr>
          <p:cNvPr id="250" name="Google Shape;25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234" y="1426434"/>
            <a:ext cx="8528567" cy="5190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l" b="1"/>
              <a:t>Early and late romantic orchestra</a:t>
            </a:r>
            <a:endParaRPr b="1"/>
          </a:p>
        </p:txBody>
      </p:sp>
      <p:sp>
        <p:nvSpPr>
          <p:cNvPr id="256" name="Google Shape;256;p4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98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Clr>
                <a:schemeClr val="dk1"/>
              </a:buClr>
              <a:buSzPct val="81481"/>
              <a:buNone/>
            </a:pPr>
            <a:r>
              <a:rPr lang="el" sz="1800" b="1">
                <a:solidFill>
                  <a:schemeClr val="dk1"/>
                </a:solidFill>
                <a:highlight>
                  <a:srgbClr val="FFFFFF"/>
                </a:highlight>
              </a:rPr>
              <a:t>Early romantic</a:t>
            </a:r>
            <a:r>
              <a:rPr lang="el" sz="1800">
                <a:solidFill>
                  <a:schemeClr val="dk1"/>
                </a:solidFill>
                <a:highlight>
                  <a:srgbClr val="FFFFFF"/>
                </a:highlight>
              </a:rPr>
              <a:t>: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067"/>
              </a:spcBef>
              <a:buClr>
                <a:schemeClr val="dk1"/>
              </a:buClr>
              <a:buSzPct val="81481"/>
              <a:buNone/>
            </a:pPr>
            <a:r>
              <a:rPr lang="el" sz="1800">
                <a:solidFill>
                  <a:schemeClr val="dk1"/>
                </a:solidFill>
                <a:highlight>
                  <a:srgbClr val="FFFFFF"/>
                </a:highlight>
              </a:rPr>
              <a:t>Strings: 26 violins, 10 violas, 8 cellos, 6 double basses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067"/>
              </a:spcBef>
              <a:buClr>
                <a:schemeClr val="dk1"/>
              </a:buClr>
              <a:buSzPct val="81481"/>
              <a:buNone/>
            </a:pPr>
            <a:r>
              <a:rPr lang="el" sz="1800">
                <a:solidFill>
                  <a:schemeClr val="dk1"/>
                </a:solidFill>
                <a:highlight>
                  <a:srgbClr val="FFFFFF"/>
                </a:highlight>
              </a:rPr>
              <a:t>Woodwinds: piccolo, 2 flutes, 2 oboes, 2 clarinets, 2 bassoons, contrabassoon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067"/>
              </a:spcBef>
              <a:buClr>
                <a:schemeClr val="dk1"/>
              </a:buClr>
              <a:buSzPct val="81481"/>
              <a:buNone/>
            </a:pPr>
            <a:r>
              <a:rPr lang="el" sz="1800">
                <a:solidFill>
                  <a:schemeClr val="dk1"/>
                </a:solidFill>
                <a:highlight>
                  <a:srgbClr val="FFFFFF"/>
                </a:highlight>
              </a:rPr>
              <a:t>Brass: 4 horns, 2 trumpets, 3 trombones, tuba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067"/>
              </a:spcBef>
              <a:buClr>
                <a:schemeClr val="dk1"/>
              </a:buClr>
              <a:buSzPct val="81481"/>
              <a:buNone/>
            </a:pPr>
            <a:r>
              <a:rPr lang="el" sz="1800">
                <a:solidFill>
                  <a:schemeClr val="dk1"/>
                </a:solidFill>
                <a:highlight>
                  <a:srgbClr val="FFFFFF"/>
                </a:highlight>
              </a:rPr>
              <a:t>Percussion: timpani, snare drum, bass drum, cymbals, triangle, tambourine, glockenspiel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067"/>
              </a:spcBef>
              <a:buClr>
                <a:schemeClr val="dk1"/>
              </a:buClr>
              <a:buSzPct val="81481"/>
              <a:buNone/>
            </a:pPr>
            <a:r>
              <a:rPr lang="el" sz="1800" b="1">
                <a:solidFill>
                  <a:schemeClr val="dk1"/>
                </a:solidFill>
                <a:highlight>
                  <a:srgbClr val="FFFFFF"/>
                </a:highlight>
              </a:rPr>
              <a:t>Late romantic</a:t>
            </a:r>
            <a:r>
              <a:rPr lang="el" sz="1800">
                <a:solidFill>
                  <a:schemeClr val="dk1"/>
                </a:solidFill>
                <a:highlight>
                  <a:srgbClr val="FFFFFF"/>
                </a:highlight>
              </a:rPr>
              <a:t>: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067"/>
              </a:spcBef>
              <a:buClr>
                <a:schemeClr val="dk1"/>
              </a:buClr>
              <a:buSzPct val="81481"/>
              <a:buNone/>
            </a:pPr>
            <a:r>
              <a:rPr lang="el" sz="1800">
                <a:solidFill>
                  <a:schemeClr val="dk1"/>
                </a:solidFill>
                <a:highlight>
                  <a:srgbClr val="FFFFFF"/>
                </a:highlight>
              </a:rPr>
              <a:t>Strings: 30 violins, 12 violas, 12 cellos, 10 double basses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067"/>
              </a:spcBef>
              <a:buClr>
                <a:schemeClr val="dk1"/>
              </a:buClr>
              <a:buSzPct val="81481"/>
              <a:buNone/>
            </a:pPr>
            <a:r>
              <a:rPr lang="el" sz="1800">
                <a:solidFill>
                  <a:schemeClr val="dk1"/>
                </a:solidFill>
                <a:highlight>
                  <a:srgbClr val="FFFFFF"/>
                </a:highlight>
              </a:rPr>
              <a:t>Woodwinds: 1-2 piccolo, 3-4 flutes, 3-4 oboes, 3-4 clarinets, 3-4 bassoons, contrabassoon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067"/>
              </a:spcBef>
              <a:buClr>
                <a:schemeClr val="dk1"/>
              </a:buClr>
              <a:buSzPct val="81481"/>
              <a:buNone/>
            </a:pPr>
            <a:r>
              <a:rPr lang="el" sz="1800">
                <a:solidFill>
                  <a:schemeClr val="dk1"/>
                </a:solidFill>
                <a:highlight>
                  <a:srgbClr val="FFFFFF"/>
                </a:highlight>
              </a:rPr>
              <a:t>Brass: 4-8 horns, 3-6 trumpets, 3-4 trombones, 1-2 tubas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067"/>
              </a:spcBef>
              <a:buClr>
                <a:schemeClr val="dk1"/>
              </a:buClr>
              <a:buSzPct val="81481"/>
              <a:buNone/>
            </a:pPr>
            <a:r>
              <a:rPr lang="el" sz="1800">
                <a:solidFill>
                  <a:schemeClr val="dk1"/>
                </a:solidFill>
                <a:highlight>
                  <a:srgbClr val="FFFFFF"/>
                </a:highlight>
              </a:rPr>
              <a:t>Percussion: 4+ timpani, snare drum, bass drum, cymbals, tam-tam, triangle, tambourine, glockenspiel, xylophone, tubular bells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067"/>
              </a:spcBef>
              <a:buClr>
                <a:schemeClr val="dk1"/>
              </a:buClr>
              <a:buSzPct val="81481"/>
              <a:buNone/>
            </a:pPr>
            <a:r>
              <a:rPr lang="el" sz="1800">
                <a:solidFill>
                  <a:schemeClr val="dk1"/>
                </a:solidFill>
                <a:highlight>
                  <a:srgbClr val="FFFFFF"/>
                </a:highlight>
              </a:rPr>
              <a:t>*piano, celesta, 2 harps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067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5"/>
          <p:cNvSpPr txBox="1">
            <a:spLocks noGrp="1"/>
          </p:cNvSpPr>
          <p:nvPr>
            <p:ph type="title"/>
          </p:nvPr>
        </p:nvSpPr>
        <p:spPr>
          <a:xfrm>
            <a:off x="415600" y="5584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l" b="1"/>
              <a:t>Musical features</a:t>
            </a:r>
            <a:endParaRPr b="1"/>
          </a:p>
        </p:txBody>
      </p:sp>
      <p:sp>
        <p:nvSpPr>
          <p:cNvPr id="262" name="Google Shape;262;p4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l">
                <a:solidFill>
                  <a:schemeClr val="dk1"/>
                </a:solidFill>
              </a:rPr>
              <a:t>Expression of emotions</a:t>
            </a:r>
            <a:endParaRPr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l">
                <a:solidFill>
                  <a:schemeClr val="dk1"/>
                </a:solidFill>
              </a:rPr>
              <a:t>Intense virtuosity</a:t>
            </a:r>
            <a:endParaRPr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l">
                <a:solidFill>
                  <a:schemeClr val="dk1"/>
                </a:solidFill>
              </a:rPr>
              <a:t>Adoption of traditional elements (national schools)</a:t>
            </a:r>
            <a:endParaRPr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l">
                <a:solidFill>
                  <a:schemeClr val="dk1"/>
                </a:solidFill>
              </a:rPr>
              <a:t>Programme music: music based on a poetic idea, the plot and development of a historical event or myth, in free form</a:t>
            </a:r>
            <a:endParaRPr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Widescreen</PresentationFormat>
  <Paragraphs>44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Orchestra  for… beginners </vt:lpstr>
      <vt:lpstr>Topic: The Romantic orchestra Worksheet IV</vt:lpstr>
      <vt:lpstr>The Romantic era (1830-1890)</vt:lpstr>
      <vt:lpstr>The Romantic Orchestra (19th century) </vt:lpstr>
      <vt:lpstr>The Romantic Orchestra (19th century)</vt:lpstr>
      <vt:lpstr>New entries </vt:lpstr>
      <vt:lpstr>PowerPoint Presentation</vt:lpstr>
      <vt:lpstr>Early and late romantic orchestra</vt:lpstr>
      <vt:lpstr>Musical features</vt:lpstr>
      <vt:lpstr>Musical genres-composers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Orchestra  for… beginners </dc:title>
  <dc:creator>Cleopatra Kalogerakou</dc:creator>
  <cp:lastModifiedBy>Cleopatra Kalogerakou</cp:lastModifiedBy>
  <cp:revision>1</cp:revision>
  <dcterms:created xsi:type="dcterms:W3CDTF">2022-02-13T20:40:13Z</dcterms:created>
  <dcterms:modified xsi:type="dcterms:W3CDTF">2022-02-13T20:40:40Z</dcterms:modified>
</cp:coreProperties>
</file>