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5.xml" ContentType="application/vnd.ms-office.drawingml.diagramDrawing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60" r:id="rId3"/>
    <p:sldId id="261" r:id="rId4"/>
    <p:sldId id="262" r:id="rId5"/>
    <p:sldId id="263" r:id="rId6"/>
    <p:sldId id="264" r:id="rId7"/>
    <p:sldId id="267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A87701-D423-4E3C-AE28-4751275FE1D9}" type="doc">
      <dgm:prSet loTypeId="urn:microsoft.com/office/officeart/2005/8/layout/radial4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B465759D-6412-44AC-B65C-6E3DCAC488F5}">
      <dgm:prSet phldrT="[Κείμενο]" custT="1"/>
      <dgm:sp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6200000" scaled="0"/>
        </a:gradFill>
      </dgm:spPr>
      <dgm:t>
        <a:bodyPr/>
        <a:lstStyle/>
        <a:p>
          <a:r>
            <a:rPr lang="en-US" sz="2200" b="1" dirty="0" smtClean="0">
              <a:solidFill>
                <a:schemeClr val="tx1"/>
              </a:solidFill>
            </a:rPr>
            <a:t>Business</a:t>
          </a:r>
          <a:endParaRPr lang="el-GR" sz="2200" b="1" dirty="0">
            <a:solidFill>
              <a:schemeClr val="tx1"/>
            </a:solidFill>
          </a:endParaRPr>
        </a:p>
      </dgm:t>
    </dgm:pt>
    <dgm:pt modelId="{B9C39977-CA1E-43BE-87B7-D81C306DAE3D}" type="parTrans" cxnId="{AEEFCF4D-3E42-47AF-B9C0-A89355F45527}">
      <dgm:prSet/>
      <dgm:spPr/>
      <dgm:t>
        <a:bodyPr/>
        <a:lstStyle/>
        <a:p>
          <a:endParaRPr lang="el-GR"/>
        </a:p>
      </dgm:t>
    </dgm:pt>
    <dgm:pt modelId="{EC9A4F71-88E1-4536-B233-AEF81976A1E3}" type="sibTrans" cxnId="{AEEFCF4D-3E42-47AF-B9C0-A89355F45527}">
      <dgm:prSet/>
      <dgm:spPr/>
      <dgm:t>
        <a:bodyPr/>
        <a:lstStyle/>
        <a:p>
          <a:endParaRPr lang="el-GR"/>
        </a:p>
      </dgm:t>
    </dgm:pt>
    <dgm:pt modelId="{EEF33A2C-7EA7-4C0A-97FD-E16991A6A940}">
      <dgm:prSet phldrT="[Κείμενο]" custT="1"/>
      <dgm:spPr>
        <a:solidFill>
          <a:srgbClr val="FFFF00"/>
        </a:solidFill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  <a:latin typeface="+mn-lt"/>
            </a:rPr>
            <a:t>Production unit</a:t>
          </a:r>
          <a:endParaRPr lang="el-GR" sz="1800" b="1" dirty="0">
            <a:solidFill>
              <a:schemeClr val="tx1"/>
            </a:solidFill>
            <a:latin typeface="+mn-lt"/>
          </a:endParaRPr>
        </a:p>
      </dgm:t>
    </dgm:pt>
    <dgm:pt modelId="{FF53DCEC-AD5E-49BF-BB65-EDD69493C103}" type="parTrans" cxnId="{239F490C-A3D9-4128-8960-2A1E88F99BB2}">
      <dgm:prSet/>
      <dgm:spPr>
        <a:solidFill>
          <a:srgbClr val="FFFF00"/>
        </a:solidFill>
      </dgm:spPr>
      <dgm:t>
        <a:bodyPr/>
        <a:lstStyle/>
        <a:p>
          <a:endParaRPr lang="el-GR"/>
        </a:p>
      </dgm:t>
    </dgm:pt>
    <dgm:pt modelId="{B10E8195-595D-4CA4-B28C-CC020D6FFC14}" type="sibTrans" cxnId="{239F490C-A3D9-4128-8960-2A1E88F99BB2}">
      <dgm:prSet/>
      <dgm:spPr/>
      <dgm:t>
        <a:bodyPr/>
        <a:lstStyle/>
        <a:p>
          <a:endParaRPr lang="el-GR"/>
        </a:p>
      </dgm:t>
    </dgm:pt>
    <dgm:pt modelId="{FF849119-4552-4A08-8E6F-FAE1B10D41D7}">
      <dgm:prSet custT="1"/>
      <dgm:spPr>
        <a:solidFill>
          <a:srgbClr val="33CCFF"/>
        </a:solidFill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  <a:latin typeface="+mn-lt"/>
            </a:rPr>
            <a:t>Combines factors of production</a:t>
          </a:r>
          <a:endParaRPr lang="el-GR" sz="1800" b="1" dirty="0">
            <a:solidFill>
              <a:schemeClr val="tx1"/>
            </a:solidFill>
            <a:latin typeface="+mn-lt"/>
          </a:endParaRPr>
        </a:p>
      </dgm:t>
    </dgm:pt>
    <dgm:pt modelId="{2BB1A8E7-6AC7-4421-A987-4B1547627B1B}" type="parTrans" cxnId="{FDE8B0FD-F361-4122-BCB3-E06E55152856}">
      <dgm:prSet/>
      <dgm:spPr>
        <a:solidFill>
          <a:srgbClr val="00B0F0"/>
        </a:solidFill>
      </dgm:spPr>
      <dgm:t>
        <a:bodyPr/>
        <a:lstStyle/>
        <a:p>
          <a:endParaRPr lang="el-GR"/>
        </a:p>
      </dgm:t>
    </dgm:pt>
    <dgm:pt modelId="{4153E054-59AF-4833-ADD9-5E51842F5465}" type="sibTrans" cxnId="{FDE8B0FD-F361-4122-BCB3-E06E55152856}">
      <dgm:prSet/>
      <dgm:spPr/>
      <dgm:t>
        <a:bodyPr/>
        <a:lstStyle/>
        <a:p>
          <a:endParaRPr lang="el-GR"/>
        </a:p>
      </dgm:t>
    </dgm:pt>
    <dgm:pt modelId="{922D0175-98BC-4050-A81E-35BFDA3EEE30}">
      <dgm:prSet custT="1"/>
      <dgm:spPr>
        <a:solidFill>
          <a:srgbClr val="FF99CC"/>
        </a:solidFill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  <a:latin typeface="+mn-lt"/>
            </a:rPr>
            <a:t>Aim</a:t>
          </a:r>
          <a:endParaRPr lang="el-GR" sz="1800" b="1" dirty="0">
            <a:solidFill>
              <a:schemeClr val="tx1"/>
            </a:solidFill>
            <a:latin typeface="+mn-lt"/>
          </a:endParaRPr>
        </a:p>
        <a:p>
          <a:r>
            <a:rPr lang="el-GR" sz="1800" b="1" dirty="0">
              <a:solidFill>
                <a:schemeClr val="tx1"/>
              </a:solidFill>
              <a:latin typeface="+mn-lt"/>
              <a:cs typeface="Calibri"/>
            </a:rPr>
            <a:t>↓</a:t>
          </a:r>
        </a:p>
        <a:p>
          <a:r>
            <a:rPr lang="en-US" sz="1800" b="1" dirty="0" smtClean="0">
              <a:solidFill>
                <a:schemeClr val="tx1"/>
              </a:solidFill>
            </a:rPr>
            <a:t>profit</a:t>
          </a:r>
          <a:endParaRPr lang="el-GR" sz="1800" b="1" dirty="0">
            <a:solidFill>
              <a:schemeClr val="tx1"/>
            </a:solidFill>
          </a:endParaRPr>
        </a:p>
      </dgm:t>
    </dgm:pt>
    <dgm:pt modelId="{5E61D09B-6F18-4AB1-910B-BDFEC4FF65B2}" type="parTrans" cxnId="{12272970-9D5A-4CF5-AF5F-9846910FD031}">
      <dgm:prSet/>
      <dgm:spPr>
        <a:solidFill>
          <a:srgbClr val="FF99FF"/>
        </a:solidFill>
      </dgm:spPr>
      <dgm:t>
        <a:bodyPr/>
        <a:lstStyle/>
        <a:p>
          <a:endParaRPr lang="el-GR"/>
        </a:p>
      </dgm:t>
    </dgm:pt>
    <dgm:pt modelId="{6CBF4ADD-0C8A-446E-9CDF-F75970C312D3}" type="sibTrans" cxnId="{12272970-9D5A-4CF5-AF5F-9846910FD031}">
      <dgm:prSet/>
      <dgm:spPr/>
      <dgm:t>
        <a:bodyPr/>
        <a:lstStyle/>
        <a:p>
          <a:endParaRPr lang="el-GR"/>
        </a:p>
      </dgm:t>
    </dgm:pt>
    <dgm:pt modelId="{8FDAB67B-3A31-462A-AD8B-FEC3028D7BB4}">
      <dgm:prSet/>
      <dgm:spPr/>
      <dgm:t>
        <a:bodyPr/>
        <a:lstStyle/>
        <a:p>
          <a:endParaRPr lang="el-GR" b="1" dirty="0">
            <a:solidFill>
              <a:schemeClr val="tx1"/>
            </a:solidFill>
          </a:endParaRPr>
        </a:p>
      </dgm:t>
    </dgm:pt>
    <dgm:pt modelId="{09384D17-B88C-4DD6-9582-9AB1A8F894C1}" type="parTrans" cxnId="{A37D8407-CA5C-4927-A4C3-87C4EDCC1E3F}">
      <dgm:prSet/>
      <dgm:spPr/>
      <dgm:t>
        <a:bodyPr/>
        <a:lstStyle/>
        <a:p>
          <a:endParaRPr lang="el-GR"/>
        </a:p>
      </dgm:t>
    </dgm:pt>
    <dgm:pt modelId="{86971FB3-9B9F-4CBD-847F-BD4A0A0D043D}" type="sibTrans" cxnId="{A37D8407-CA5C-4927-A4C3-87C4EDCC1E3F}">
      <dgm:prSet/>
      <dgm:spPr/>
      <dgm:t>
        <a:bodyPr/>
        <a:lstStyle/>
        <a:p>
          <a:endParaRPr lang="el-GR"/>
        </a:p>
      </dgm:t>
    </dgm:pt>
    <dgm:pt modelId="{3FB73092-1979-4DC9-A8C6-07DAF413C2B2}">
      <dgm:prSet/>
      <dgm:spPr/>
      <dgm:t>
        <a:bodyPr/>
        <a:lstStyle/>
        <a:p>
          <a:endParaRPr lang="el-GR" b="1" dirty="0">
            <a:solidFill>
              <a:schemeClr val="tx1"/>
            </a:solidFill>
          </a:endParaRPr>
        </a:p>
      </dgm:t>
    </dgm:pt>
    <dgm:pt modelId="{B17FECD1-FDEC-41E7-9519-12E79B416E7B}" type="parTrans" cxnId="{5FC9C735-EC6A-4AA2-8C2B-790A9A9E446C}">
      <dgm:prSet/>
      <dgm:spPr/>
      <dgm:t>
        <a:bodyPr/>
        <a:lstStyle/>
        <a:p>
          <a:endParaRPr lang="el-GR"/>
        </a:p>
      </dgm:t>
    </dgm:pt>
    <dgm:pt modelId="{4CC8B353-9DF6-46B9-9CA9-69F33323EBF5}" type="sibTrans" cxnId="{5FC9C735-EC6A-4AA2-8C2B-790A9A9E446C}">
      <dgm:prSet/>
      <dgm:spPr/>
      <dgm:t>
        <a:bodyPr/>
        <a:lstStyle/>
        <a:p>
          <a:endParaRPr lang="el-GR"/>
        </a:p>
      </dgm:t>
    </dgm:pt>
    <dgm:pt modelId="{305348A9-333B-409B-BCFD-078C48C2C8FD}">
      <dgm:prSet custT="1"/>
      <dgm:spPr>
        <a:solidFill>
          <a:srgbClr val="00FA71"/>
        </a:solidFill>
      </dgm:spPr>
      <dgm:t>
        <a:bodyPr/>
        <a:lstStyle/>
        <a:p>
          <a:r>
            <a:rPr lang="en-US" sz="1800" b="1" baseline="0" dirty="0" smtClean="0">
              <a:solidFill>
                <a:schemeClr val="tx1"/>
              </a:solidFill>
              <a:latin typeface="+mn-lt"/>
            </a:rPr>
            <a:t>Generates products &amp; services</a:t>
          </a:r>
          <a:endParaRPr lang="el-GR" sz="1800" b="1" baseline="0" dirty="0">
            <a:solidFill>
              <a:schemeClr val="tx1"/>
            </a:solidFill>
            <a:latin typeface="+mn-lt"/>
          </a:endParaRPr>
        </a:p>
      </dgm:t>
    </dgm:pt>
    <dgm:pt modelId="{B4966015-1647-46EA-8F16-36477CD4A26B}" type="parTrans" cxnId="{BDF9F6F7-7900-4705-BAFB-7C97E259925B}">
      <dgm:prSet/>
      <dgm:spPr>
        <a:solidFill>
          <a:srgbClr val="00FA71"/>
        </a:solidFill>
      </dgm:spPr>
      <dgm:t>
        <a:bodyPr/>
        <a:lstStyle/>
        <a:p>
          <a:endParaRPr lang="el-GR"/>
        </a:p>
      </dgm:t>
    </dgm:pt>
    <dgm:pt modelId="{F0E2BA67-58F0-41E1-B68B-42EB4F3413F0}" type="sibTrans" cxnId="{BDF9F6F7-7900-4705-BAFB-7C97E259925B}">
      <dgm:prSet/>
      <dgm:spPr/>
      <dgm:t>
        <a:bodyPr/>
        <a:lstStyle/>
        <a:p>
          <a:endParaRPr lang="el-GR"/>
        </a:p>
      </dgm:t>
    </dgm:pt>
    <dgm:pt modelId="{0968439B-A7D5-4237-88F2-345E618D0338}" type="pres">
      <dgm:prSet presAssocID="{14A87701-D423-4E3C-AE28-4751275FE1D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4C58503E-A62D-415D-A69C-878399AF578D}" type="pres">
      <dgm:prSet presAssocID="{B465759D-6412-44AC-B65C-6E3DCAC488F5}" presName="centerShape" presStyleLbl="node0" presStyleIdx="0" presStyleCnt="1" custScaleX="129630"/>
      <dgm:spPr/>
      <dgm:t>
        <a:bodyPr/>
        <a:lstStyle/>
        <a:p>
          <a:endParaRPr lang="el-GR"/>
        </a:p>
      </dgm:t>
    </dgm:pt>
    <dgm:pt modelId="{5AE4C2A1-F480-45B0-933C-CF5AAF299D85}" type="pres">
      <dgm:prSet presAssocID="{FF53DCEC-AD5E-49BF-BB65-EDD69493C103}" presName="parTrans" presStyleLbl="bgSibTrans2D1" presStyleIdx="0" presStyleCnt="4"/>
      <dgm:spPr/>
      <dgm:t>
        <a:bodyPr/>
        <a:lstStyle/>
        <a:p>
          <a:endParaRPr lang="el-GR"/>
        </a:p>
      </dgm:t>
    </dgm:pt>
    <dgm:pt modelId="{31DC4EDF-3FDC-460E-BCF0-4411DF334416}" type="pres">
      <dgm:prSet presAssocID="{EEF33A2C-7EA7-4C0A-97FD-E16991A6A94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C01907E-0826-470D-BBD3-E1C909C35ABF}" type="pres">
      <dgm:prSet presAssocID="{2BB1A8E7-6AC7-4421-A987-4B1547627B1B}" presName="parTrans" presStyleLbl="bgSibTrans2D1" presStyleIdx="1" presStyleCnt="4"/>
      <dgm:spPr/>
      <dgm:t>
        <a:bodyPr/>
        <a:lstStyle/>
        <a:p>
          <a:endParaRPr lang="el-GR"/>
        </a:p>
      </dgm:t>
    </dgm:pt>
    <dgm:pt modelId="{AB30FA7A-BF6A-4EFE-85D1-CC1C88C44653}" type="pres">
      <dgm:prSet presAssocID="{FF849119-4552-4A08-8E6F-FAE1B10D41D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0DC0794-6F83-45BC-90EB-90ACA51DB18A}" type="pres">
      <dgm:prSet presAssocID="{B4966015-1647-46EA-8F16-36477CD4A26B}" presName="parTrans" presStyleLbl="bgSibTrans2D1" presStyleIdx="2" presStyleCnt="4"/>
      <dgm:spPr/>
      <dgm:t>
        <a:bodyPr/>
        <a:lstStyle/>
        <a:p>
          <a:endParaRPr lang="el-GR"/>
        </a:p>
      </dgm:t>
    </dgm:pt>
    <dgm:pt modelId="{914BF399-5746-48EB-A773-7FAD83A0649E}" type="pres">
      <dgm:prSet presAssocID="{305348A9-333B-409B-BCFD-078C48C2C8F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B31DEDC-D710-49F0-8ABD-156990DB038A}" type="pres">
      <dgm:prSet presAssocID="{5E61D09B-6F18-4AB1-910B-BDFEC4FF65B2}" presName="parTrans" presStyleLbl="bgSibTrans2D1" presStyleIdx="3" presStyleCnt="4"/>
      <dgm:spPr/>
      <dgm:t>
        <a:bodyPr/>
        <a:lstStyle/>
        <a:p>
          <a:endParaRPr lang="el-GR"/>
        </a:p>
      </dgm:t>
    </dgm:pt>
    <dgm:pt modelId="{52945BA8-05C0-4400-BA26-1D3DB854696A}" type="pres">
      <dgm:prSet presAssocID="{922D0175-98BC-4050-A81E-35BFDA3EEE3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E553F961-C2B6-46D3-812B-0EE2FF6D8A78}" type="presOf" srcId="{14A87701-D423-4E3C-AE28-4751275FE1D9}" destId="{0968439B-A7D5-4237-88F2-345E618D0338}" srcOrd="0" destOrd="0" presId="urn:microsoft.com/office/officeart/2005/8/layout/radial4"/>
    <dgm:cxn modelId="{1F70241B-A9B9-43C4-A98F-5B24D9F32E62}" type="presOf" srcId="{FF849119-4552-4A08-8E6F-FAE1B10D41D7}" destId="{AB30FA7A-BF6A-4EFE-85D1-CC1C88C44653}" srcOrd="0" destOrd="0" presId="urn:microsoft.com/office/officeart/2005/8/layout/radial4"/>
    <dgm:cxn modelId="{BDF9F6F7-7900-4705-BAFB-7C97E259925B}" srcId="{B465759D-6412-44AC-B65C-6E3DCAC488F5}" destId="{305348A9-333B-409B-BCFD-078C48C2C8FD}" srcOrd="2" destOrd="0" parTransId="{B4966015-1647-46EA-8F16-36477CD4A26B}" sibTransId="{F0E2BA67-58F0-41E1-B68B-42EB4F3413F0}"/>
    <dgm:cxn modelId="{AEEFCF4D-3E42-47AF-B9C0-A89355F45527}" srcId="{14A87701-D423-4E3C-AE28-4751275FE1D9}" destId="{B465759D-6412-44AC-B65C-6E3DCAC488F5}" srcOrd="0" destOrd="0" parTransId="{B9C39977-CA1E-43BE-87B7-D81C306DAE3D}" sibTransId="{EC9A4F71-88E1-4536-B233-AEF81976A1E3}"/>
    <dgm:cxn modelId="{20BFEE13-4F5A-4BE7-A26B-DBA39459B659}" type="presOf" srcId="{B4966015-1647-46EA-8F16-36477CD4A26B}" destId="{00DC0794-6F83-45BC-90EB-90ACA51DB18A}" srcOrd="0" destOrd="0" presId="urn:microsoft.com/office/officeart/2005/8/layout/radial4"/>
    <dgm:cxn modelId="{841B0C8D-AB8D-401C-AB70-98537C8CCD23}" type="presOf" srcId="{922D0175-98BC-4050-A81E-35BFDA3EEE30}" destId="{52945BA8-05C0-4400-BA26-1D3DB854696A}" srcOrd="0" destOrd="0" presId="urn:microsoft.com/office/officeart/2005/8/layout/radial4"/>
    <dgm:cxn modelId="{239F490C-A3D9-4128-8960-2A1E88F99BB2}" srcId="{B465759D-6412-44AC-B65C-6E3DCAC488F5}" destId="{EEF33A2C-7EA7-4C0A-97FD-E16991A6A940}" srcOrd="0" destOrd="0" parTransId="{FF53DCEC-AD5E-49BF-BB65-EDD69493C103}" sibTransId="{B10E8195-595D-4CA4-B28C-CC020D6FFC14}"/>
    <dgm:cxn modelId="{030744BD-3B51-460F-A762-48E6EFBD3E62}" type="presOf" srcId="{5E61D09B-6F18-4AB1-910B-BDFEC4FF65B2}" destId="{1B31DEDC-D710-49F0-8ABD-156990DB038A}" srcOrd="0" destOrd="0" presId="urn:microsoft.com/office/officeart/2005/8/layout/radial4"/>
    <dgm:cxn modelId="{AC279A1A-1753-4CD6-8465-04ABF177851A}" type="presOf" srcId="{FF53DCEC-AD5E-49BF-BB65-EDD69493C103}" destId="{5AE4C2A1-F480-45B0-933C-CF5AAF299D85}" srcOrd="0" destOrd="0" presId="urn:microsoft.com/office/officeart/2005/8/layout/radial4"/>
    <dgm:cxn modelId="{5FC9C735-EC6A-4AA2-8C2B-790A9A9E446C}" srcId="{8FDAB67B-3A31-462A-AD8B-FEC3028D7BB4}" destId="{3FB73092-1979-4DC9-A8C6-07DAF413C2B2}" srcOrd="0" destOrd="0" parTransId="{B17FECD1-FDEC-41E7-9519-12E79B416E7B}" sibTransId="{4CC8B353-9DF6-46B9-9CA9-69F33323EBF5}"/>
    <dgm:cxn modelId="{7D8EE562-EDC3-4E18-BD33-5D14C501AFF2}" type="presOf" srcId="{305348A9-333B-409B-BCFD-078C48C2C8FD}" destId="{914BF399-5746-48EB-A773-7FAD83A0649E}" srcOrd="0" destOrd="0" presId="urn:microsoft.com/office/officeart/2005/8/layout/radial4"/>
    <dgm:cxn modelId="{12272970-9D5A-4CF5-AF5F-9846910FD031}" srcId="{B465759D-6412-44AC-B65C-6E3DCAC488F5}" destId="{922D0175-98BC-4050-A81E-35BFDA3EEE30}" srcOrd="3" destOrd="0" parTransId="{5E61D09B-6F18-4AB1-910B-BDFEC4FF65B2}" sibTransId="{6CBF4ADD-0C8A-446E-9CDF-F75970C312D3}"/>
    <dgm:cxn modelId="{958B7576-D125-4A8E-987E-54346CA747C8}" type="presOf" srcId="{2BB1A8E7-6AC7-4421-A987-4B1547627B1B}" destId="{1C01907E-0826-470D-BBD3-E1C909C35ABF}" srcOrd="0" destOrd="0" presId="urn:microsoft.com/office/officeart/2005/8/layout/radial4"/>
    <dgm:cxn modelId="{FDE8B0FD-F361-4122-BCB3-E06E55152856}" srcId="{B465759D-6412-44AC-B65C-6E3DCAC488F5}" destId="{FF849119-4552-4A08-8E6F-FAE1B10D41D7}" srcOrd="1" destOrd="0" parTransId="{2BB1A8E7-6AC7-4421-A987-4B1547627B1B}" sibTransId="{4153E054-59AF-4833-ADD9-5E51842F5465}"/>
    <dgm:cxn modelId="{030BEC8D-B521-4F8E-BC4E-19D1796D744B}" type="presOf" srcId="{EEF33A2C-7EA7-4C0A-97FD-E16991A6A940}" destId="{31DC4EDF-3FDC-460E-BCF0-4411DF334416}" srcOrd="0" destOrd="0" presId="urn:microsoft.com/office/officeart/2005/8/layout/radial4"/>
    <dgm:cxn modelId="{A37D8407-CA5C-4927-A4C3-87C4EDCC1E3F}" srcId="{14A87701-D423-4E3C-AE28-4751275FE1D9}" destId="{8FDAB67B-3A31-462A-AD8B-FEC3028D7BB4}" srcOrd="1" destOrd="0" parTransId="{09384D17-B88C-4DD6-9582-9AB1A8F894C1}" sibTransId="{86971FB3-9B9F-4CBD-847F-BD4A0A0D043D}"/>
    <dgm:cxn modelId="{3949BE27-1F82-4664-A3F5-5A69E80F77B5}" type="presOf" srcId="{B465759D-6412-44AC-B65C-6E3DCAC488F5}" destId="{4C58503E-A62D-415D-A69C-878399AF578D}" srcOrd="0" destOrd="0" presId="urn:microsoft.com/office/officeart/2005/8/layout/radial4"/>
    <dgm:cxn modelId="{6E944F32-FBB8-4616-857F-FD328B9269C7}" type="presParOf" srcId="{0968439B-A7D5-4237-88F2-345E618D0338}" destId="{4C58503E-A62D-415D-A69C-878399AF578D}" srcOrd="0" destOrd="0" presId="urn:microsoft.com/office/officeart/2005/8/layout/radial4"/>
    <dgm:cxn modelId="{E9BC7873-E908-4E14-B69B-B3F71AF5670F}" type="presParOf" srcId="{0968439B-A7D5-4237-88F2-345E618D0338}" destId="{5AE4C2A1-F480-45B0-933C-CF5AAF299D85}" srcOrd="1" destOrd="0" presId="urn:microsoft.com/office/officeart/2005/8/layout/radial4"/>
    <dgm:cxn modelId="{F5ED63FC-08AB-4176-9B50-01E4D6BDB538}" type="presParOf" srcId="{0968439B-A7D5-4237-88F2-345E618D0338}" destId="{31DC4EDF-3FDC-460E-BCF0-4411DF334416}" srcOrd="2" destOrd="0" presId="urn:microsoft.com/office/officeart/2005/8/layout/radial4"/>
    <dgm:cxn modelId="{5E8E454A-1583-4946-B75E-874642933BEE}" type="presParOf" srcId="{0968439B-A7D5-4237-88F2-345E618D0338}" destId="{1C01907E-0826-470D-BBD3-E1C909C35ABF}" srcOrd="3" destOrd="0" presId="urn:microsoft.com/office/officeart/2005/8/layout/radial4"/>
    <dgm:cxn modelId="{91225430-20D9-41B1-BC6C-DB6334403F41}" type="presParOf" srcId="{0968439B-A7D5-4237-88F2-345E618D0338}" destId="{AB30FA7A-BF6A-4EFE-85D1-CC1C88C44653}" srcOrd="4" destOrd="0" presId="urn:microsoft.com/office/officeart/2005/8/layout/radial4"/>
    <dgm:cxn modelId="{6C4C6EFB-6BF8-4DE5-83D9-9F55F39C0A39}" type="presParOf" srcId="{0968439B-A7D5-4237-88F2-345E618D0338}" destId="{00DC0794-6F83-45BC-90EB-90ACA51DB18A}" srcOrd="5" destOrd="0" presId="urn:microsoft.com/office/officeart/2005/8/layout/radial4"/>
    <dgm:cxn modelId="{5D01F4FE-B8D3-4C18-96B4-5866091CECF2}" type="presParOf" srcId="{0968439B-A7D5-4237-88F2-345E618D0338}" destId="{914BF399-5746-48EB-A773-7FAD83A0649E}" srcOrd="6" destOrd="0" presId="urn:microsoft.com/office/officeart/2005/8/layout/radial4"/>
    <dgm:cxn modelId="{DDFD49A3-F882-4157-8D14-94C3A9DB614D}" type="presParOf" srcId="{0968439B-A7D5-4237-88F2-345E618D0338}" destId="{1B31DEDC-D710-49F0-8ABD-156990DB038A}" srcOrd="7" destOrd="0" presId="urn:microsoft.com/office/officeart/2005/8/layout/radial4"/>
    <dgm:cxn modelId="{0CDB1B1E-74CC-4433-81F2-A8616B990A76}" type="presParOf" srcId="{0968439B-A7D5-4237-88F2-345E618D0338}" destId="{52945BA8-05C0-4400-BA26-1D3DB854696A}" srcOrd="8" destOrd="0" presId="urn:microsoft.com/office/officeart/2005/8/layout/radial4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80E6E2-CDBC-4CA1-861C-DC1561BCF25E}" type="doc">
      <dgm:prSet loTypeId="urn:microsoft.com/office/officeart/2005/8/layout/vProcess5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C21EA51A-A3E8-403A-B34A-444E23226882}">
      <dgm:prSet phldrT="[Κείμενο]" custT="1"/>
      <dgm:spPr>
        <a:solidFill>
          <a:srgbClr val="4BD0FF"/>
        </a:solidFill>
      </dgm:spPr>
      <dgm:t>
        <a:bodyPr/>
        <a:lstStyle/>
        <a:p>
          <a:pPr algn="ctr"/>
          <a:r>
            <a:rPr lang="en-US" sz="2000" b="1" dirty="0" smtClean="0">
              <a:solidFill>
                <a:schemeClr val="tx1"/>
              </a:solidFill>
            </a:rPr>
            <a:t>Business is a fundamental institution of the economy &amp; society. Its course depends on:</a:t>
          </a:r>
          <a:endParaRPr lang="el-GR" sz="2000" b="1" u="sng" dirty="0">
            <a:solidFill>
              <a:schemeClr val="tx1"/>
            </a:solidFill>
          </a:endParaRPr>
        </a:p>
      </dgm:t>
    </dgm:pt>
    <dgm:pt modelId="{5DCFB103-96F1-4E4B-AFC9-80B54F8AB9E4}" type="parTrans" cxnId="{F38CFF49-99DA-4124-B13B-01337BD713C8}">
      <dgm:prSet/>
      <dgm:spPr/>
      <dgm:t>
        <a:bodyPr/>
        <a:lstStyle/>
        <a:p>
          <a:endParaRPr lang="el-GR"/>
        </a:p>
      </dgm:t>
    </dgm:pt>
    <dgm:pt modelId="{B79869B7-9F77-44D9-9C8E-955C9748A7DC}" type="sibTrans" cxnId="{F38CFF49-99DA-4124-B13B-01337BD713C8}">
      <dgm:prSet/>
      <dgm:spPr>
        <a:solidFill>
          <a:srgbClr val="00DFDA">
            <a:alpha val="90000"/>
          </a:srgbClr>
        </a:solidFill>
      </dgm:spPr>
      <dgm:t>
        <a:bodyPr/>
        <a:lstStyle/>
        <a:p>
          <a:endParaRPr lang="el-GR"/>
        </a:p>
      </dgm:t>
    </dgm:pt>
    <dgm:pt modelId="{20825222-2991-4652-A9BC-D437DCCED910}">
      <dgm:prSet custT="1"/>
      <dgm:spPr>
        <a:solidFill>
          <a:srgbClr val="66FF33"/>
        </a:solidFill>
      </dgm:spPr>
      <dgm:t>
        <a:bodyPr/>
        <a:lstStyle/>
        <a:p>
          <a:pPr algn="just"/>
          <a:r>
            <a:rPr lang="en-US" sz="1900" b="1" dirty="0" smtClean="0">
              <a:solidFill>
                <a:schemeClr val="tx1"/>
              </a:solidFill>
            </a:rPr>
            <a:t>c) the society</a:t>
          </a:r>
          <a:r>
            <a:rPr lang="el-GR" sz="1900" b="1" dirty="0" smtClean="0">
              <a:solidFill>
                <a:schemeClr val="tx1"/>
              </a:solidFill>
            </a:rPr>
            <a:t>’</a:t>
          </a:r>
          <a:r>
            <a:rPr lang="en-US" sz="1900" b="1" dirty="0" smtClean="0">
              <a:solidFill>
                <a:schemeClr val="tx1"/>
              </a:solidFill>
            </a:rPr>
            <a:t>s attitudes (acceptance or not by society).</a:t>
          </a:r>
          <a:endParaRPr lang="el-GR" sz="1900" b="1" dirty="0">
            <a:solidFill>
              <a:schemeClr val="tx1"/>
            </a:solidFill>
          </a:endParaRPr>
        </a:p>
      </dgm:t>
    </dgm:pt>
    <dgm:pt modelId="{5CB5C370-DF12-464D-8BAD-92BA823920E7}" type="parTrans" cxnId="{5406FE4F-F2F1-4900-ABE3-92C4944B2E65}">
      <dgm:prSet/>
      <dgm:spPr/>
      <dgm:t>
        <a:bodyPr/>
        <a:lstStyle/>
        <a:p>
          <a:endParaRPr lang="el-GR"/>
        </a:p>
      </dgm:t>
    </dgm:pt>
    <dgm:pt modelId="{02B8166B-5DB9-4366-8541-584CD2D1AAFA}" type="sibTrans" cxnId="{5406FE4F-F2F1-4900-ABE3-92C4944B2E65}">
      <dgm:prSet/>
      <dgm:spPr>
        <a:solidFill>
          <a:srgbClr val="66FF33">
            <a:alpha val="90000"/>
          </a:srgbClr>
        </a:solidFill>
      </dgm:spPr>
      <dgm:t>
        <a:bodyPr/>
        <a:lstStyle/>
        <a:p>
          <a:endParaRPr lang="el-GR"/>
        </a:p>
      </dgm:t>
    </dgm:pt>
    <dgm:pt modelId="{E93ECBE5-3B39-4D88-9FDC-11E79D7F63DD}">
      <dgm:prSet phldrT="[Κείμενο]" custT="1"/>
      <dgm:spPr>
        <a:solidFill>
          <a:srgbClr val="4BD0FF"/>
        </a:solidFill>
      </dgm:spPr>
      <dgm:t>
        <a:bodyPr/>
        <a:lstStyle/>
        <a:p>
          <a:r>
            <a:rPr lang="en-US" sz="1900" b="1" dirty="0" smtClean="0">
              <a:solidFill>
                <a:schemeClr val="tx1"/>
              </a:solidFill>
            </a:rPr>
            <a:t>a</a:t>
          </a:r>
          <a:r>
            <a:rPr lang="el-GR" sz="1900" b="1" dirty="0" smtClean="0">
              <a:solidFill>
                <a:schemeClr val="tx1"/>
              </a:solidFill>
            </a:rPr>
            <a:t>)  </a:t>
          </a:r>
          <a:r>
            <a:rPr lang="en-US" sz="1900" b="1" dirty="0" smtClean="0">
              <a:solidFill>
                <a:schemeClr val="tx1"/>
              </a:solidFill>
            </a:rPr>
            <a:t>the entrepreneur’s skills</a:t>
          </a:r>
          <a:r>
            <a:rPr lang="el-GR" sz="1900" b="1" dirty="0" smtClean="0">
              <a:solidFill>
                <a:schemeClr val="tx1"/>
              </a:solidFill>
            </a:rPr>
            <a:t>. </a:t>
          </a:r>
          <a:endParaRPr lang="el-GR" dirty="0"/>
        </a:p>
      </dgm:t>
    </dgm:pt>
    <dgm:pt modelId="{8B69C91A-FBE2-4264-8C8A-90AE3E17B17C}" type="parTrans" cxnId="{E63498ED-F37A-45AF-B767-A2AEFA8203E4}">
      <dgm:prSet/>
      <dgm:spPr/>
    </dgm:pt>
    <dgm:pt modelId="{75712511-7F8C-4F2B-BE9D-C925F22E3CB9}" type="sibTrans" cxnId="{E63498ED-F37A-45AF-B767-A2AEFA8203E4}">
      <dgm:prSet/>
      <dgm:spPr/>
      <dgm:t>
        <a:bodyPr/>
        <a:lstStyle/>
        <a:p>
          <a:endParaRPr lang="el-GR"/>
        </a:p>
      </dgm:t>
    </dgm:pt>
    <dgm:pt modelId="{4E13078D-C809-41A2-AAA6-34AF57BF68A7}">
      <dgm:prSet custT="1"/>
      <dgm:spPr>
        <a:solidFill>
          <a:srgbClr val="CC99FF"/>
        </a:solidFill>
      </dgm:spPr>
      <dgm:t>
        <a:bodyPr/>
        <a:lstStyle/>
        <a:p>
          <a:pPr algn="just">
            <a:lnSpc>
              <a:spcPct val="100000"/>
            </a:lnSpc>
          </a:pPr>
          <a:r>
            <a:rPr lang="en-US" sz="1900" b="1" dirty="0" smtClean="0">
              <a:solidFill>
                <a:schemeClr val="tx1"/>
              </a:solidFill>
            </a:rPr>
            <a:t>b) the institutional framework (operating conditions, taxation system, etc.)</a:t>
          </a:r>
          <a:endParaRPr lang="el-GR" sz="1900" b="1" dirty="0">
            <a:solidFill>
              <a:schemeClr val="tx1"/>
            </a:solidFill>
          </a:endParaRPr>
        </a:p>
      </dgm:t>
    </dgm:pt>
    <dgm:pt modelId="{4742073F-43CB-488A-BFD5-7C2E6D6027C0}" type="sibTrans" cxnId="{B780EA76-87AC-452C-ADE0-F824DBEA89FC}">
      <dgm:prSet/>
      <dgm:spPr>
        <a:solidFill>
          <a:srgbClr val="CC99FF">
            <a:alpha val="90000"/>
          </a:srgbClr>
        </a:solidFill>
      </dgm:spPr>
      <dgm:t>
        <a:bodyPr/>
        <a:lstStyle/>
        <a:p>
          <a:endParaRPr lang="el-GR"/>
        </a:p>
      </dgm:t>
    </dgm:pt>
    <dgm:pt modelId="{83B35DF5-1D53-4603-8F28-429E58931D8F}" type="parTrans" cxnId="{B780EA76-87AC-452C-ADE0-F824DBEA89FC}">
      <dgm:prSet/>
      <dgm:spPr/>
      <dgm:t>
        <a:bodyPr/>
        <a:lstStyle/>
        <a:p>
          <a:endParaRPr lang="el-GR"/>
        </a:p>
      </dgm:t>
    </dgm:pt>
    <dgm:pt modelId="{3D39E729-C4B7-4576-AC29-953D75238748}" type="pres">
      <dgm:prSet presAssocID="{9680E6E2-CDBC-4CA1-861C-DC1561BCF25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79089DFD-ACFE-4521-B598-0F76BEF31BE3}" type="pres">
      <dgm:prSet presAssocID="{9680E6E2-CDBC-4CA1-861C-DC1561BCF25E}" presName="dummyMaxCanvas" presStyleCnt="0">
        <dgm:presLayoutVars/>
      </dgm:prSet>
      <dgm:spPr/>
    </dgm:pt>
    <dgm:pt modelId="{0E9ADF43-039F-4A94-A9B4-0AE8FB2116C3}" type="pres">
      <dgm:prSet presAssocID="{9680E6E2-CDBC-4CA1-861C-DC1561BCF25E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58816D1-6B2C-4E42-8CC9-60228EF093AD}" type="pres">
      <dgm:prSet presAssocID="{9680E6E2-CDBC-4CA1-861C-DC1561BCF25E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B40AD4B-99DB-474F-A80E-9F5F809511C0}" type="pres">
      <dgm:prSet presAssocID="{9680E6E2-CDBC-4CA1-861C-DC1561BCF25E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77F2888-014B-4F36-830A-FF4C836687AF}" type="pres">
      <dgm:prSet presAssocID="{9680E6E2-CDBC-4CA1-861C-DC1561BCF25E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4A6124B-7B79-4A79-8E30-8F52629FC801}" type="pres">
      <dgm:prSet presAssocID="{9680E6E2-CDBC-4CA1-861C-DC1561BCF25E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BC4A367-09E4-4A44-8B2B-A61985AAA543}" type="pres">
      <dgm:prSet presAssocID="{9680E6E2-CDBC-4CA1-861C-DC1561BCF25E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B74224C-6557-4566-839A-E63A7E42B099}" type="pres">
      <dgm:prSet presAssocID="{9680E6E2-CDBC-4CA1-861C-DC1561BCF25E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6756B52-254E-485A-9526-E69F111C7B5E}" type="pres">
      <dgm:prSet presAssocID="{9680E6E2-CDBC-4CA1-861C-DC1561BCF25E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7C87BB4-1A75-4042-9CE6-49A13DEB91BA}" type="pres">
      <dgm:prSet presAssocID="{9680E6E2-CDBC-4CA1-861C-DC1561BCF25E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140202C-D710-40CF-8A15-72D4CA0427AE}" type="pres">
      <dgm:prSet presAssocID="{9680E6E2-CDBC-4CA1-861C-DC1561BCF25E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8F5461C-C000-46FD-B00F-3A17ABA2D77D}" type="pres">
      <dgm:prSet presAssocID="{9680E6E2-CDBC-4CA1-861C-DC1561BCF25E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71F75FB0-0F72-4BE8-8738-2A1450670C45}" type="presOf" srcId="{C21EA51A-A3E8-403A-B34A-444E23226882}" destId="{0E9ADF43-039F-4A94-A9B4-0AE8FB2116C3}" srcOrd="0" destOrd="0" presId="urn:microsoft.com/office/officeart/2005/8/layout/vProcess5"/>
    <dgm:cxn modelId="{5EB74FC6-CDB3-4216-B91B-7E90764B32D7}" type="presOf" srcId="{C21EA51A-A3E8-403A-B34A-444E23226882}" destId="{A6756B52-254E-485A-9526-E69F111C7B5E}" srcOrd="1" destOrd="0" presId="urn:microsoft.com/office/officeart/2005/8/layout/vProcess5"/>
    <dgm:cxn modelId="{652F3FC3-BA49-43F5-9309-08633BFF99F3}" type="presOf" srcId="{4E13078D-C809-41A2-AAA6-34AF57BF68A7}" destId="{8140202C-D710-40CF-8A15-72D4CA0427AE}" srcOrd="1" destOrd="0" presId="urn:microsoft.com/office/officeart/2005/8/layout/vProcess5"/>
    <dgm:cxn modelId="{0ACBFBF4-4393-4F9E-BED7-53FB64A27204}" type="presOf" srcId="{9680E6E2-CDBC-4CA1-861C-DC1561BCF25E}" destId="{3D39E729-C4B7-4576-AC29-953D75238748}" srcOrd="0" destOrd="0" presId="urn:microsoft.com/office/officeart/2005/8/layout/vProcess5"/>
    <dgm:cxn modelId="{F38CFF49-99DA-4124-B13B-01337BD713C8}" srcId="{9680E6E2-CDBC-4CA1-861C-DC1561BCF25E}" destId="{C21EA51A-A3E8-403A-B34A-444E23226882}" srcOrd="0" destOrd="0" parTransId="{5DCFB103-96F1-4E4B-AFC9-80B54F8AB9E4}" sibTransId="{B79869B7-9F77-44D9-9C8E-955C9748A7DC}"/>
    <dgm:cxn modelId="{30A39EE0-162A-453E-BE48-05C08C72CE85}" type="presOf" srcId="{4E13078D-C809-41A2-AAA6-34AF57BF68A7}" destId="{5B40AD4B-99DB-474F-A80E-9F5F809511C0}" srcOrd="0" destOrd="0" presId="urn:microsoft.com/office/officeart/2005/8/layout/vProcess5"/>
    <dgm:cxn modelId="{5406FE4F-F2F1-4900-ABE3-92C4944B2E65}" srcId="{9680E6E2-CDBC-4CA1-861C-DC1561BCF25E}" destId="{20825222-2991-4652-A9BC-D437DCCED910}" srcOrd="3" destOrd="0" parTransId="{5CB5C370-DF12-464D-8BAD-92BA823920E7}" sibTransId="{02B8166B-5DB9-4366-8541-584CD2D1AAFA}"/>
    <dgm:cxn modelId="{0D7FB2D1-5E05-405F-BE08-BFB71F3F6493}" type="presOf" srcId="{E93ECBE5-3B39-4D88-9FDC-11E79D7F63DD}" destId="{458816D1-6B2C-4E42-8CC9-60228EF093AD}" srcOrd="0" destOrd="0" presId="urn:microsoft.com/office/officeart/2005/8/layout/vProcess5"/>
    <dgm:cxn modelId="{B0C3F03F-2059-4181-A49F-08A6A6E4A559}" type="presOf" srcId="{75712511-7F8C-4F2B-BE9D-C925F22E3CB9}" destId="{7BC4A367-09E4-4A44-8B2B-A61985AAA543}" srcOrd="0" destOrd="0" presId="urn:microsoft.com/office/officeart/2005/8/layout/vProcess5"/>
    <dgm:cxn modelId="{E63498ED-F37A-45AF-B767-A2AEFA8203E4}" srcId="{9680E6E2-CDBC-4CA1-861C-DC1561BCF25E}" destId="{E93ECBE5-3B39-4D88-9FDC-11E79D7F63DD}" srcOrd="1" destOrd="0" parTransId="{8B69C91A-FBE2-4264-8C8A-90AE3E17B17C}" sibTransId="{75712511-7F8C-4F2B-BE9D-C925F22E3CB9}"/>
    <dgm:cxn modelId="{4712F8DD-9370-4D07-A128-AE1CBDAABF6D}" type="presOf" srcId="{B79869B7-9F77-44D9-9C8E-955C9748A7DC}" destId="{94A6124B-7B79-4A79-8E30-8F52629FC801}" srcOrd="0" destOrd="0" presId="urn:microsoft.com/office/officeart/2005/8/layout/vProcess5"/>
    <dgm:cxn modelId="{B780EA76-87AC-452C-ADE0-F824DBEA89FC}" srcId="{9680E6E2-CDBC-4CA1-861C-DC1561BCF25E}" destId="{4E13078D-C809-41A2-AAA6-34AF57BF68A7}" srcOrd="2" destOrd="0" parTransId="{83B35DF5-1D53-4603-8F28-429E58931D8F}" sibTransId="{4742073F-43CB-488A-BFD5-7C2E6D6027C0}"/>
    <dgm:cxn modelId="{651B64CC-AE31-422B-82F4-AB82B3EC0AB3}" type="presOf" srcId="{20825222-2991-4652-A9BC-D437DCCED910}" destId="{C8F5461C-C000-46FD-B00F-3A17ABA2D77D}" srcOrd="1" destOrd="0" presId="urn:microsoft.com/office/officeart/2005/8/layout/vProcess5"/>
    <dgm:cxn modelId="{D7924DCA-0B0E-4945-9E1A-6C67FFBCDBBB}" type="presOf" srcId="{4742073F-43CB-488A-BFD5-7C2E6D6027C0}" destId="{AB74224C-6557-4566-839A-E63A7E42B099}" srcOrd="0" destOrd="0" presId="urn:microsoft.com/office/officeart/2005/8/layout/vProcess5"/>
    <dgm:cxn modelId="{2056387B-1992-47BE-AAF8-73AD1B239920}" type="presOf" srcId="{20825222-2991-4652-A9BC-D437DCCED910}" destId="{677F2888-014B-4F36-830A-FF4C836687AF}" srcOrd="0" destOrd="0" presId="urn:microsoft.com/office/officeart/2005/8/layout/vProcess5"/>
    <dgm:cxn modelId="{4EF807F3-1A53-4775-892C-FFD10454F93A}" type="presOf" srcId="{E93ECBE5-3B39-4D88-9FDC-11E79D7F63DD}" destId="{A7C87BB4-1A75-4042-9CE6-49A13DEB91BA}" srcOrd="1" destOrd="0" presId="urn:microsoft.com/office/officeart/2005/8/layout/vProcess5"/>
    <dgm:cxn modelId="{B43E0FCA-0CF9-4506-B2A2-ACC12C07F371}" type="presParOf" srcId="{3D39E729-C4B7-4576-AC29-953D75238748}" destId="{79089DFD-ACFE-4521-B598-0F76BEF31BE3}" srcOrd="0" destOrd="0" presId="urn:microsoft.com/office/officeart/2005/8/layout/vProcess5"/>
    <dgm:cxn modelId="{D73FF148-BAC8-4094-937F-FE904CCF543C}" type="presParOf" srcId="{3D39E729-C4B7-4576-AC29-953D75238748}" destId="{0E9ADF43-039F-4A94-A9B4-0AE8FB2116C3}" srcOrd="1" destOrd="0" presId="urn:microsoft.com/office/officeart/2005/8/layout/vProcess5"/>
    <dgm:cxn modelId="{270B1149-F405-4BBB-9B28-D9939A680C23}" type="presParOf" srcId="{3D39E729-C4B7-4576-AC29-953D75238748}" destId="{458816D1-6B2C-4E42-8CC9-60228EF093AD}" srcOrd="2" destOrd="0" presId="urn:microsoft.com/office/officeart/2005/8/layout/vProcess5"/>
    <dgm:cxn modelId="{993DFB71-4D5F-410E-BED6-6077360013D0}" type="presParOf" srcId="{3D39E729-C4B7-4576-AC29-953D75238748}" destId="{5B40AD4B-99DB-474F-A80E-9F5F809511C0}" srcOrd="3" destOrd="0" presId="urn:microsoft.com/office/officeart/2005/8/layout/vProcess5"/>
    <dgm:cxn modelId="{CA123531-7F96-4496-86CF-C6DFBC04EA8C}" type="presParOf" srcId="{3D39E729-C4B7-4576-AC29-953D75238748}" destId="{677F2888-014B-4F36-830A-FF4C836687AF}" srcOrd="4" destOrd="0" presId="urn:microsoft.com/office/officeart/2005/8/layout/vProcess5"/>
    <dgm:cxn modelId="{722E9405-BD68-4531-B21D-FBDF2069E6B3}" type="presParOf" srcId="{3D39E729-C4B7-4576-AC29-953D75238748}" destId="{94A6124B-7B79-4A79-8E30-8F52629FC801}" srcOrd="5" destOrd="0" presId="urn:microsoft.com/office/officeart/2005/8/layout/vProcess5"/>
    <dgm:cxn modelId="{61CDB98B-08F1-4534-A2E9-8FA13C0AAEED}" type="presParOf" srcId="{3D39E729-C4B7-4576-AC29-953D75238748}" destId="{7BC4A367-09E4-4A44-8B2B-A61985AAA543}" srcOrd="6" destOrd="0" presId="urn:microsoft.com/office/officeart/2005/8/layout/vProcess5"/>
    <dgm:cxn modelId="{C27F9D25-3BFE-415D-8344-9C156579D691}" type="presParOf" srcId="{3D39E729-C4B7-4576-AC29-953D75238748}" destId="{AB74224C-6557-4566-839A-E63A7E42B099}" srcOrd="7" destOrd="0" presId="urn:microsoft.com/office/officeart/2005/8/layout/vProcess5"/>
    <dgm:cxn modelId="{6AE00EE9-47F5-4129-8595-3A6F414FA01A}" type="presParOf" srcId="{3D39E729-C4B7-4576-AC29-953D75238748}" destId="{A6756B52-254E-485A-9526-E69F111C7B5E}" srcOrd="8" destOrd="0" presId="urn:microsoft.com/office/officeart/2005/8/layout/vProcess5"/>
    <dgm:cxn modelId="{36038D54-1F11-4D6C-9B37-C33310DB84E7}" type="presParOf" srcId="{3D39E729-C4B7-4576-AC29-953D75238748}" destId="{A7C87BB4-1A75-4042-9CE6-49A13DEB91BA}" srcOrd="9" destOrd="0" presId="urn:microsoft.com/office/officeart/2005/8/layout/vProcess5"/>
    <dgm:cxn modelId="{B30B3E67-DEBA-4404-9F6F-FDB855ABE7FE}" type="presParOf" srcId="{3D39E729-C4B7-4576-AC29-953D75238748}" destId="{8140202C-D710-40CF-8A15-72D4CA0427AE}" srcOrd="10" destOrd="0" presId="urn:microsoft.com/office/officeart/2005/8/layout/vProcess5"/>
    <dgm:cxn modelId="{85EDF707-D5A0-493E-9737-6533AB76526A}" type="presParOf" srcId="{3D39E729-C4B7-4576-AC29-953D75238748}" destId="{C8F5461C-C000-46FD-B00F-3A17ABA2D77D}" srcOrd="11" destOrd="0" presId="urn:microsoft.com/office/officeart/2005/8/layout/vProcess5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424F27-C37A-4A57-B39B-4106A9F888E6}" type="doc">
      <dgm:prSet loTypeId="urn:microsoft.com/office/officeart/2005/8/layout/arrow3" loCatId="relationship" qsTypeId="urn:microsoft.com/office/officeart/2005/8/quickstyle/3d2#1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E5844AB6-8280-426C-AF80-18EF41E00089}">
      <dgm:prSet phldrT="[Κείμενο]" custT="1"/>
      <dgm:spPr/>
      <dgm:t>
        <a:bodyPr/>
        <a:lstStyle/>
        <a:p>
          <a:pPr algn="ctr"/>
          <a:r>
            <a:rPr lang="en-US" sz="1900" b="1" dirty="0" smtClean="0">
              <a:solidFill>
                <a:srgbClr val="00B050"/>
              </a:solidFill>
            </a:rPr>
            <a:t>Large enterprises</a:t>
          </a:r>
          <a:endParaRPr lang="el-GR" sz="1900" b="1" dirty="0">
            <a:solidFill>
              <a:srgbClr val="00B050"/>
            </a:solidFill>
          </a:endParaRPr>
        </a:p>
        <a:p>
          <a:pPr algn="just"/>
          <a:r>
            <a:rPr lang="el-GR" sz="1700" b="1" dirty="0"/>
            <a:t>→ </a:t>
          </a:r>
          <a:r>
            <a:rPr lang="en-US" sz="1700" b="1" dirty="0" smtClean="0"/>
            <a:t>there are many &amp; different functions, divided into separate sections.</a:t>
          </a:r>
          <a:endParaRPr lang="el-GR" sz="1700" b="1" dirty="0"/>
        </a:p>
      </dgm:t>
    </dgm:pt>
    <dgm:pt modelId="{4AD18E07-8002-477C-B14B-4CA74F69EBD4}" type="parTrans" cxnId="{35FF4F2B-E4BE-46D1-839D-824F725A1000}">
      <dgm:prSet/>
      <dgm:spPr/>
      <dgm:t>
        <a:bodyPr/>
        <a:lstStyle/>
        <a:p>
          <a:endParaRPr lang="el-GR"/>
        </a:p>
      </dgm:t>
    </dgm:pt>
    <dgm:pt modelId="{21FC71E5-29B3-4066-ADEC-F0D0E0BD47E0}" type="sibTrans" cxnId="{35FF4F2B-E4BE-46D1-839D-824F725A1000}">
      <dgm:prSet/>
      <dgm:spPr/>
      <dgm:t>
        <a:bodyPr/>
        <a:lstStyle/>
        <a:p>
          <a:endParaRPr lang="el-GR"/>
        </a:p>
      </dgm:t>
    </dgm:pt>
    <dgm:pt modelId="{40F1A4D7-C0BC-41E6-AC82-E954416C9707}">
      <dgm:prSet phldrT="[Κείμενο]" custT="1"/>
      <dgm:spPr/>
      <dgm:t>
        <a:bodyPr/>
        <a:lstStyle/>
        <a:p>
          <a:pPr algn="ctr"/>
          <a:r>
            <a:rPr lang="en-US" sz="1900" b="1" dirty="0" smtClean="0">
              <a:solidFill>
                <a:srgbClr val="0000FF"/>
              </a:solidFill>
            </a:rPr>
            <a:t>Small enterprises</a:t>
          </a:r>
          <a:endParaRPr lang="el-GR" sz="1900" b="1" dirty="0">
            <a:solidFill>
              <a:srgbClr val="0000FF"/>
            </a:solidFill>
          </a:endParaRPr>
        </a:p>
        <a:p>
          <a:pPr algn="just"/>
          <a:r>
            <a:rPr lang="el-GR" sz="1700" b="1" dirty="0"/>
            <a:t> </a:t>
          </a:r>
          <a:r>
            <a:rPr lang="el-GR" sz="1700" b="1" dirty="0" smtClean="0"/>
            <a:t>→</a:t>
          </a:r>
          <a:r>
            <a:rPr lang="en-US" sz="1700" b="1" dirty="0" smtClean="0"/>
            <a:t> almost all functions usually appear as one, as they are performed by a minimum number of employees who do not work in separate &amp; distinct departments.</a:t>
          </a:r>
          <a:endParaRPr lang="el-GR" sz="1700" b="1" dirty="0"/>
        </a:p>
      </dgm:t>
    </dgm:pt>
    <dgm:pt modelId="{6F73FEDC-6FCF-442D-8E75-AF65D2C7C793}" type="parTrans" cxnId="{4EBA6F79-9112-4CE5-B6B6-DF4E89234B07}">
      <dgm:prSet/>
      <dgm:spPr/>
      <dgm:t>
        <a:bodyPr/>
        <a:lstStyle/>
        <a:p>
          <a:endParaRPr lang="el-GR"/>
        </a:p>
      </dgm:t>
    </dgm:pt>
    <dgm:pt modelId="{F9FD362F-F03A-4F72-A760-1DAD4808C84A}" type="sibTrans" cxnId="{4EBA6F79-9112-4CE5-B6B6-DF4E89234B07}">
      <dgm:prSet/>
      <dgm:spPr/>
      <dgm:t>
        <a:bodyPr/>
        <a:lstStyle/>
        <a:p>
          <a:endParaRPr lang="el-GR"/>
        </a:p>
      </dgm:t>
    </dgm:pt>
    <dgm:pt modelId="{8A037BB3-0EFD-460B-AE29-C2146ACA3542}" type="pres">
      <dgm:prSet presAssocID="{C4424F27-C37A-4A57-B39B-4106A9F888E6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302F4D6C-96B2-448F-A248-7B2102610F64}" type="pres">
      <dgm:prSet presAssocID="{C4424F27-C37A-4A57-B39B-4106A9F888E6}" presName="divider" presStyleLbl="fgShp" presStyleIdx="0" presStyleCnt="1"/>
      <dgm:spPr>
        <a:gradFill rotWithShape="0">
          <a:gsLst>
            <a:gs pos="0">
              <a:srgbClr val="66FF33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6200000" scaled="0"/>
        </a:gradFill>
      </dgm:spPr>
    </dgm:pt>
    <dgm:pt modelId="{692E72A5-57D6-4363-A50E-BF82CDC197CC}" type="pres">
      <dgm:prSet presAssocID="{E5844AB6-8280-426C-AF80-18EF41E00089}" presName="downArrow" presStyleLbl="node1" presStyleIdx="0" presStyleCnt="2"/>
      <dgm:spPr>
        <a:solidFill>
          <a:srgbClr val="66FF33"/>
        </a:solidFill>
      </dgm:spPr>
    </dgm:pt>
    <dgm:pt modelId="{FE7F8A3D-4939-40B5-AA0B-9068B4DB1074}" type="pres">
      <dgm:prSet presAssocID="{E5844AB6-8280-426C-AF80-18EF41E00089}" presName="downArrowText" presStyleLbl="revTx" presStyleIdx="0" presStyleCnt="2" custScaleX="13739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B9E4B18-5519-49CE-A5AC-34B6A68D0FFF}" type="pres">
      <dgm:prSet presAssocID="{40F1A4D7-C0BC-41E6-AC82-E954416C9707}" presName="upArrow" presStyleLbl="node1" presStyleIdx="1" presStyleCnt="2"/>
      <dgm:spPr>
        <a:solidFill>
          <a:srgbClr val="3399FF"/>
        </a:solidFill>
      </dgm:spPr>
    </dgm:pt>
    <dgm:pt modelId="{C0789B12-AD13-423D-A681-AE00795D3A3B}" type="pres">
      <dgm:prSet presAssocID="{40F1A4D7-C0BC-41E6-AC82-E954416C9707}" presName="upArrowText" presStyleLbl="revTx" presStyleIdx="1" presStyleCnt="2" custScaleX="163012" custScaleY="8563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4EBA6F79-9112-4CE5-B6B6-DF4E89234B07}" srcId="{C4424F27-C37A-4A57-B39B-4106A9F888E6}" destId="{40F1A4D7-C0BC-41E6-AC82-E954416C9707}" srcOrd="1" destOrd="0" parTransId="{6F73FEDC-6FCF-442D-8E75-AF65D2C7C793}" sibTransId="{F9FD362F-F03A-4F72-A760-1DAD4808C84A}"/>
    <dgm:cxn modelId="{84D6709D-27B3-44AB-B0DE-E67E5D751A36}" type="presOf" srcId="{E5844AB6-8280-426C-AF80-18EF41E00089}" destId="{FE7F8A3D-4939-40B5-AA0B-9068B4DB1074}" srcOrd="0" destOrd="0" presId="urn:microsoft.com/office/officeart/2005/8/layout/arrow3"/>
    <dgm:cxn modelId="{35FF4F2B-E4BE-46D1-839D-824F725A1000}" srcId="{C4424F27-C37A-4A57-B39B-4106A9F888E6}" destId="{E5844AB6-8280-426C-AF80-18EF41E00089}" srcOrd="0" destOrd="0" parTransId="{4AD18E07-8002-477C-B14B-4CA74F69EBD4}" sibTransId="{21FC71E5-29B3-4066-ADEC-F0D0E0BD47E0}"/>
    <dgm:cxn modelId="{0D11038C-7813-4B6B-A690-382FF91B1C64}" type="presOf" srcId="{C4424F27-C37A-4A57-B39B-4106A9F888E6}" destId="{8A037BB3-0EFD-460B-AE29-C2146ACA3542}" srcOrd="0" destOrd="0" presId="urn:microsoft.com/office/officeart/2005/8/layout/arrow3"/>
    <dgm:cxn modelId="{83FF3F0F-66BC-4A4C-AE4D-1F379C4C1303}" type="presOf" srcId="{40F1A4D7-C0BC-41E6-AC82-E954416C9707}" destId="{C0789B12-AD13-423D-A681-AE00795D3A3B}" srcOrd="0" destOrd="0" presId="urn:microsoft.com/office/officeart/2005/8/layout/arrow3"/>
    <dgm:cxn modelId="{E256F271-2199-495C-9561-015B5DE1A5CF}" type="presParOf" srcId="{8A037BB3-0EFD-460B-AE29-C2146ACA3542}" destId="{302F4D6C-96B2-448F-A248-7B2102610F64}" srcOrd="0" destOrd="0" presId="urn:microsoft.com/office/officeart/2005/8/layout/arrow3"/>
    <dgm:cxn modelId="{CE53C167-F552-4AD1-9978-B5298E6276AB}" type="presParOf" srcId="{8A037BB3-0EFD-460B-AE29-C2146ACA3542}" destId="{692E72A5-57D6-4363-A50E-BF82CDC197CC}" srcOrd="1" destOrd="0" presId="urn:microsoft.com/office/officeart/2005/8/layout/arrow3"/>
    <dgm:cxn modelId="{F40C4C1A-0687-48F0-AE0D-0AEB9D4299F6}" type="presParOf" srcId="{8A037BB3-0EFD-460B-AE29-C2146ACA3542}" destId="{FE7F8A3D-4939-40B5-AA0B-9068B4DB1074}" srcOrd="2" destOrd="0" presId="urn:microsoft.com/office/officeart/2005/8/layout/arrow3"/>
    <dgm:cxn modelId="{5E2ED4C2-2D54-49ED-9E43-18BDD5F1DEB5}" type="presParOf" srcId="{8A037BB3-0EFD-460B-AE29-C2146ACA3542}" destId="{FB9E4B18-5519-49CE-A5AC-34B6A68D0FFF}" srcOrd="3" destOrd="0" presId="urn:microsoft.com/office/officeart/2005/8/layout/arrow3"/>
    <dgm:cxn modelId="{0DCBB358-6CAE-4AF9-860D-6D099353408F}" type="presParOf" srcId="{8A037BB3-0EFD-460B-AE29-C2146ACA3542}" destId="{C0789B12-AD13-423D-A681-AE00795D3A3B}" srcOrd="4" destOrd="0" presId="urn:microsoft.com/office/officeart/2005/8/layout/arrow3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72356DB-14A0-43CB-97EE-DD0321AB3680}" type="doc">
      <dgm:prSet loTypeId="urn:microsoft.com/office/officeart/2005/8/layout/target1" loCatId="relationship" qsTypeId="urn:microsoft.com/office/officeart/2005/8/quickstyle/3d3" qsCatId="3D" csTypeId="urn:microsoft.com/office/officeart/2005/8/colors/accent1_2" csCatId="accent1" phldr="1"/>
      <dgm:spPr/>
    </dgm:pt>
    <dgm:pt modelId="{708BDEFD-ADD3-48EC-A1E4-59B630679F45}">
      <dgm:prSet phldrT="[Κείμενο]" custT="1"/>
      <dgm:spPr/>
      <dgm:t>
        <a:bodyPr/>
        <a:lstStyle/>
        <a:p>
          <a:pPr algn="ctr"/>
          <a:r>
            <a:rPr lang="en-US" sz="2000" b="1" dirty="0" smtClean="0">
              <a:solidFill>
                <a:srgbClr val="00B050"/>
              </a:solidFill>
            </a:rPr>
            <a:t>Business operations</a:t>
          </a:r>
          <a:endParaRPr lang="el-GR" sz="2000" b="1" dirty="0">
            <a:solidFill>
              <a:srgbClr val="00B050"/>
            </a:solidFill>
          </a:endParaRPr>
        </a:p>
      </dgm:t>
    </dgm:pt>
    <dgm:pt modelId="{81CDDFB2-6B7A-4031-89FC-E1E1179A3884}" type="parTrans" cxnId="{D8B9C64F-867F-4536-A9C6-F4163460C51F}">
      <dgm:prSet/>
      <dgm:spPr/>
      <dgm:t>
        <a:bodyPr/>
        <a:lstStyle/>
        <a:p>
          <a:endParaRPr lang="el-GR"/>
        </a:p>
      </dgm:t>
    </dgm:pt>
    <dgm:pt modelId="{B1DAF112-DB84-4D48-9A15-C3A5572DAC91}" type="sibTrans" cxnId="{D8B9C64F-867F-4536-A9C6-F4163460C51F}">
      <dgm:prSet/>
      <dgm:spPr/>
      <dgm:t>
        <a:bodyPr/>
        <a:lstStyle/>
        <a:p>
          <a:endParaRPr lang="el-GR"/>
        </a:p>
      </dgm:t>
    </dgm:pt>
    <dgm:pt modelId="{239894C9-F539-42B1-BA89-5AEA5B82D474}">
      <dgm:prSet phldrT="[Κείμενο]" custT="1"/>
      <dgm:spPr/>
      <dgm:t>
        <a:bodyPr/>
        <a:lstStyle/>
        <a:p>
          <a:pPr algn="ctr"/>
          <a:r>
            <a:rPr lang="en-US" sz="1500" b="1" dirty="0" smtClean="0">
              <a:solidFill>
                <a:srgbClr val="0000FF"/>
              </a:solidFill>
            </a:rPr>
            <a:t>Productive</a:t>
          </a:r>
          <a:r>
            <a:rPr lang="el-GR" sz="1500" b="1" dirty="0" smtClean="0"/>
            <a:t> </a:t>
          </a:r>
          <a:r>
            <a:rPr lang="el-GR" sz="1500" b="1" dirty="0"/>
            <a:t>→ </a:t>
          </a:r>
          <a:r>
            <a:rPr lang="en-US" sz="1500" b="1" dirty="0" smtClean="0"/>
            <a:t>production of goods and services</a:t>
          </a:r>
          <a:endParaRPr lang="el-GR" sz="1500" b="1" dirty="0"/>
        </a:p>
      </dgm:t>
    </dgm:pt>
    <dgm:pt modelId="{6C59AF19-5333-443B-9D11-DCBE99E400C8}" type="parTrans" cxnId="{DA7924E2-897B-44DE-A3F2-FAF011763141}">
      <dgm:prSet/>
      <dgm:spPr/>
      <dgm:t>
        <a:bodyPr/>
        <a:lstStyle/>
        <a:p>
          <a:endParaRPr lang="el-GR"/>
        </a:p>
      </dgm:t>
    </dgm:pt>
    <dgm:pt modelId="{F2FB8EB0-B304-4BED-94E1-C3A2BA75590A}" type="sibTrans" cxnId="{DA7924E2-897B-44DE-A3F2-FAF011763141}">
      <dgm:prSet/>
      <dgm:spPr/>
      <dgm:t>
        <a:bodyPr/>
        <a:lstStyle/>
        <a:p>
          <a:endParaRPr lang="el-GR"/>
        </a:p>
      </dgm:t>
    </dgm:pt>
    <dgm:pt modelId="{384AAD4A-DEA0-4BC5-9C3E-2DB8D114A09F}">
      <dgm:prSet custT="1"/>
      <dgm:spPr/>
      <dgm:t>
        <a:bodyPr/>
        <a:lstStyle/>
        <a:p>
          <a:pPr algn="ctr"/>
          <a:r>
            <a:rPr lang="en-US" sz="1500" b="1" dirty="0" smtClean="0">
              <a:solidFill>
                <a:srgbClr val="0000FF"/>
              </a:solidFill>
            </a:rPr>
            <a:t>Commercial</a:t>
          </a:r>
          <a:r>
            <a:rPr lang="el-GR" sz="1500" b="1" dirty="0" smtClean="0"/>
            <a:t> </a:t>
          </a:r>
          <a:r>
            <a:rPr lang="el-GR" sz="1500" b="1" dirty="0"/>
            <a:t>→ </a:t>
          </a:r>
          <a:r>
            <a:rPr lang="en-US" sz="1500" b="1" dirty="0" smtClean="0"/>
            <a:t>marketing of products</a:t>
          </a:r>
          <a:endParaRPr lang="el-GR" sz="1500" b="1" dirty="0"/>
        </a:p>
      </dgm:t>
    </dgm:pt>
    <dgm:pt modelId="{6280E6D8-C7FC-4A20-8711-DFB022D08DE8}" type="parTrans" cxnId="{26B3A17D-B663-45A5-90C5-0DD169AA5810}">
      <dgm:prSet/>
      <dgm:spPr/>
      <dgm:t>
        <a:bodyPr/>
        <a:lstStyle/>
        <a:p>
          <a:endParaRPr lang="el-GR"/>
        </a:p>
      </dgm:t>
    </dgm:pt>
    <dgm:pt modelId="{27D3DA52-3CF4-447C-AE99-D489617813F9}" type="sibTrans" cxnId="{26B3A17D-B663-45A5-90C5-0DD169AA5810}">
      <dgm:prSet/>
      <dgm:spPr/>
      <dgm:t>
        <a:bodyPr/>
        <a:lstStyle/>
        <a:p>
          <a:endParaRPr lang="el-GR"/>
        </a:p>
      </dgm:t>
    </dgm:pt>
    <dgm:pt modelId="{71B96737-E31B-48AF-8827-CCD631C5C8DE}">
      <dgm:prSet custT="1"/>
      <dgm:spPr/>
      <dgm:t>
        <a:bodyPr/>
        <a:lstStyle/>
        <a:p>
          <a:pPr algn="ctr"/>
          <a:r>
            <a:rPr lang="en-US" sz="1500" b="1" dirty="0" smtClean="0">
              <a:solidFill>
                <a:srgbClr val="0000FF"/>
              </a:solidFill>
            </a:rPr>
            <a:t>Financial</a:t>
          </a:r>
          <a:r>
            <a:rPr lang="el-GR" sz="1500" b="1" dirty="0" smtClean="0"/>
            <a:t> </a:t>
          </a:r>
          <a:r>
            <a:rPr lang="el-GR" sz="1500" b="1" dirty="0"/>
            <a:t>→ </a:t>
          </a:r>
          <a:r>
            <a:rPr lang="en-US" sz="1500" b="1" dirty="0" smtClean="0"/>
            <a:t>financial matters &amp; transactions</a:t>
          </a:r>
          <a:r>
            <a:rPr lang="el-GR" sz="1500" b="1" dirty="0" smtClean="0"/>
            <a:t> </a:t>
          </a:r>
          <a:endParaRPr lang="el-GR" sz="1500" b="1" dirty="0"/>
        </a:p>
      </dgm:t>
    </dgm:pt>
    <dgm:pt modelId="{B75A8059-5F1B-4062-8701-1919249A9085}" type="parTrans" cxnId="{84F74711-02A0-4243-8C48-A46AD338896C}">
      <dgm:prSet/>
      <dgm:spPr/>
      <dgm:t>
        <a:bodyPr/>
        <a:lstStyle/>
        <a:p>
          <a:endParaRPr lang="el-GR"/>
        </a:p>
      </dgm:t>
    </dgm:pt>
    <dgm:pt modelId="{A17299A4-DB96-44BA-99A1-DDEE68E1DC0F}" type="sibTrans" cxnId="{84F74711-02A0-4243-8C48-A46AD338896C}">
      <dgm:prSet/>
      <dgm:spPr/>
      <dgm:t>
        <a:bodyPr/>
        <a:lstStyle/>
        <a:p>
          <a:endParaRPr lang="el-GR"/>
        </a:p>
      </dgm:t>
    </dgm:pt>
    <dgm:pt modelId="{0DA93882-E134-464A-AB97-9E528A29DC1D}">
      <dgm:prSet custT="1"/>
      <dgm:spPr/>
      <dgm:t>
        <a:bodyPr/>
        <a:lstStyle/>
        <a:p>
          <a:pPr algn="ctr"/>
          <a:r>
            <a:rPr lang="en-US" sz="1500" b="1" dirty="0" smtClean="0">
              <a:solidFill>
                <a:srgbClr val="0000FF"/>
              </a:solidFill>
            </a:rPr>
            <a:t>Personnel</a:t>
          </a:r>
          <a:r>
            <a:rPr lang="el-GR" sz="1500" b="1" dirty="0" smtClean="0">
              <a:solidFill>
                <a:srgbClr val="0000FF"/>
              </a:solidFill>
            </a:rPr>
            <a:t> </a:t>
          </a:r>
          <a:r>
            <a:rPr lang="el-GR" sz="1500" b="1" dirty="0"/>
            <a:t>→ </a:t>
          </a:r>
          <a:r>
            <a:rPr lang="en-US" sz="1500" b="1" dirty="0" smtClean="0"/>
            <a:t>recruitment</a:t>
          </a:r>
          <a:r>
            <a:rPr lang="el-GR" sz="1500" b="1" dirty="0" smtClean="0"/>
            <a:t>, </a:t>
          </a:r>
          <a:r>
            <a:rPr lang="en-US" sz="1500" b="1" dirty="0" smtClean="0"/>
            <a:t>placements, promotions, </a:t>
          </a:r>
          <a:r>
            <a:rPr lang="en-US" sz="1500" b="1" dirty="0" err="1" smtClean="0"/>
            <a:t>e.t.c</a:t>
          </a:r>
          <a:endParaRPr lang="el-GR" sz="1500" b="1" dirty="0"/>
        </a:p>
      </dgm:t>
    </dgm:pt>
    <dgm:pt modelId="{3FFF0BD7-76BA-4F4F-9DDA-54793032B5D0}" type="parTrans" cxnId="{AB794594-CF54-410A-A69D-AB17F45A4674}">
      <dgm:prSet/>
      <dgm:spPr/>
      <dgm:t>
        <a:bodyPr/>
        <a:lstStyle/>
        <a:p>
          <a:endParaRPr lang="el-GR"/>
        </a:p>
      </dgm:t>
    </dgm:pt>
    <dgm:pt modelId="{A5E67FBD-3CD9-400F-9AA0-AFB5BA268DE3}" type="sibTrans" cxnId="{AB794594-CF54-410A-A69D-AB17F45A4674}">
      <dgm:prSet/>
      <dgm:spPr/>
      <dgm:t>
        <a:bodyPr/>
        <a:lstStyle/>
        <a:p>
          <a:endParaRPr lang="el-GR"/>
        </a:p>
      </dgm:t>
    </dgm:pt>
    <dgm:pt modelId="{DD620D6E-61C1-49AE-A8FA-FA1DCB3BA5CA}" type="pres">
      <dgm:prSet presAssocID="{172356DB-14A0-43CB-97EE-DD0321AB3680}" presName="composite" presStyleCnt="0">
        <dgm:presLayoutVars>
          <dgm:chMax val="5"/>
          <dgm:dir/>
          <dgm:resizeHandles val="exact"/>
        </dgm:presLayoutVars>
      </dgm:prSet>
      <dgm:spPr/>
    </dgm:pt>
    <dgm:pt modelId="{FE3CA401-CB34-4460-9BB0-D984CABF319B}" type="pres">
      <dgm:prSet presAssocID="{708BDEFD-ADD3-48EC-A1E4-59B630679F45}" presName="circle1" presStyleLbl="lnNode1" presStyleIdx="0" presStyleCnt="5"/>
      <dgm:spPr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</dgm:spPr>
    </dgm:pt>
    <dgm:pt modelId="{DBD5A95E-048B-45E3-B700-CB2C220CA6F7}" type="pres">
      <dgm:prSet presAssocID="{708BDEFD-ADD3-48EC-A1E4-59B630679F45}" presName="text1" presStyleLbl="revTx" presStyleIdx="0" presStyleCnt="5" custScaleX="148018" custScaleY="71436" custLinFactNeighborX="36100" custLinFactNeighborY="-1943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BCE7E36-D5D7-42EC-B6AB-076FAAF32AA0}" type="pres">
      <dgm:prSet presAssocID="{708BDEFD-ADD3-48EC-A1E4-59B630679F45}" presName="line1" presStyleLbl="callout" presStyleIdx="0" presStyleCnt="10"/>
      <dgm:spPr/>
    </dgm:pt>
    <dgm:pt modelId="{B283F38C-FED9-489D-8068-422C1A9D4D63}" type="pres">
      <dgm:prSet presAssocID="{708BDEFD-ADD3-48EC-A1E4-59B630679F45}" presName="d1" presStyleLbl="callout" presStyleIdx="1" presStyleCnt="10"/>
      <dgm:spPr/>
    </dgm:pt>
    <dgm:pt modelId="{3B5DD441-A344-408D-A6CB-C3D748F5AA2C}" type="pres">
      <dgm:prSet presAssocID="{239894C9-F539-42B1-BA89-5AEA5B82D474}" presName="circle2" presStyleLbl="lnNode1" presStyleIdx="1" presStyleCnt="5"/>
      <dgm:spPr>
        <a:solidFill>
          <a:srgbClr val="FFFF00"/>
        </a:solidFill>
      </dgm:spPr>
    </dgm:pt>
    <dgm:pt modelId="{C19CD31B-C224-4D16-8E44-D8F7F9BE6187}" type="pres">
      <dgm:prSet presAssocID="{239894C9-F539-42B1-BA89-5AEA5B82D474}" presName="text2" presStyleLbl="revTx" presStyleIdx="1" presStyleCnt="5" custScaleX="160722" custLinFactNeighborX="29952" custLinFactNeighborY="-467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315597F-D3BD-4856-ADC6-0D95A50057D8}" type="pres">
      <dgm:prSet presAssocID="{239894C9-F539-42B1-BA89-5AEA5B82D474}" presName="line2" presStyleLbl="callout" presStyleIdx="2" presStyleCnt="10"/>
      <dgm:spPr/>
    </dgm:pt>
    <dgm:pt modelId="{F712C48F-5B9D-4978-ADB5-972DABBD254F}" type="pres">
      <dgm:prSet presAssocID="{239894C9-F539-42B1-BA89-5AEA5B82D474}" presName="d2" presStyleLbl="callout" presStyleIdx="3" presStyleCnt="10"/>
      <dgm:spPr/>
    </dgm:pt>
    <dgm:pt modelId="{D2E82C90-37C9-4574-8F9D-7B133FF41C59}" type="pres">
      <dgm:prSet presAssocID="{384AAD4A-DEA0-4BC5-9C3E-2DB8D114A09F}" presName="circle3" presStyleLbl="lnNode1" presStyleIdx="2" presStyleCnt="5"/>
      <dgm:spPr>
        <a:solidFill>
          <a:srgbClr val="FF0066"/>
        </a:solidFill>
      </dgm:spPr>
    </dgm:pt>
    <dgm:pt modelId="{71752D32-073E-4294-A3E0-1F46AD433A04}" type="pres">
      <dgm:prSet presAssocID="{384AAD4A-DEA0-4BC5-9C3E-2DB8D114A09F}" presName="text3" presStyleLbl="revTx" presStyleIdx="2" presStyleCnt="5" custScaleX="142304" custLinFactNeighborX="16577" custLinFactNeighborY="759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08971F6-257F-4035-AD9C-95FAECB2CFB8}" type="pres">
      <dgm:prSet presAssocID="{384AAD4A-DEA0-4BC5-9C3E-2DB8D114A09F}" presName="line3" presStyleLbl="callout" presStyleIdx="4" presStyleCnt="10"/>
      <dgm:spPr/>
    </dgm:pt>
    <dgm:pt modelId="{9EE87074-92ED-49FF-9CA5-66E13DD402FA}" type="pres">
      <dgm:prSet presAssocID="{384AAD4A-DEA0-4BC5-9C3E-2DB8D114A09F}" presName="d3" presStyleLbl="callout" presStyleIdx="5" presStyleCnt="10"/>
      <dgm:spPr/>
    </dgm:pt>
    <dgm:pt modelId="{28E2E929-719F-4310-B4A3-08902E3C6AA4}" type="pres">
      <dgm:prSet presAssocID="{71B96737-E31B-48AF-8827-CCD631C5C8DE}" presName="circle4" presStyleLbl="lnNode1" presStyleIdx="3" presStyleCnt="5"/>
      <dgm:spPr>
        <a:solidFill>
          <a:srgbClr val="33CC33"/>
        </a:solidFill>
      </dgm:spPr>
    </dgm:pt>
    <dgm:pt modelId="{5243B929-7A5D-4AF9-8D40-71795F2DE6A5}" type="pres">
      <dgm:prSet presAssocID="{71B96737-E31B-48AF-8827-CCD631C5C8DE}" presName="text4" presStyleLbl="revTx" presStyleIdx="3" presStyleCnt="5" custScaleX="165032" custLinFactNeighborX="27941" custLinFactNeighborY="1033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828FFC0-644A-4B5A-944E-488E5E636214}" type="pres">
      <dgm:prSet presAssocID="{71B96737-E31B-48AF-8827-CCD631C5C8DE}" presName="line4" presStyleLbl="callout" presStyleIdx="6" presStyleCnt="10"/>
      <dgm:spPr/>
    </dgm:pt>
    <dgm:pt modelId="{9349AE02-E2C3-4BB5-B886-04681179CD4B}" type="pres">
      <dgm:prSet presAssocID="{71B96737-E31B-48AF-8827-CCD631C5C8DE}" presName="d4" presStyleLbl="callout" presStyleIdx="7" presStyleCnt="10"/>
      <dgm:spPr/>
    </dgm:pt>
    <dgm:pt modelId="{D614B5DC-8E91-46CF-B728-EB09E73B56FC}" type="pres">
      <dgm:prSet presAssocID="{0DA93882-E134-464A-AB97-9E528A29DC1D}" presName="circle5" presStyleLbl="lnNode1" presStyleIdx="4" presStyleCnt="5"/>
      <dgm:spPr>
        <a:solidFill>
          <a:srgbClr val="00B0F0"/>
        </a:solidFill>
      </dgm:spPr>
    </dgm:pt>
    <dgm:pt modelId="{456BDEE6-CDBC-43A0-95A4-822230932629}" type="pres">
      <dgm:prSet presAssocID="{0DA93882-E134-464A-AB97-9E528A29DC1D}" presName="text5" presStyleLbl="revTx" presStyleIdx="4" presStyleCnt="5" custScaleX="159982" custScaleY="76397" custLinFactNeighborX="36267" custLinFactNeighborY="1609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E39F875-2820-4C23-9DEA-9AC0DD51462A}" type="pres">
      <dgm:prSet presAssocID="{0DA93882-E134-464A-AB97-9E528A29DC1D}" presName="line5" presStyleLbl="callout" presStyleIdx="8" presStyleCnt="10"/>
      <dgm:spPr/>
    </dgm:pt>
    <dgm:pt modelId="{D664900A-2A0D-415E-8559-18A460418220}" type="pres">
      <dgm:prSet presAssocID="{0DA93882-E134-464A-AB97-9E528A29DC1D}" presName="d5" presStyleLbl="callout" presStyleIdx="9" presStyleCnt="10"/>
      <dgm:spPr/>
    </dgm:pt>
  </dgm:ptLst>
  <dgm:cxnLst>
    <dgm:cxn modelId="{5338ED87-ECDB-4453-8F4B-519F9247602B}" type="presOf" srcId="{172356DB-14A0-43CB-97EE-DD0321AB3680}" destId="{DD620D6E-61C1-49AE-A8FA-FA1DCB3BA5CA}" srcOrd="0" destOrd="0" presId="urn:microsoft.com/office/officeart/2005/8/layout/target1"/>
    <dgm:cxn modelId="{AB794594-CF54-410A-A69D-AB17F45A4674}" srcId="{172356DB-14A0-43CB-97EE-DD0321AB3680}" destId="{0DA93882-E134-464A-AB97-9E528A29DC1D}" srcOrd="4" destOrd="0" parTransId="{3FFF0BD7-76BA-4F4F-9DDA-54793032B5D0}" sibTransId="{A5E67FBD-3CD9-400F-9AA0-AFB5BA268DE3}"/>
    <dgm:cxn modelId="{56AA5BCC-B3FB-4D35-B06B-1A55C32DA8F5}" type="presOf" srcId="{71B96737-E31B-48AF-8827-CCD631C5C8DE}" destId="{5243B929-7A5D-4AF9-8D40-71795F2DE6A5}" srcOrd="0" destOrd="0" presId="urn:microsoft.com/office/officeart/2005/8/layout/target1"/>
    <dgm:cxn modelId="{99998673-D11E-40DC-B092-E97DD480FF36}" type="presOf" srcId="{384AAD4A-DEA0-4BC5-9C3E-2DB8D114A09F}" destId="{71752D32-073E-4294-A3E0-1F46AD433A04}" srcOrd="0" destOrd="0" presId="urn:microsoft.com/office/officeart/2005/8/layout/target1"/>
    <dgm:cxn modelId="{DA7924E2-897B-44DE-A3F2-FAF011763141}" srcId="{172356DB-14A0-43CB-97EE-DD0321AB3680}" destId="{239894C9-F539-42B1-BA89-5AEA5B82D474}" srcOrd="1" destOrd="0" parTransId="{6C59AF19-5333-443B-9D11-DCBE99E400C8}" sibTransId="{F2FB8EB0-B304-4BED-94E1-C3A2BA75590A}"/>
    <dgm:cxn modelId="{A9ED4198-06BF-41CB-8CE0-2EC1AA96C8CB}" type="presOf" srcId="{239894C9-F539-42B1-BA89-5AEA5B82D474}" destId="{C19CD31B-C224-4D16-8E44-D8F7F9BE6187}" srcOrd="0" destOrd="0" presId="urn:microsoft.com/office/officeart/2005/8/layout/target1"/>
    <dgm:cxn modelId="{3719BA73-8411-482C-9142-297A91D2D097}" type="presOf" srcId="{0DA93882-E134-464A-AB97-9E528A29DC1D}" destId="{456BDEE6-CDBC-43A0-95A4-822230932629}" srcOrd="0" destOrd="0" presId="urn:microsoft.com/office/officeart/2005/8/layout/target1"/>
    <dgm:cxn modelId="{84F74711-02A0-4243-8C48-A46AD338896C}" srcId="{172356DB-14A0-43CB-97EE-DD0321AB3680}" destId="{71B96737-E31B-48AF-8827-CCD631C5C8DE}" srcOrd="3" destOrd="0" parTransId="{B75A8059-5F1B-4062-8701-1919249A9085}" sibTransId="{A17299A4-DB96-44BA-99A1-DDEE68E1DC0F}"/>
    <dgm:cxn modelId="{26B3A17D-B663-45A5-90C5-0DD169AA5810}" srcId="{172356DB-14A0-43CB-97EE-DD0321AB3680}" destId="{384AAD4A-DEA0-4BC5-9C3E-2DB8D114A09F}" srcOrd="2" destOrd="0" parTransId="{6280E6D8-C7FC-4A20-8711-DFB022D08DE8}" sibTransId="{27D3DA52-3CF4-447C-AE99-D489617813F9}"/>
    <dgm:cxn modelId="{D8B9C64F-867F-4536-A9C6-F4163460C51F}" srcId="{172356DB-14A0-43CB-97EE-DD0321AB3680}" destId="{708BDEFD-ADD3-48EC-A1E4-59B630679F45}" srcOrd="0" destOrd="0" parTransId="{81CDDFB2-6B7A-4031-89FC-E1E1179A3884}" sibTransId="{B1DAF112-DB84-4D48-9A15-C3A5572DAC91}"/>
    <dgm:cxn modelId="{6FDE7115-D295-46D2-B8B1-2EEBAFD8D40E}" type="presOf" srcId="{708BDEFD-ADD3-48EC-A1E4-59B630679F45}" destId="{DBD5A95E-048B-45E3-B700-CB2C220CA6F7}" srcOrd="0" destOrd="0" presId="urn:microsoft.com/office/officeart/2005/8/layout/target1"/>
    <dgm:cxn modelId="{0109F230-6AE0-4AF8-A1E1-35ECE25A886B}" type="presParOf" srcId="{DD620D6E-61C1-49AE-A8FA-FA1DCB3BA5CA}" destId="{FE3CA401-CB34-4460-9BB0-D984CABF319B}" srcOrd="0" destOrd="0" presId="urn:microsoft.com/office/officeart/2005/8/layout/target1"/>
    <dgm:cxn modelId="{52FD8A4B-54C9-4368-B9DA-88E59F8F35F5}" type="presParOf" srcId="{DD620D6E-61C1-49AE-A8FA-FA1DCB3BA5CA}" destId="{DBD5A95E-048B-45E3-B700-CB2C220CA6F7}" srcOrd="1" destOrd="0" presId="urn:microsoft.com/office/officeart/2005/8/layout/target1"/>
    <dgm:cxn modelId="{DF44147E-3998-4BE2-B1EC-3E47A4F2702F}" type="presParOf" srcId="{DD620D6E-61C1-49AE-A8FA-FA1DCB3BA5CA}" destId="{0BCE7E36-D5D7-42EC-B6AB-076FAAF32AA0}" srcOrd="2" destOrd="0" presId="urn:microsoft.com/office/officeart/2005/8/layout/target1"/>
    <dgm:cxn modelId="{1357DD83-FCF0-4D69-B133-0B6260B17D29}" type="presParOf" srcId="{DD620D6E-61C1-49AE-A8FA-FA1DCB3BA5CA}" destId="{B283F38C-FED9-489D-8068-422C1A9D4D63}" srcOrd="3" destOrd="0" presId="urn:microsoft.com/office/officeart/2005/8/layout/target1"/>
    <dgm:cxn modelId="{AB8DE11F-6F76-4154-B6E7-44D32C7A41C6}" type="presParOf" srcId="{DD620D6E-61C1-49AE-A8FA-FA1DCB3BA5CA}" destId="{3B5DD441-A344-408D-A6CB-C3D748F5AA2C}" srcOrd="4" destOrd="0" presId="urn:microsoft.com/office/officeart/2005/8/layout/target1"/>
    <dgm:cxn modelId="{1915247E-CD56-4CF9-8BB8-D8855004B3FA}" type="presParOf" srcId="{DD620D6E-61C1-49AE-A8FA-FA1DCB3BA5CA}" destId="{C19CD31B-C224-4D16-8E44-D8F7F9BE6187}" srcOrd="5" destOrd="0" presId="urn:microsoft.com/office/officeart/2005/8/layout/target1"/>
    <dgm:cxn modelId="{5BB57B52-6509-4829-90B7-59F7EDF83A37}" type="presParOf" srcId="{DD620D6E-61C1-49AE-A8FA-FA1DCB3BA5CA}" destId="{1315597F-D3BD-4856-ADC6-0D95A50057D8}" srcOrd="6" destOrd="0" presId="urn:microsoft.com/office/officeart/2005/8/layout/target1"/>
    <dgm:cxn modelId="{DC08EEA0-EC33-4153-B6BD-81F0E956A1F1}" type="presParOf" srcId="{DD620D6E-61C1-49AE-A8FA-FA1DCB3BA5CA}" destId="{F712C48F-5B9D-4978-ADB5-972DABBD254F}" srcOrd="7" destOrd="0" presId="urn:microsoft.com/office/officeart/2005/8/layout/target1"/>
    <dgm:cxn modelId="{02A066DA-CDA9-4CC2-B57B-F2713EB7FEB1}" type="presParOf" srcId="{DD620D6E-61C1-49AE-A8FA-FA1DCB3BA5CA}" destId="{D2E82C90-37C9-4574-8F9D-7B133FF41C59}" srcOrd="8" destOrd="0" presId="urn:microsoft.com/office/officeart/2005/8/layout/target1"/>
    <dgm:cxn modelId="{B6329A62-87D9-460C-B31B-E4983E73C8E5}" type="presParOf" srcId="{DD620D6E-61C1-49AE-A8FA-FA1DCB3BA5CA}" destId="{71752D32-073E-4294-A3E0-1F46AD433A04}" srcOrd="9" destOrd="0" presId="urn:microsoft.com/office/officeart/2005/8/layout/target1"/>
    <dgm:cxn modelId="{B3333785-4F1A-43D9-AD6D-5C13EC7774FE}" type="presParOf" srcId="{DD620D6E-61C1-49AE-A8FA-FA1DCB3BA5CA}" destId="{008971F6-257F-4035-AD9C-95FAECB2CFB8}" srcOrd="10" destOrd="0" presId="urn:microsoft.com/office/officeart/2005/8/layout/target1"/>
    <dgm:cxn modelId="{18C13FCF-316E-492F-A050-1CD682EAAA33}" type="presParOf" srcId="{DD620D6E-61C1-49AE-A8FA-FA1DCB3BA5CA}" destId="{9EE87074-92ED-49FF-9CA5-66E13DD402FA}" srcOrd="11" destOrd="0" presId="urn:microsoft.com/office/officeart/2005/8/layout/target1"/>
    <dgm:cxn modelId="{978CB64C-CD32-4C45-804E-8D5722C774C6}" type="presParOf" srcId="{DD620D6E-61C1-49AE-A8FA-FA1DCB3BA5CA}" destId="{28E2E929-719F-4310-B4A3-08902E3C6AA4}" srcOrd="12" destOrd="0" presId="urn:microsoft.com/office/officeart/2005/8/layout/target1"/>
    <dgm:cxn modelId="{1F4A47D9-CE57-470D-8DC4-D8742CDFFC8A}" type="presParOf" srcId="{DD620D6E-61C1-49AE-A8FA-FA1DCB3BA5CA}" destId="{5243B929-7A5D-4AF9-8D40-71795F2DE6A5}" srcOrd="13" destOrd="0" presId="urn:microsoft.com/office/officeart/2005/8/layout/target1"/>
    <dgm:cxn modelId="{43D29D25-92E0-46CA-B460-04A0D9A3257A}" type="presParOf" srcId="{DD620D6E-61C1-49AE-A8FA-FA1DCB3BA5CA}" destId="{3828FFC0-644A-4B5A-944E-488E5E636214}" srcOrd="14" destOrd="0" presId="urn:microsoft.com/office/officeart/2005/8/layout/target1"/>
    <dgm:cxn modelId="{7AD3F95B-53A1-426C-81D2-150309B9C1F0}" type="presParOf" srcId="{DD620D6E-61C1-49AE-A8FA-FA1DCB3BA5CA}" destId="{9349AE02-E2C3-4BB5-B886-04681179CD4B}" srcOrd="15" destOrd="0" presId="urn:microsoft.com/office/officeart/2005/8/layout/target1"/>
    <dgm:cxn modelId="{2F4A2E74-A3F1-494A-B3FF-5166ED0636F2}" type="presParOf" srcId="{DD620D6E-61C1-49AE-A8FA-FA1DCB3BA5CA}" destId="{D614B5DC-8E91-46CF-B728-EB09E73B56FC}" srcOrd="16" destOrd="0" presId="urn:microsoft.com/office/officeart/2005/8/layout/target1"/>
    <dgm:cxn modelId="{7A5B174F-C399-4129-BFE4-F2FF073471A5}" type="presParOf" srcId="{DD620D6E-61C1-49AE-A8FA-FA1DCB3BA5CA}" destId="{456BDEE6-CDBC-43A0-95A4-822230932629}" srcOrd="17" destOrd="0" presId="urn:microsoft.com/office/officeart/2005/8/layout/target1"/>
    <dgm:cxn modelId="{7085B5E7-A43B-4132-A11B-DA14400AE825}" type="presParOf" srcId="{DD620D6E-61C1-49AE-A8FA-FA1DCB3BA5CA}" destId="{9E39F875-2820-4C23-9DEA-9AC0DD51462A}" srcOrd="18" destOrd="0" presId="urn:microsoft.com/office/officeart/2005/8/layout/target1"/>
    <dgm:cxn modelId="{4C2FC05F-8878-46B6-BD8A-656BDDFF6044}" type="presParOf" srcId="{DD620D6E-61C1-49AE-A8FA-FA1DCB3BA5CA}" destId="{D664900A-2A0D-415E-8559-18A460418220}" srcOrd="19" destOrd="0" presId="urn:microsoft.com/office/officeart/2005/8/layout/target1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EFAB9A1-0881-44BA-9F3E-42356A415C09}" type="doc">
      <dgm:prSet loTypeId="urn:microsoft.com/office/officeart/2005/8/layout/hList1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3D53576-C0B7-4C04-9812-BCD5E7AFE4C2}">
      <dgm:prSet phldrT="[Κείμενο]" custT="1"/>
      <dgm:spPr>
        <a:solidFill>
          <a:srgbClr val="66FFFF"/>
        </a:solidFill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Labor-intensive</a:t>
          </a:r>
          <a:r>
            <a:rPr lang="en-US" sz="2000" b="1" baseline="0" dirty="0" smtClean="0">
              <a:solidFill>
                <a:schemeClr val="tx1"/>
              </a:solidFill>
            </a:rPr>
            <a:t> industries</a:t>
          </a:r>
          <a:endParaRPr lang="el-GR" sz="2000" b="1" dirty="0">
            <a:solidFill>
              <a:schemeClr val="tx1"/>
            </a:solidFill>
          </a:endParaRPr>
        </a:p>
      </dgm:t>
    </dgm:pt>
    <dgm:pt modelId="{DE36F63B-02AE-4945-897A-F609FB18828E}" type="parTrans" cxnId="{30AEB51F-4F8F-45AC-92BA-E4D63D4D5A71}">
      <dgm:prSet/>
      <dgm:spPr/>
      <dgm:t>
        <a:bodyPr/>
        <a:lstStyle/>
        <a:p>
          <a:endParaRPr lang="el-GR"/>
        </a:p>
      </dgm:t>
    </dgm:pt>
    <dgm:pt modelId="{E3CA5B69-D6F1-4E7E-82D3-9FEFD8F1F644}" type="sibTrans" cxnId="{30AEB51F-4F8F-45AC-92BA-E4D63D4D5A71}">
      <dgm:prSet/>
      <dgm:spPr/>
      <dgm:t>
        <a:bodyPr/>
        <a:lstStyle/>
        <a:p>
          <a:endParaRPr lang="el-GR"/>
        </a:p>
      </dgm:t>
    </dgm:pt>
    <dgm:pt modelId="{6F7FF41E-E067-49CF-889C-C8C805807D96}">
      <dgm:prSet phldrT="[Κείμενο]" custT="1"/>
      <dgm:spPr>
        <a:solidFill>
          <a:srgbClr val="00FA71"/>
        </a:solidFill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Capital-intensive industries</a:t>
          </a:r>
          <a:endParaRPr lang="el-GR" sz="2000" b="1" dirty="0">
            <a:solidFill>
              <a:schemeClr val="tx1"/>
            </a:solidFill>
          </a:endParaRPr>
        </a:p>
      </dgm:t>
    </dgm:pt>
    <dgm:pt modelId="{DC54E95F-5D8E-40AF-BE63-86269BEA1409}" type="parTrans" cxnId="{D03D27B0-AD3B-4C72-9129-96DDBA0FB7B4}">
      <dgm:prSet/>
      <dgm:spPr/>
      <dgm:t>
        <a:bodyPr/>
        <a:lstStyle/>
        <a:p>
          <a:endParaRPr lang="el-GR"/>
        </a:p>
      </dgm:t>
    </dgm:pt>
    <dgm:pt modelId="{D1C2AD8D-CB17-4570-8198-3CFF71A9317D}" type="sibTrans" cxnId="{D03D27B0-AD3B-4C72-9129-96DDBA0FB7B4}">
      <dgm:prSet/>
      <dgm:spPr/>
      <dgm:t>
        <a:bodyPr/>
        <a:lstStyle/>
        <a:p>
          <a:endParaRPr lang="el-GR"/>
        </a:p>
      </dgm:t>
    </dgm:pt>
    <dgm:pt modelId="{3B87BF4C-A886-42DC-81AA-52F66B49E406}">
      <dgm:prSet phldrT="[Κείμενο]" custT="1"/>
      <dgm:spPr>
        <a:solidFill>
          <a:srgbClr val="00FA71">
            <a:alpha val="90000"/>
          </a:srgbClr>
        </a:solidFill>
      </dgm:spPr>
      <dgm:t>
        <a:bodyPr/>
        <a:lstStyle/>
        <a:p>
          <a:pPr algn="just"/>
          <a:r>
            <a:rPr lang="en-US" sz="1600" b="1" dirty="0" smtClean="0"/>
            <a:t>For the production of goods, they use a significant amount of capital.</a:t>
          </a:r>
          <a:endParaRPr lang="el-GR" sz="1600" b="1" dirty="0">
            <a:solidFill>
              <a:schemeClr val="tx1"/>
            </a:solidFill>
          </a:endParaRPr>
        </a:p>
      </dgm:t>
    </dgm:pt>
    <dgm:pt modelId="{C95F1A4D-37F7-4419-BCA1-1EF60F848B85}" type="parTrans" cxnId="{BFFACC5C-DDF8-4C8F-BCEC-7D7A8A4217E3}">
      <dgm:prSet/>
      <dgm:spPr/>
      <dgm:t>
        <a:bodyPr/>
        <a:lstStyle/>
        <a:p>
          <a:endParaRPr lang="el-GR"/>
        </a:p>
      </dgm:t>
    </dgm:pt>
    <dgm:pt modelId="{DE2A4E03-C230-48A6-AC62-30FA4C752ED8}" type="sibTrans" cxnId="{BFFACC5C-DDF8-4C8F-BCEC-7D7A8A4217E3}">
      <dgm:prSet/>
      <dgm:spPr/>
      <dgm:t>
        <a:bodyPr/>
        <a:lstStyle/>
        <a:p>
          <a:endParaRPr lang="el-GR"/>
        </a:p>
      </dgm:t>
    </dgm:pt>
    <dgm:pt modelId="{49909F12-7008-424A-87D5-8C4D7E8947D3}">
      <dgm:prSet phldrT="[Κείμενο]" custT="1"/>
      <dgm:spPr>
        <a:solidFill>
          <a:srgbClr val="66FFFF">
            <a:alpha val="90000"/>
          </a:srgbClr>
        </a:solidFill>
      </dgm:spPr>
      <dgm:t>
        <a:bodyPr/>
        <a:lstStyle/>
        <a:p>
          <a:pPr algn="just"/>
          <a:r>
            <a:rPr lang="en-US" sz="1600" b="1" dirty="0" smtClean="0"/>
            <a:t>For the production of goods, they employ many employees.</a:t>
          </a:r>
          <a:endParaRPr lang="el-GR" sz="1600" b="1" dirty="0">
            <a:solidFill>
              <a:schemeClr val="tx1"/>
            </a:solidFill>
          </a:endParaRPr>
        </a:p>
      </dgm:t>
    </dgm:pt>
    <dgm:pt modelId="{31085186-4302-4A50-B005-2E4A0E1DB764}" type="parTrans" cxnId="{AA44824C-D69B-4B59-8BCE-B187F814EF73}">
      <dgm:prSet/>
      <dgm:spPr/>
      <dgm:t>
        <a:bodyPr/>
        <a:lstStyle/>
        <a:p>
          <a:endParaRPr lang="el-GR"/>
        </a:p>
      </dgm:t>
    </dgm:pt>
    <dgm:pt modelId="{A4E44DF4-A52F-4966-9DA7-7C9F6FD198B3}" type="sibTrans" cxnId="{AA44824C-D69B-4B59-8BCE-B187F814EF73}">
      <dgm:prSet/>
      <dgm:spPr/>
      <dgm:t>
        <a:bodyPr/>
        <a:lstStyle/>
        <a:p>
          <a:endParaRPr lang="el-GR"/>
        </a:p>
      </dgm:t>
    </dgm:pt>
    <dgm:pt modelId="{3D1597DB-FDEC-4F14-B3D9-891A5E56999A}">
      <dgm:prSet phldrT="[Κείμενο]" custT="1"/>
      <dgm:spPr>
        <a:solidFill>
          <a:srgbClr val="00FA71">
            <a:alpha val="90000"/>
          </a:srgbClr>
        </a:solidFill>
      </dgm:spPr>
      <dgm:t>
        <a:bodyPr/>
        <a:lstStyle/>
        <a:p>
          <a:pPr algn="just"/>
          <a:endParaRPr lang="el-GR" sz="1700" b="1" dirty="0">
            <a:solidFill>
              <a:schemeClr val="tx1"/>
            </a:solidFill>
          </a:endParaRPr>
        </a:p>
      </dgm:t>
    </dgm:pt>
    <dgm:pt modelId="{5FF74196-1920-4137-8EFB-071B6F283A2E}" type="parTrans" cxnId="{0C2E0770-CC4F-42DB-AAD8-ACEC9ADE0D6E}">
      <dgm:prSet/>
      <dgm:spPr/>
      <dgm:t>
        <a:bodyPr/>
        <a:lstStyle/>
        <a:p>
          <a:endParaRPr lang="el-GR"/>
        </a:p>
      </dgm:t>
    </dgm:pt>
    <dgm:pt modelId="{83219CE4-CF5E-434C-B352-C19F72F68B3F}" type="sibTrans" cxnId="{0C2E0770-CC4F-42DB-AAD8-ACEC9ADE0D6E}">
      <dgm:prSet/>
      <dgm:spPr/>
      <dgm:t>
        <a:bodyPr/>
        <a:lstStyle/>
        <a:p>
          <a:endParaRPr lang="el-GR"/>
        </a:p>
      </dgm:t>
    </dgm:pt>
    <dgm:pt modelId="{7A9ACB06-20F4-4176-80F2-427469971AA9}">
      <dgm:prSet phldrT="[Κείμενο]" custT="1"/>
      <dgm:spPr>
        <a:solidFill>
          <a:srgbClr val="66FFFF">
            <a:alpha val="90000"/>
          </a:srgbClr>
        </a:solidFill>
      </dgm:spPr>
      <dgm:t>
        <a:bodyPr/>
        <a:lstStyle/>
        <a:p>
          <a:pPr algn="just"/>
          <a:r>
            <a:rPr lang="en-US" sz="1600" b="1" dirty="0" smtClean="0"/>
            <a:t>There is the risk of such companies migrating to countries with "cheap" labor.</a:t>
          </a:r>
          <a:endParaRPr lang="el-GR" sz="1600" b="1" dirty="0">
            <a:solidFill>
              <a:schemeClr val="tx1"/>
            </a:solidFill>
          </a:endParaRPr>
        </a:p>
      </dgm:t>
    </dgm:pt>
    <dgm:pt modelId="{28AF401A-A21F-4A90-823D-7B75D05C1E57}" type="parTrans" cxnId="{2A2429FB-DE5C-4975-BAF1-8AE63C3E8C57}">
      <dgm:prSet/>
      <dgm:spPr/>
      <dgm:t>
        <a:bodyPr/>
        <a:lstStyle/>
        <a:p>
          <a:endParaRPr lang="el-GR"/>
        </a:p>
      </dgm:t>
    </dgm:pt>
    <dgm:pt modelId="{4E3F54DA-B2B3-4927-AD48-75B4C9561C0D}" type="sibTrans" cxnId="{2A2429FB-DE5C-4975-BAF1-8AE63C3E8C57}">
      <dgm:prSet/>
      <dgm:spPr/>
      <dgm:t>
        <a:bodyPr/>
        <a:lstStyle/>
        <a:p>
          <a:endParaRPr lang="el-GR"/>
        </a:p>
      </dgm:t>
    </dgm:pt>
    <dgm:pt modelId="{D56C8644-80A9-4742-8758-9B1E9DE01CF8}">
      <dgm:prSet phldrT="[Κείμενο]" custT="1"/>
      <dgm:spPr>
        <a:solidFill>
          <a:srgbClr val="66FFFF">
            <a:alpha val="90000"/>
          </a:srgbClr>
        </a:solidFill>
      </dgm:spPr>
      <dgm:t>
        <a:bodyPr/>
        <a:lstStyle/>
        <a:p>
          <a:pPr algn="ctr"/>
          <a:r>
            <a:rPr lang="en-US" sz="1600" b="1" dirty="0" smtClean="0"/>
            <a:t>Conditions for attracting companies are required, such as:</a:t>
          </a:r>
          <a:endParaRPr lang="el-GR" sz="1600" b="1" dirty="0">
            <a:solidFill>
              <a:schemeClr val="tx1"/>
            </a:solidFill>
          </a:endParaRPr>
        </a:p>
      </dgm:t>
    </dgm:pt>
    <dgm:pt modelId="{36E4F702-AF1C-477B-8B05-EA7D4F1A6E14}" type="parTrans" cxnId="{5D1B93C1-6CC4-4FEB-82A0-53F793426C73}">
      <dgm:prSet/>
      <dgm:spPr/>
      <dgm:t>
        <a:bodyPr/>
        <a:lstStyle/>
        <a:p>
          <a:endParaRPr lang="el-GR"/>
        </a:p>
      </dgm:t>
    </dgm:pt>
    <dgm:pt modelId="{D472B1B0-BA7E-495E-B828-902BD7A72A83}" type="sibTrans" cxnId="{5D1B93C1-6CC4-4FEB-82A0-53F793426C73}">
      <dgm:prSet/>
      <dgm:spPr/>
      <dgm:t>
        <a:bodyPr/>
        <a:lstStyle/>
        <a:p>
          <a:endParaRPr lang="el-GR"/>
        </a:p>
      </dgm:t>
    </dgm:pt>
    <dgm:pt modelId="{59435C86-907D-43E0-BDE1-220888053D77}">
      <dgm:prSet phldrT="[Κείμενο]" custT="1"/>
      <dgm:spPr>
        <a:solidFill>
          <a:srgbClr val="66FFFF">
            <a:alpha val="90000"/>
          </a:srgbClr>
        </a:solidFill>
      </dgm:spPr>
      <dgm:t>
        <a:bodyPr/>
        <a:lstStyle/>
        <a:p>
          <a:pPr algn="just"/>
          <a:r>
            <a:rPr lang="el-GR" sz="1600" b="1" dirty="0"/>
            <a:t>1. </a:t>
          </a:r>
          <a:r>
            <a:rPr lang="en-US" sz="1600" b="1" dirty="0" smtClean="0"/>
            <a:t>Creation of infrastructure (e.g. roads, ports, etc.).</a:t>
          </a:r>
          <a:endParaRPr lang="el-GR" sz="1600" b="1" dirty="0">
            <a:solidFill>
              <a:schemeClr val="tx1"/>
            </a:solidFill>
          </a:endParaRPr>
        </a:p>
      </dgm:t>
    </dgm:pt>
    <dgm:pt modelId="{7213FBBB-1458-41CA-B2D0-D4606733A95B}" type="parTrans" cxnId="{16F14F39-F0DD-47C2-9946-77DE66A079B1}">
      <dgm:prSet/>
      <dgm:spPr/>
      <dgm:t>
        <a:bodyPr/>
        <a:lstStyle/>
        <a:p>
          <a:endParaRPr lang="el-GR"/>
        </a:p>
      </dgm:t>
    </dgm:pt>
    <dgm:pt modelId="{8FED028B-8B60-4E3B-99A0-8778E34114C4}" type="sibTrans" cxnId="{16F14F39-F0DD-47C2-9946-77DE66A079B1}">
      <dgm:prSet/>
      <dgm:spPr/>
      <dgm:t>
        <a:bodyPr/>
        <a:lstStyle/>
        <a:p>
          <a:endParaRPr lang="el-GR"/>
        </a:p>
      </dgm:t>
    </dgm:pt>
    <dgm:pt modelId="{505F74B3-66EC-4328-ACBC-F27F69657182}">
      <dgm:prSet custT="1"/>
      <dgm:spPr>
        <a:solidFill>
          <a:srgbClr val="66FFFF">
            <a:alpha val="90000"/>
          </a:srgbClr>
        </a:solidFill>
      </dgm:spPr>
      <dgm:t>
        <a:bodyPr/>
        <a:lstStyle/>
        <a:p>
          <a:pPr algn="just"/>
          <a:r>
            <a:rPr lang="el-GR" sz="1600" b="1" dirty="0"/>
            <a:t>2. </a:t>
          </a:r>
          <a:r>
            <a:rPr lang="en-US" sz="1600" b="1" dirty="0" smtClean="0"/>
            <a:t>Reduction in taxation &amp; other contributions (e</a:t>
          </a:r>
          <a:r>
            <a:rPr lang="el-GR" sz="1600" b="1" dirty="0" smtClean="0"/>
            <a:t>.</a:t>
          </a:r>
          <a:r>
            <a:rPr lang="en-US" sz="1600" b="1" dirty="0" smtClean="0"/>
            <a:t>g</a:t>
          </a:r>
          <a:r>
            <a:rPr lang="el-GR" sz="1600" b="1" dirty="0" smtClean="0"/>
            <a:t>.</a:t>
          </a:r>
          <a:r>
            <a:rPr lang="en-US" sz="1600" b="1" dirty="0" smtClean="0"/>
            <a:t> </a:t>
          </a:r>
          <a:r>
            <a:rPr lang="en-US" sz="1600" b="1" i="0" dirty="0" smtClean="0"/>
            <a:t>Social Insurance Institute</a:t>
          </a:r>
          <a:r>
            <a:rPr lang="el-GR" sz="1600" b="1" i="0" dirty="0" smtClean="0"/>
            <a:t>).</a:t>
          </a:r>
          <a:endParaRPr lang="el-GR" sz="1600" b="1" dirty="0"/>
        </a:p>
      </dgm:t>
    </dgm:pt>
    <dgm:pt modelId="{E116FAD1-7D53-488B-BE5C-8DA4E40E9FF9}" type="parTrans" cxnId="{89C6EDA3-8C5E-4516-AB63-E674B4C56872}">
      <dgm:prSet/>
      <dgm:spPr/>
      <dgm:t>
        <a:bodyPr/>
        <a:lstStyle/>
        <a:p>
          <a:endParaRPr lang="el-GR"/>
        </a:p>
      </dgm:t>
    </dgm:pt>
    <dgm:pt modelId="{1658EC4D-2C2A-41B1-9E7D-B6521B56F2B5}" type="sibTrans" cxnId="{89C6EDA3-8C5E-4516-AB63-E674B4C56872}">
      <dgm:prSet/>
      <dgm:spPr/>
      <dgm:t>
        <a:bodyPr/>
        <a:lstStyle/>
        <a:p>
          <a:endParaRPr lang="el-GR"/>
        </a:p>
      </dgm:t>
    </dgm:pt>
    <dgm:pt modelId="{7E75834E-BE76-4324-8280-67D184D867CB}">
      <dgm:prSet custT="1"/>
      <dgm:spPr>
        <a:solidFill>
          <a:srgbClr val="66FFFF">
            <a:alpha val="90000"/>
          </a:srgbClr>
        </a:solidFill>
      </dgm:spPr>
      <dgm:t>
        <a:bodyPr/>
        <a:lstStyle/>
        <a:p>
          <a:pPr algn="just"/>
          <a:r>
            <a:rPr lang="el-GR" sz="1600" b="1" dirty="0"/>
            <a:t>3. </a:t>
          </a:r>
          <a:r>
            <a:rPr lang="en-US" sz="1600" b="1" dirty="0" smtClean="0"/>
            <a:t>Reduction of  bureaucracy for starting and running a business.</a:t>
          </a:r>
          <a:endParaRPr lang="el-GR" sz="1600" dirty="0"/>
        </a:p>
      </dgm:t>
    </dgm:pt>
    <dgm:pt modelId="{1417696C-8BC6-48F6-BEE1-DAA49D43E6E2}" type="parTrans" cxnId="{2535D31A-97AD-4C51-8883-E7EAF6998776}">
      <dgm:prSet/>
      <dgm:spPr/>
      <dgm:t>
        <a:bodyPr/>
        <a:lstStyle/>
        <a:p>
          <a:endParaRPr lang="el-GR"/>
        </a:p>
      </dgm:t>
    </dgm:pt>
    <dgm:pt modelId="{96291194-1A18-4870-9F9E-1DF203A2E7ED}" type="sibTrans" cxnId="{2535D31A-97AD-4C51-8883-E7EAF6998776}">
      <dgm:prSet/>
      <dgm:spPr/>
      <dgm:t>
        <a:bodyPr/>
        <a:lstStyle/>
        <a:p>
          <a:endParaRPr lang="el-GR"/>
        </a:p>
      </dgm:t>
    </dgm:pt>
    <dgm:pt modelId="{F0CC32B5-5A51-4AB9-BDA7-DD0DA1091C46}">
      <dgm:prSet custT="1"/>
      <dgm:spPr>
        <a:solidFill>
          <a:srgbClr val="66FFFF">
            <a:alpha val="90000"/>
          </a:srgbClr>
        </a:solidFill>
      </dgm:spPr>
      <dgm:t>
        <a:bodyPr/>
        <a:lstStyle/>
        <a:p>
          <a:pPr algn="just"/>
          <a:r>
            <a:rPr lang="el-GR" sz="1600" b="1" dirty="0"/>
            <a:t>4. </a:t>
          </a:r>
          <a:r>
            <a:rPr lang="en-US" sz="1600" b="1" dirty="0" smtClean="0"/>
            <a:t>Existence of other services (banks, insurance, internet services, etc.).</a:t>
          </a:r>
          <a:endParaRPr lang="el-GR" sz="1600" dirty="0"/>
        </a:p>
      </dgm:t>
    </dgm:pt>
    <dgm:pt modelId="{E2433297-9347-4EF7-B157-10C1FF7EEC56}" type="parTrans" cxnId="{D2ECE1D9-FE02-4460-9BB5-804708B476B8}">
      <dgm:prSet/>
      <dgm:spPr/>
      <dgm:t>
        <a:bodyPr/>
        <a:lstStyle/>
        <a:p>
          <a:endParaRPr lang="el-GR"/>
        </a:p>
      </dgm:t>
    </dgm:pt>
    <dgm:pt modelId="{6DCF5532-9508-4E9A-A635-580D87F706F6}" type="sibTrans" cxnId="{D2ECE1D9-FE02-4460-9BB5-804708B476B8}">
      <dgm:prSet/>
      <dgm:spPr/>
      <dgm:t>
        <a:bodyPr/>
        <a:lstStyle/>
        <a:p>
          <a:endParaRPr lang="el-GR"/>
        </a:p>
      </dgm:t>
    </dgm:pt>
    <dgm:pt modelId="{B0BB14D2-5885-4038-B439-166712316E19}">
      <dgm:prSet phldrT="[Κείμενο]" custT="1"/>
      <dgm:spPr>
        <a:solidFill>
          <a:srgbClr val="00FA71">
            <a:alpha val="90000"/>
          </a:srgbClr>
        </a:solidFill>
      </dgm:spPr>
      <dgm:t>
        <a:bodyPr/>
        <a:lstStyle/>
        <a:p>
          <a:pPr algn="just"/>
          <a:r>
            <a:rPr lang="en-US" sz="1600" b="1" dirty="0" smtClean="0"/>
            <a:t>In such cases, there is more or better machinery &amp; fewer skilled workers. Such companies are e.g.  chemical industries, new technology ventures, etc.</a:t>
          </a:r>
          <a:endParaRPr lang="el-GR" sz="1600" b="1" dirty="0">
            <a:solidFill>
              <a:schemeClr val="tx1"/>
            </a:solidFill>
          </a:endParaRPr>
        </a:p>
      </dgm:t>
    </dgm:pt>
    <dgm:pt modelId="{CD2C2C00-4316-43C9-BA7B-04C03993BC0E}" type="parTrans" cxnId="{B7863F08-2305-4916-9164-286E6CC0D47D}">
      <dgm:prSet/>
      <dgm:spPr/>
      <dgm:t>
        <a:bodyPr/>
        <a:lstStyle/>
        <a:p>
          <a:endParaRPr lang="el-GR"/>
        </a:p>
      </dgm:t>
    </dgm:pt>
    <dgm:pt modelId="{B2FC0E4B-7BA1-4B03-BEAA-838ECA378F2F}" type="sibTrans" cxnId="{B7863F08-2305-4916-9164-286E6CC0D47D}">
      <dgm:prSet/>
      <dgm:spPr/>
      <dgm:t>
        <a:bodyPr/>
        <a:lstStyle/>
        <a:p>
          <a:endParaRPr lang="el-GR"/>
        </a:p>
      </dgm:t>
    </dgm:pt>
    <dgm:pt modelId="{3002135F-7ADF-4BC9-854A-66D7884B7ACB}">
      <dgm:prSet phldrT="[Κείμενο]" custT="1"/>
      <dgm:spPr>
        <a:solidFill>
          <a:srgbClr val="00FA71">
            <a:alpha val="90000"/>
          </a:srgbClr>
        </a:solidFill>
      </dgm:spPr>
      <dgm:t>
        <a:bodyPr/>
        <a:lstStyle/>
        <a:p>
          <a:pPr algn="just"/>
          <a:r>
            <a:rPr lang="en-US" sz="1600" b="1" dirty="0" smtClean="0"/>
            <a:t>Greece may turn its attention to capital-intensive enterprises.</a:t>
          </a:r>
          <a:endParaRPr lang="el-GR" sz="1600" b="1" dirty="0">
            <a:solidFill>
              <a:schemeClr val="tx1"/>
            </a:solidFill>
          </a:endParaRPr>
        </a:p>
      </dgm:t>
    </dgm:pt>
    <dgm:pt modelId="{1DB31176-2E1D-42DC-8D28-7A85277855F2}" type="parTrans" cxnId="{8276295E-9AA2-4D95-B2F6-F3317BF88341}">
      <dgm:prSet/>
      <dgm:spPr/>
      <dgm:t>
        <a:bodyPr/>
        <a:lstStyle/>
        <a:p>
          <a:endParaRPr lang="el-GR"/>
        </a:p>
      </dgm:t>
    </dgm:pt>
    <dgm:pt modelId="{8A9563AD-5304-4777-8E41-B33729F8CEE5}" type="sibTrans" cxnId="{8276295E-9AA2-4D95-B2F6-F3317BF88341}">
      <dgm:prSet/>
      <dgm:spPr/>
      <dgm:t>
        <a:bodyPr/>
        <a:lstStyle/>
        <a:p>
          <a:endParaRPr lang="el-GR"/>
        </a:p>
      </dgm:t>
    </dgm:pt>
    <dgm:pt modelId="{08B18733-F001-43E9-8BBF-6238FBDDEEB3}">
      <dgm:prSet phldrT="[Κείμενο]" custT="1"/>
      <dgm:spPr>
        <a:solidFill>
          <a:srgbClr val="00FA71">
            <a:alpha val="90000"/>
          </a:srgbClr>
        </a:solidFill>
      </dgm:spPr>
      <dgm:t>
        <a:bodyPr/>
        <a:lstStyle/>
        <a:p>
          <a:pPr algn="just"/>
          <a:r>
            <a:rPr lang="en-US" sz="1600" b="1" dirty="0" smtClean="0"/>
            <a:t>In recent years, the expansion of higher education in Greece has created remarkable human resources, which our country must utilize in the productive process.</a:t>
          </a:r>
          <a:endParaRPr lang="el-GR" sz="1600" b="1" dirty="0">
            <a:solidFill>
              <a:schemeClr val="tx1"/>
            </a:solidFill>
          </a:endParaRPr>
        </a:p>
      </dgm:t>
    </dgm:pt>
    <dgm:pt modelId="{9023BE49-C47B-4C82-8BFB-65625B8A764D}" type="parTrans" cxnId="{2AB0EA14-452F-4822-92CB-C24791340761}">
      <dgm:prSet/>
      <dgm:spPr/>
      <dgm:t>
        <a:bodyPr/>
        <a:lstStyle/>
        <a:p>
          <a:endParaRPr lang="el-GR"/>
        </a:p>
      </dgm:t>
    </dgm:pt>
    <dgm:pt modelId="{17817026-BE44-47D7-8A98-97B29FA957A2}" type="sibTrans" cxnId="{2AB0EA14-452F-4822-92CB-C24791340761}">
      <dgm:prSet/>
      <dgm:spPr/>
      <dgm:t>
        <a:bodyPr/>
        <a:lstStyle/>
        <a:p>
          <a:endParaRPr lang="el-GR"/>
        </a:p>
      </dgm:t>
    </dgm:pt>
    <dgm:pt modelId="{64984EA3-DB24-4F24-BF48-BE129D56AB0C}">
      <dgm:prSet phldrT="[Κείμενο]" custT="1"/>
      <dgm:spPr>
        <a:solidFill>
          <a:srgbClr val="00FA71">
            <a:alpha val="90000"/>
          </a:srgbClr>
        </a:solidFill>
      </dgm:spPr>
      <dgm:t>
        <a:bodyPr/>
        <a:lstStyle/>
        <a:p>
          <a:pPr algn="just"/>
          <a:endParaRPr lang="el-GR" sz="1600" b="1" dirty="0">
            <a:solidFill>
              <a:schemeClr val="tx1"/>
            </a:solidFill>
          </a:endParaRPr>
        </a:p>
      </dgm:t>
    </dgm:pt>
    <dgm:pt modelId="{E6DCFA4D-BF9D-4700-A194-442F15539580}" type="sibTrans" cxnId="{50B35E4C-60B1-4845-A7CC-360B59272809}">
      <dgm:prSet/>
      <dgm:spPr/>
      <dgm:t>
        <a:bodyPr/>
        <a:lstStyle/>
        <a:p>
          <a:endParaRPr lang="el-GR"/>
        </a:p>
      </dgm:t>
    </dgm:pt>
    <dgm:pt modelId="{8651C5A0-E48F-4021-90A4-C4BED42089EA}" type="parTrans" cxnId="{50B35E4C-60B1-4845-A7CC-360B59272809}">
      <dgm:prSet/>
      <dgm:spPr/>
      <dgm:t>
        <a:bodyPr/>
        <a:lstStyle/>
        <a:p>
          <a:endParaRPr lang="el-GR"/>
        </a:p>
      </dgm:t>
    </dgm:pt>
    <dgm:pt modelId="{F5B1C3BA-3E21-4B9C-A896-0E7BCE4E3AD2}">
      <dgm:prSet phldrT="[Κείμενο]" custT="1"/>
      <dgm:spPr>
        <a:solidFill>
          <a:srgbClr val="00FA71">
            <a:alpha val="90000"/>
          </a:srgbClr>
        </a:solidFill>
      </dgm:spPr>
      <dgm:t>
        <a:bodyPr/>
        <a:lstStyle/>
        <a:p>
          <a:pPr algn="just"/>
          <a:endParaRPr lang="el-GR" sz="1600" b="1" dirty="0">
            <a:solidFill>
              <a:schemeClr val="tx1"/>
            </a:solidFill>
          </a:endParaRPr>
        </a:p>
      </dgm:t>
    </dgm:pt>
    <dgm:pt modelId="{561A21B5-35A6-479C-A43A-B8173D4AAA04}" type="sibTrans" cxnId="{442D8224-25A6-4BC3-AAC0-9C6B1852BEC5}">
      <dgm:prSet/>
      <dgm:spPr/>
      <dgm:t>
        <a:bodyPr/>
        <a:lstStyle/>
        <a:p>
          <a:endParaRPr lang="el-GR"/>
        </a:p>
      </dgm:t>
    </dgm:pt>
    <dgm:pt modelId="{44CCF99A-2E2F-462C-A246-599461DC15EE}" type="parTrans" cxnId="{442D8224-25A6-4BC3-AAC0-9C6B1852BEC5}">
      <dgm:prSet/>
      <dgm:spPr/>
      <dgm:t>
        <a:bodyPr/>
        <a:lstStyle/>
        <a:p>
          <a:endParaRPr lang="el-GR"/>
        </a:p>
      </dgm:t>
    </dgm:pt>
    <dgm:pt modelId="{5904D462-734C-417A-B38B-4809F367DB98}" type="pres">
      <dgm:prSet presAssocID="{3EFAB9A1-0881-44BA-9F3E-42356A415C0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970E5A7C-41B9-46B9-AAA9-043917A07727}" type="pres">
      <dgm:prSet presAssocID="{D3D53576-C0B7-4C04-9812-BCD5E7AFE4C2}" presName="composite" presStyleCnt="0"/>
      <dgm:spPr/>
    </dgm:pt>
    <dgm:pt modelId="{3D7947AD-0E03-414A-A9CB-B83E10BBB372}" type="pres">
      <dgm:prSet presAssocID="{D3D53576-C0B7-4C04-9812-BCD5E7AFE4C2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FA26C42-AEB5-4FC4-B8E3-DCDF6845F5F0}" type="pres">
      <dgm:prSet presAssocID="{D3D53576-C0B7-4C04-9812-BCD5E7AFE4C2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42AE154-1669-4C33-AEC4-68A48DDACBE0}" type="pres">
      <dgm:prSet presAssocID="{E3CA5B69-D6F1-4E7E-82D3-9FEFD8F1F644}" presName="space" presStyleCnt="0"/>
      <dgm:spPr/>
    </dgm:pt>
    <dgm:pt modelId="{A24C0DE6-78B8-4B6E-8D18-0689F48FF25A}" type="pres">
      <dgm:prSet presAssocID="{6F7FF41E-E067-49CF-889C-C8C805807D96}" presName="composite" presStyleCnt="0"/>
      <dgm:spPr/>
    </dgm:pt>
    <dgm:pt modelId="{87A3CF50-86C5-4A18-8A32-2BB65932F149}" type="pres">
      <dgm:prSet presAssocID="{6F7FF41E-E067-49CF-889C-C8C805807D96}" presName="parTx" presStyleLbl="alignNode1" presStyleIdx="1" presStyleCnt="2" custLinFactNeighborX="1093" custLinFactNeighborY="-1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E82C62D-B861-45A9-BFB9-0D77C7A77118}" type="pres">
      <dgm:prSet presAssocID="{6F7FF41E-E067-49CF-889C-C8C805807D96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30AEB51F-4F8F-45AC-92BA-E4D63D4D5A71}" srcId="{3EFAB9A1-0881-44BA-9F3E-42356A415C09}" destId="{D3D53576-C0B7-4C04-9812-BCD5E7AFE4C2}" srcOrd="0" destOrd="0" parTransId="{DE36F63B-02AE-4945-897A-F609FB18828E}" sibTransId="{E3CA5B69-D6F1-4E7E-82D3-9FEFD8F1F644}"/>
    <dgm:cxn modelId="{16F14F39-F0DD-47C2-9946-77DE66A079B1}" srcId="{D3D53576-C0B7-4C04-9812-BCD5E7AFE4C2}" destId="{59435C86-907D-43E0-BDE1-220888053D77}" srcOrd="3" destOrd="0" parTransId="{7213FBBB-1458-41CA-B2D0-D4606733A95B}" sibTransId="{8FED028B-8B60-4E3B-99A0-8778E34114C4}"/>
    <dgm:cxn modelId="{E0700D39-E7AE-48F5-B581-E34CD498732A}" type="presOf" srcId="{F5B1C3BA-3E21-4B9C-A896-0E7BCE4E3AD2}" destId="{6E82C62D-B861-45A9-BFB9-0D77C7A77118}" srcOrd="0" destOrd="5" presId="urn:microsoft.com/office/officeart/2005/8/layout/hList1"/>
    <dgm:cxn modelId="{89C6EDA3-8C5E-4516-AB63-E674B4C56872}" srcId="{D3D53576-C0B7-4C04-9812-BCD5E7AFE4C2}" destId="{505F74B3-66EC-4328-ACBC-F27F69657182}" srcOrd="4" destOrd="0" parTransId="{E116FAD1-7D53-488B-BE5C-8DA4E40E9FF9}" sibTransId="{1658EC4D-2C2A-41B1-9E7D-B6521B56F2B5}"/>
    <dgm:cxn modelId="{B2F22632-5CD4-4DBC-8C26-EEE182795925}" type="presOf" srcId="{3EFAB9A1-0881-44BA-9F3E-42356A415C09}" destId="{5904D462-734C-417A-B38B-4809F367DB98}" srcOrd="0" destOrd="0" presId="urn:microsoft.com/office/officeart/2005/8/layout/hList1"/>
    <dgm:cxn modelId="{0FFCE30F-8843-41FD-BF94-6C9A05BF6678}" type="presOf" srcId="{49909F12-7008-424A-87D5-8C4D7E8947D3}" destId="{1FA26C42-AEB5-4FC4-B8E3-DCDF6845F5F0}" srcOrd="0" destOrd="0" presId="urn:microsoft.com/office/officeart/2005/8/layout/hList1"/>
    <dgm:cxn modelId="{2AB0EA14-452F-4822-92CB-C24791340761}" srcId="{6F7FF41E-E067-49CF-889C-C8C805807D96}" destId="{08B18733-F001-43E9-8BBF-6238FBDDEEB3}" srcOrd="3" destOrd="0" parTransId="{9023BE49-C47B-4C82-8BFB-65625B8A764D}" sibTransId="{17817026-BE44-47D7-8A98-97B29FA957A2}"/>
    <dgm:cxn modelId="{56DEF352-F22E-4F70-BBE2-7B76339F371B}" type="presOf" srcId="{505F74B3-66EC-4328-ACBC-F27F69657182}" destId="{1FA26C42-AEB5-4FC4-B8E3-DCDF6845F5F0}" srcOrd="0" destOrd="4" presId="urn:microsoft.com/office/officeart/2005/8/layout/hList1"/>
    <dgm:cxn modelId="{BFFACC5C-DDF8-4C8F-BCEC-7D7A8A4217E3}" srcId="{6F7FF41E-E067-49CF-889C-C8C805807D96}" destId="{3B87BF4C-A886-42DC-81AA-52F66B49E406}" srcOrd="0" destOrd="0" parTransId="{C95F1A4D-37F7-4419-BCA1-1EF60F848B85}" sibTransId="{DE2A4E03-C230-48A6-AC62-30FA4C752ED8}"/>
    <dgm:cxn modelId="{2A2429FB-DE5C-4975-BAF1-8AE63C3E8C57}" srcId="{D3D53576-C0B7-4C04-9812-BCD5E7AFE4C2}" destId="{7A9ACB06-20F4-4176-80F2-427469971AA9}" srcOrd="1" destOrd="0" parTransId="{28AF401A-A21F-4A90-823D-7B75D05C1E57}" sibTransId="{4E3F54DA-B2B3-4927-AD48-75B4C9561C0D}"/>
    <dgm:cxn modelId="{0C2E0770-CC4F-42DB-AAD8-ACEC9ADE0D6E}" srcId="{6F7FF41E-E067-49CF-889C-C8C805807D96}" destId="{3D1597DB-FDEC-4F14-B3D9-891A5E56999A}" srcOrd="6" destOrd="0" parTransId="{5FF74196-1920-4137-8EFB-071B6F283A2E}" sibTransId="{83219CE4-CF5E-434C-B352-C19F72F68B3F}"/>
    <dgm:cxn modelId="{A78D4112-61DB-44E7-AEB7-8F5C1E53F503}" type="presOf" srcId="{64984EA3-DB24-4F24-BF48-BE129D56AB0C}" destId="{6E82C62D-B861-45A9-BFB9-0D77C7A77118}" srcOrd="0" destOrd="4" presId="urn:microsoft.com/office/officeart/2005/8/layout/hList1"/>
    <dgm:cxn modelId="{F50FDDB1-2224-4751-9D4B-D805308EB239}" type="presOf" srcId="{D56C8644-80A9-4742-8758-9B1E9DE01CF8}" destId="{1FA26C42-AEB5-4FC4-B8E3-DCDF6845F5F0}" srcOrd="0" destOrd="2" presId="urn:microsoft.com/office/officeart/2005/8/layout/hList1"/>
    <dgm:cxn modelId="{2CEE33B2-5EE6-4E82-8DB2-CDA5C6C0E900}" type="presOf" srcId="{7A9ACB06-20F4-4176-80F2-427469971AA9}" destId="{1FA26C42-AEB5-4FC4-B8E3-DCDF6845F5F0}" srcOrd="0" destOrd="1" presId="urn:microsoft.com/office/officeart/2005/8/layout/hList1"/>
    <dgm:cxn modelId="{A0B28A5D-B3C2-45CC-9DFC-1CA9BD0ABC93}" type="presOf" srcId="{F0CC32B5-5A51-4AB9-BDA7-DD0DA1091C46}" destId="{1FA26C42-AEB5-4FC4-B8E3-DCDF6845F5F0}" srcOrd="0" destOrd="6" presId="urn:microsoft.com/office/officeart/2005/8/layout/hList1"/>
    <dgm:cxn modelId="{8C815BD0-B907-4D89-84F6-F7C6C6EB3E6D}" type="presOf" srcId="{7E75834E-BE76-4324-8280-67D184D867CB}" destId="{1FA26C42-AEB5-4FC4-B8E3-DCDF6845F5F0}" srcOrd="0" destOrd="5" presId="urn:microsoft.com/office/officeart/2005/8/layout/hList1"/>
    <dgm:cxn modelId="{50B35E4C-60B1-4845-A7CC-360B59272809}" srcId="{6F7FF41E-E067-49CF-889C-C8C805807D96}" destId="{64984EA3-DB24-4F24-BF48-BE129D56AB0C}" srcOrd="4" destOrd="0" parTransId="{8651C5A0-E48F-4021-90A4-C4BED42089EA}" sibTransId="{E6DCFA4D-BF9D-4700-A194-442F15539580}"/>
    <dgm:cxn modelId="{5D1B93C1-6CC4-4FEB-82A0-53F793426C73}" srcId="{D3D53576-C0B7-4C04-9812-BCD5E7AFE4C2}" destId="{D56C8644-80A9-4742-8758-9B1E9DE01CF8}" srcOrd="2" destOrd="0" parTransId="{36E4F702-AF1C-477B-8B05-EA7D4F1A6E14}" sibTransId="{D472B1B0-BA7E-495E-B828-902BD7A72A83}"/>
    <dgm:cxn modelId="{D2ECE1D9-FE02-4460-9BB5-804708B476B8}" srcId="{D3D53576-C0B7-4C04-9812-BCD5E7AFE4C2}" destId="{F0CC32B5-5A51-4AB9-BDA7-DD0DA1091C46}" srcOrd="6" destOrd="0" parTransId="{E2433297-9347-4EF7-B157-10C1FF7EEC56}" sibTransId="{6DCF5532-9508-4E9A-A635-580D87F706F6}"/>
    <dgm:cxn modelId="{AA44824C-D69B-4B59-8BCE-B187F814EF73}" srcId="{D3D53576-C0B7-4C04-9812-BCD5E7AFE4C2}" destId="{49909F12-7008-424A-87D5-8C4D7E8947D3}" srcOrd="0" destOrd="0" parTransId="{31085186-4302-4A50-B005-2E4A0E1DB764}" sibTransId="{A4E44DF4-A52F-4966-9DA7-7C9F6FD198B3}"/>
    <dgm:cxn modelId="{79260E8D-F8CC-4F02-9EDD-25D182EDF3A7}" type="presOf" srcId="{08B18733-F001-43E9-8BBF-6238FBDDEEB3}" destId="{6E82C62D-B861-45A9-BFB9-0D77C7A77118}" srcOrd="0" destOrd="3" presId="urn:microsoft.com/office/officeart/2005/8/layout/hList1"/>
    <dgm:cxn modelId="{D03D27B0-AD3B-4C72-9129-96DDBA0FB7B4}" srcId="{3EFAB9A1-0881-44BA-9F3E-42356A415C09}" destId="{6F7FF41E-E067-49CF-889C-C8C805807D96}" srcOrd="1" destOrd="0" parTransId="{DC54E95F-5D8E-40AF-BE63-86269BEA1409}" sibTransId="{D1C2AD8D-CB17-4570-8198-3CFF71A9317D}"/>
    <dgm:cxn modelId="{BA5C3E1B-86FA-488A-894F-8B84D3FC9F35}" type="presOf" srcId="{6F7FF41E-E067-49CF-889C-C8C805807D96}" destId="{87A3CF50-86C5-4A18-8A32-2BB65932F149}" srcOrd="0" destOrd="0" presId="urn:microsoft.com/office/officeart/2005/8/layout/hList1"/>
    <dgm:cxn modelId="{95800A00-FA50-408D-B6B4-5FCE5E7D9FEC}" type="presOf" srcId="{3D1597DB-FDEC-4F14-B3D9-891A5E56999A}" destId="{6E82C62D-B861-45A9-BFB9-0D77C7A77118}" srcOrd="0" destOrd="6" presId="urn:microsoft.com/office/officeart/2005/8/layout/hList1"/>
    <dgm:cxn modelId="{D7B0E99C-35FD-40AB-98FB-CADC21FFD851}" type="presOf" srcId="{B0BB14D2-5885-4038-B439-166712316E19}" destId="{6E82C62D-B861-45A9-BFB9-0D77C7A77118}" srcOrd="0" destOrd="1" presId="urn:microsoft.com/office/officeart/2005/8/layout/hList1"/>
    <dgm:cxn modelId="{B7863F08-2305-4916-9164-286E6CC0D47D}" srcId="{6F7FF41E-E067-49CF-889C-C8C805807D96}" destId="{B0BB14D2-5885-4038-B439-166712316E19}" srcOrd="1" destOrd="0" parTransId="{CD2C2C00-4316-43C9-BA7B-04C03993BC0E}" sibTransId="{B2FC0E4B-7BA1-4B03-BEAA-838ECA378F2F}"/>
    <dgm:cxn modelId="{2535D31A-97AD-4C51-8883-E7EAF6998776}" srcId="{D3D53576-C0B7-4C04-9812-BCD5E7AFE4C2}" destId="{7E75834E-BE76-4324-8280-67D184D867CB}" srcOrd="5" destOrd="0" parTransId="{1417696C-8BC6-48F6-BEE1-DAA49D43E6E2}" sibTransId="{96291194-1A18-4870-9F9E-1DF203A2E7ED}"/>
    <dgm:cxn modelId="{A2FF7F97-61D4-49AE-B566-6A6792BBEC7A}" type="presOf" srcId="{3002135F-7ADF-4BC9-854A-66D7884B7ACB}" destId="{6E82C62D-B861-45A9-BFB9-0D77C7A77118}" srcOrd="0" destOrd="2" presId="urn:microsoft.com/office/officeart/2005/8/layout/hList1"/>
    <dgm:cxn modelId="{8276295E-9AA2-4D95-B2F6-F3317BF88341}" srcId="{6F7FF41E-E067-49CF-889C-C8C805807D96}" destId="{3002135F-7ADF-4BC9-854A-66D7884B7ACB}" srcOrd="2" destOrd="0" parTransId="{1DB31176-2E1D-42DC-8D28-7A85277855F2}" sibTransId="{8A9563AD-5304-4777-8E41-B33729F8CEE5}"/>
    <dgm:cxn modelId="{04F17483-907D-4BB8-BF1C-FC1546AF50D2}" type="presOf" srcId="{59435C86-907D-43E0-BDE1-220888053D77}" destId="{1FA26C42-AEB5-4FC4-B8E3-DCDF6845F5F0}" srcOrd="0" destOrd="3" presId="urn:microsoft.com/office/officeart/2005/8/layout/hList1"/>
    <dgm:cxn modelId="{D84DE5F2-B991-41CB-AACA-05C1EA937FEC}" type="presOf" srcId="{3B87BF4C-A886-42DC-81AA-52F66B49E406}" destId="{6E82C62D-B861-45A9-BFB9-0D77C7A77118}" srcOrd="0" destOrd="0" presId="urn:microsoft.com/office/officeart/2005/8/layout/hList1"/>
    <dgm:cxn modelId="{442D8224-25A6-4BC3-AAC0-9C6B1852BEC5}" srcId="{6F7FF41E-E067-49CF-889C-C8C805807D96}" destId="{F5B1C3BA-3E21-4B9C-A896-0E7BCE4E3AD2}" srcOrd="5" destOrd="0" parTransId="{44CCF99A-2E2F-462C-A246-599461DC15EE}" sibTransId="{561A21B5-35A6-479C-A43A-B8173D4AAA04}"/>
    <dgm:cxn modelId="{80FA1437-1F43-4FA4-9572-E36A16442270}" type="presOf" srcId="{D3D53576-C0B7-4C04-9812-BCD5E7AFE4C2}" destId="{3D7947AD-0E03-414A-A9CB-B83E10BBB372}" srcOrd="0" destOrd="0" presId="urn:microsoft.com/office/officeart/2005/8/layout/hList1"/>
    <dgm:cxn modelId="{E10D0312-4AC0-4541-A9A9-C1A1FE7B6CFF}" type="presParOf" srcId="{5904D462-734C-417A-B38B-4809F367DB98}" destId="{970E5A7C-41B9-46B9-AAA9-043917A07727}" srcOrd="0" destOrd="0" presId="urn:microsoft.com/office/officeart/2005/8/layout/hList1"/>
    <dgm:cxn modelId="{73BB4A83-F11A-4EF1-838E-754F481B65C8}" type="presParOf" srcId="{970E5A7C-41B9-46B9-AAA9-043917A07727}" destId="{3D7947AD-0E03-414A-A9CB-B83E10BBB372}" srcOrd="0" destOrd="0" presId="urn:microsoft.com/office/officeart/2005/8/layout/hList1"/>
    <dgm:cxn modelId="{DDFA8F8B-589A-4806-BB02-E5CD3B9A55AF}" type="presParOf" srcId="{970E5A7C-41B9-46B9-AAA9-043917A07727}" destId="{1FA26C42-AEB5-4FC4-B8E3-DCDF6845F5F0}" srcOrd="1" destOrd="0" presId="urn:microsoft.com/office/officeart/2005/8/layout/hList1"/>
    <dgm:cxn modelId="{C255B23B-61F0-4AE4-B903-92C9BB07C9CF}" type="presParOf" srcId="{5904D462-734C-417A-B38B-4809F367DB98}" destId="{042AE154-1669-4C33-AEC4-68A48DDACBE0}" srcOrd="1" destOrd="0" presId="urn:microsoft.com/office/officeart/2005/8/layout/hList1"/>
    <dgm:cxn modelId="{BCA43DAE-637B-495A-94A6-E60742D90B4C}" type="presParOf" srcId="{5904D462-734C-417A-B38B-4809F367DB98}" destId="{A24C0DE6-78B8-4B6E-8D18-0689F48FF25A}" srcOrd="2" destOrd="0" presId="urn:microsoft.com/office/officeart/2005/8/layout/hList1"/>
    <dgm:cxn modelId="{2ACA148F-6142-4BF6-9DA9-2FA67F99BBF1}" type="presParOf" srcId="{A24C0DE6-78B8-4B6E-8D18-0689F48FF25A}" destId="{87A3CF50-86C5-4A18-8A32-2BB65932F149}" srcOrd="0" destOrd="0" presId="urn:microsoft.com/office/officeart/2005/8/layout/hList1"/>
    <dgm:cxn modelId="{60D19926-879B-45A0-951B-DA5CD0A0B168}" type="presParOf" srcId="{A24C0DE6-78B8-4B6E-8D18-0689F48FF25A}" destId="{6E82C62D-B861-45A9-BFB9-0D77C7A77118}" srcOrd="1" destOrd="0" presId="urn:microsoft.com/office/officeart/2005/8/layout/hList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348060E-7EC0-48D2-BAF8-430E3E12BDDB}" type="doc">
      <dgm:prSet loTypeId="urn:microsoft.com/office/officeart/2005/8/layout/arrow2" loCatId="process" qsTypeId="urn:microsoft.com/office/officeart/2005/8/quickstyle/3d2#2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6C877E47-E12D-4566-AB62-EA7013932983}">
      <dgm:prSet phldrT="[Κείμενο]" custT="1"/>
      <dgm:spPr/>
      <dgm:t>
        <a:bodyPr/>
        <a:lstStyle/>
        <a:p>
          <a:pPr algn="ctr"/>
          <a:r>
            <a:rPr lang="en-US" sz="2000" b="1" dirty="0" smtClean="0"/>
            <a:t>Profit</a:t>
          </a:r>
          <a:endParaRPr lang="el-GR" sz="2000" b="1" dirty="0"/>
        </a:p>
      </dgm:t>
    </dgm:pt>
    <dgm:pt modelId="{922615A4-F82A-4492-9199-4511DAC83A02}" type="parTrans" cxnId="{6805EC42-C7A2-4EC5-A52D-627F181F4D32}">
      <dgm:prSet/>
      <dgm:spPr/>
      <dgm:t>
        <a:bodyPr/>
        <a:lstStyle/>
        <a:p>
          <a:endParaRPr lang="el-GR"/>
        </a:p>
      </dgm:t>
    </dgm:pt>
    <dgm:pt modelId="{25DB2B9F-3358-4616-BAC4-9709BACDE818}" type="sibTrans" cxnId="{6805EC42-C7A2-4EC5-A52D-627F181F4D32}">
      <dgm:prSet/>
      <dgm:spPr/>
      <dgm:t>
        <a:bodyPr/>
        <a:lstStyle/>
        <a:p>
          <a:endParaRPr lang="el-GR"/>
        </a:p>
      </dgm:t>
    </dgm:pt>
    <dgm:pt modelId="{BA35E05A-5774-4AE4-A012-66165B4D6891}">
      <dgm:prSet phldrT="[Κείμενο]" custT="1"/>
      <dgm:spPr/>
      <dgm:t>
        <a:bodyPr/>
        <a:lstStyle/>
        <a:p>
          <a:pPr algn="ctr"/>
          <a:r>
            <a:rPr lang="en-US" sz="2000" b="1" dirty="0" smtClean="0"/>
            <a:t>Market positioning</a:t>
          </a:r>
          <a:endParaRPr lang="el-GR" sz="2000" b="1" dirty="0"/>
        </a:p>
      </dgm:t>
    </dgm:pt>
    <dgm:pt modelId="{9D6E6C9B-ACF2-4CD2-92E7-8B8F1AB0BCAF}" type="parTrans" cxnId="{0EBA6974-5C23-4B00-A761-EF0C3387468F}">
      <dgm:prSet/>
      <dgm:spPr/>
      <dgm:t>
        <a:bodyPr/>
        <a:lstStyle/>
        <a:p>
          <a:endParaRPr lang="el-GR"/>
        </a:p>
      </dgm:t>
    </dgm:pt>
    <dgm:pt modelId="{71F81DE9-8A52-47A3-B25B-FD8B96D23648}" type="sibTrans" cxnId="{0EBA6974-5C23-4B00-A761-EF0C3387468F}">
      <dgm:prSet/>
      <dgm:spPr/>
      <dgm:t>
        <a:bodyPr/>
        <a:lstStyle/>
        <a:p>
          <a:endParaRPr lang="el-GR"/>
        </a:p>
      </dgm:t>
    </dgm:pt>
    <dgm:pt modelId="{184B696D-C616-4DE6-8FCB-C5C2D48409C0}">
      <dgm:prSet custT="1"/>
      <dgm:spPr/>
      <dgm:t>
        <a:bodyPr/>
        <a:lstStyle/>
        <a:p>
          <a:pPr algn="ctr"/>
          <a:r>
            <a:rPr lang="en-US" sz="2000" b="1" dirty="0" smtClean="0">
              <a:solidFill>
                <a:schemeClr val="tx1"/>
              </a:solidFill>
            </a:rPr>
            <a:t>Product quality</a:t>
          </a:r>
          <a:endParaRPr lang="el-GR" sz="2000" b="1" dirty="0">
            <a:solidFill>
              <a:schemeClr val="tx1"/>
            </a:solidFill>
          </a:endParaRPr>
        </a:p>
      </dgm:t>
    </dgm:pt>
    <dgm:pt modelId="{49E27A02-3BE7-4084-B1ED-8F53C8A3257A}" type="parTrans" cxnId="{55B778B4-F2EC-42D3-BE27-3AF3619978C6}">
      <dgm:prSet/>
      <dgm:spPr/>
      <dgm:t>
        <a:bodyPr/>
        <a:lstStyle/>
        <a:p>
          <a:endParaRPr lang="el-GR"/>
        </a:p>
      </dgm:t>
    </dgm:pt>
    <dgm:pt modelId="{E42A1E47-9A3E-43FC-B627-9DCC22802D9A}" type="sibTrans" cxnId="{55B778B4-F2EC-42D3-BE27-3AF3619978C6}">
      <dgm:prSet/>
      <dgm:spPr/>
      <dgm:t>
        <a:bodyPr/>
        <a:lstStyle/>
        <a:p>
          <a:endParaRPr lang="el-GR"/>
        </a:p>
      </dgm:t>
    </dgm:pt>
    <dgm:pt modelId="{DD1DB0E6-376F-48A2-911C-69CDE5CC4B48}">
      <dgm:prSet phldrT="[Κείμενο]" custT="1"/>
      <dgm:spPr/>
      <dgm:t>
        <a:bodyPr/>
        <a:lstStyle/>
        <a:p>
          <a:pPr algn="ctr"/>
          <a:r>
            <a:rPr lang="en-US" sz="2000" b="1" dirty="0" smtClean="0">
              <a:solidFill>
                <a:schemeClr val="tx1"/>
              </a:solidFill>
            </a:rPr>
            <a:t>Public image</a:t>
          </a:r>
          <a:endParaRPr lang="el-GR" sz="2000" b="1" dirty="0">
            <a:solidFill>
              <a:schemeClr val="tx1"/>
            </a:solidFill>
          </a:endParaRPr>
        </a:p>
      </dgm:t>
    </dgm:pt>
    <dgm:pt modelId="{2409F69F-A09F-436D-87CA-2ECAE62BFE1F}" type="sibTrans" cxnId="{B913A411-F1ED-4A96-9D7D-F3FBD5C60453}">
      <dgm:prSet/>
      <dgm:spPr/>
      <dgm:t>
        <a:bodyPr/>
        <a:lstStyle/>
        <a:p>
          <a:endParaRPr lang="el-GR"/>
        </a:p>
      </dgm:t>
    </dgm:pt>
    <dgm:pt modelId="{E368A619-6B5E-4850-89DB-437BF8E638FC}" type="parTrans" cxnId="{B913A411-F1ED-4A96-9D7D-F3FBD5C60453}">
      <dgm:prSet/>
      <dgm:spPr/>
      <dgm:t>
        <a:bodyPr/>
        <a:lstStyle/>
        <a:p>
          <a:endParaRPr lang="el-GR"/>
        </a:p>
      </dgm:t>
    </dgm:pt>
    <dgm:pt modelId="{72DABB40-AED4-43E2-AD0F-F65B8D379B3C}" type="pres">
      <dgm:prSet presAssocID="{B348060E-7EC0-48D2-BAF8-430E3E12BDDB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02E56FAD-6334-4113-89BA-C90966EA0C94}" type="pres">
      <dgm:prSet presAssocID="{B348060E-7EC0-48D2-BAF8-430E3E12BDDB}" presName="arrow" presStyleLbl="bgShp" presStyleIdx="0" presStyleCnt="1"/>
      <dgm:spPr>
        <a:solidFill>
          <a:srgbClr val="6666FF"/>
        </a:solidFill>
      </dgm:spPr>
    </dgm:pt>
    <dgm:pt modelId="{60BE5826-0F07-42AB-BCA1-4FB343BF2E70}" type="pres">
      <dgm:prSet presAssocID="{B348060E-7EC0-48D2-BAF8-430E3E12BDDB}" presName="arrowDiagram4" presStyleCnt="0"/>
      <dgm:spPr/>
    </dgm:pt>
    <dgm:pt modelId="{37B206EC-95E3-4B3B-B1A9-401432D03A91}" type="pres">
      <dgm:prSet presAssocID="{6C877E47-E12D-4566-AB62-EA7013932983}" presName="bullet4a" presStyleLbl="node1" presStyleIdx="0" presStyleCnt="4"/>
      <dgm:spPr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16200000" scaled="0"/>
        </a:gradFill>
      </dgm:spPr>
    </dgm:pt>
    <dgm:pt modelId="{C32FFE30-BE14-47BB-B68D-8902E75AECB2}" type="pres">
      <dgm:prSet presAssocID="{6C877E47-E12D-4566-AB62-EA7013932983}" presName="textBox4a" presStyleLbl="revTx" presStyleIdx="0" presStyleCnt="4" custLinFactNeighborX="9863" custLinFactNeighborY="-33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44452D3-04FE-401F-A5F5-1D243D2F195E}" type="pres">
      <dgm:prSet presAssocID="{BA35E05A-5774-4AE4-A012-66165B4D6891}" presName="bullet4b" presStyleLbl="node1" presStyleIdx="1" presStyleCnt="4"/>
      <dgm:spPr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16200000" scaled="0"/>
        </a:gradFill>
      </dgm:spPr>
    </dgm:pt>
    <dgm:pt modelId="{EE16DBFD-F761-461A-A430-D637F5BBA1E0}" type="pres">
      <dgm:prSet presAssocID="{BA35E05A-5774-4AE4-A012-66165B4D6891}" presName="textBox4b" presStyleLbl="revTx" presStyleIdx="1" presStyleCnt="4" custScaleY="7636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B03288E-788A-4C94-B326-6AE5D775DD66}" type="pres">
      <dgm:prSet presAssocID="{DD1DB0E6-376F-48A2-911C-69CDE5CC4B48}" presName="bullet4c" presStyleLbl="node1" presStyleIdx="2" presStyleCnt="4"/>
      <dgm:spPr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16200000" scaled="0"/>
        </a:gradFill>
      </dgm:spPr>
    </dgm:pt>
    <dgm:pt modelId="{169D2E73-D22F-4232-93E3-7C54DC38C9E7}" type="pres">
      <dgm:prSet presAssocID="{DD1DB0E6-376F-48A2-911C-69CDE5CC4B48}" presName="textBox4c" presStyleLbl="revTx" presStyleIdx="2" presStyleCnt="4" custScaleY="64227" custLinFactNeighborX="-10945" custLinFactNeighborY="-241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5D67294-11E9-4C5D-A333-E8ED84CA0F45}" type="pres">
      <dgm:prSet presAssocID="{184B696D-C616-4DE6-8FCB-C5C2D48409C0}" presName="bullet4d" presStyleLbl="node1" presStyleIdx="3" presStyleCnt="4"/>
      <dgm:spPr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16200000" scaled="0"/>
        </a:gradFill>
      </dgm:spPr>
    </dgm:pt>
    <dgm:pt modelId="{5F72E2B6-146A-4BAB-9767-611EF527E033}" type="pres">
      <dgm:prSet presAssocID="{184B696D-C616-4DE6-8FCB-C5C2D48409C0}" presName="textBox4d" presStyleLbl="revTx" presStyleIdx="3" presStyleCnt="4" custScaleY="62367" custLinFactNeighborX="-34009" custLinFactNeighborY="-208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57B9D487-AFB6-4555-9866-1B2787A5411A}" type="presOf" srcId="{B348060E-7EC0-48D2-BAF8-430E3E12BDDB}" destId="{72DABB40-AED4-43E2-AD0F-F65B8D379B3C}" srcOrd="0" destOrd="0" presId="urn:microsoft.com/office/officeart/2005/8/layout/arrow2"/>
    <dgm:cxn modelId="{7CDED3ED-04A9-4C6A-B0E3-BEC6C072FDA0}" type="presOf" srcId="{BA35E05A-5774-4AE4-A012-66165B4D6891}" destId="{EE16DBFD-F761-461A-A430-D637F5BBA1E0}" srcOrd="0" destOrd="0" presId="urn:microsoft.com/office/officeart/2005/8/layout/arrow2"/>
    <dgm:cxn modelId="{E513B876-E77F-4CF4-A41C-24807419FBAE}" type="presOf" srcId="{184B696D-C616-4DE6-8FCB-C5C2D48409C0}" destId="{5F72E2B6-146A-4BAB-9767-611EF527E033}" srcOrd="0" destOrd="0" presId="urn:microsoft.com/office/officeart/2005/8/layout/arrow2"/>
    <dgm:cxn modelId="{BCA6CAF1-9C7D-4F3A-BF2B-FDBFE5E92EDA}" type="presOf" srcId="{DD1DB0E6-376F-48A2-911C-69CDE5CC4B48}" destId="{169D2E73-D22F-4232-93E3-7C54DC38C9E7}" srcOrd="0" destOrd="0" presId="urn:microsoft.com/office/officeart/2005/8/layout/arrow2"/>
    <dgm:cxn modelId="{CFF5C612-50DC-45D8-90B4-72C25279BCE2}" type="presOf" srcId="{6C877E47-E12D-4566-AB62-EA7013932983}" destId="{C32FFE30-BE14-47BB-B68D-8902E75AECB2}" srcOrd="0" destOrd="0" presId="urn:microsoft.com/office/officeart/2005/8/layout/arrow2"/>
    <dgm:cxn modelId="{6805EC42-C7A2-4EC5-A52D-627F181F4D32}" srcId="{B348060E-7EC0-48D2-BAF8-430E3E12BDDB}" destId="{6C877E47-E12D-4566-AB62-EA7013932983}" srcOrd="0" destOrd="0" parTransId="{922615A4-F82A-4492-9199-4511DAC83A02}" sibTransId="{25DB2B9F-3358-4616-BAC4-9709BACDE818}"/>
    <dgm:cxn modelId="{B913A411-F1ED-4A96-9D7D-F3FBD5C60453}" srcId="{B348060E-7EC0-48D2-BAF8-430E3E12BDDB}" destId="{DD1DB0E6-376F-48A2-911C-69CDE5CC4B48}" srcOrd="2" destOrd="0" parTransId="{E368A619-6B5E-4850-89DB-437BF8E638FC}" sibTransId="{2409F69F-A09F-436D-87CA-2ECAE62BFE1F}"/>
    <dgm:cxn modelId="{55B778B4-F2EC-42D3-BE27-3AF3619978C6}" srcId="{B348060E-7EC0-48D2-BAF8-430E3E12BDDB}" destId="{184B696D-C616-4DE6-8FCB-C5C2D48409C0}" srcOrd="3" destOrd="0" parTransId="{49E27A02-3BE7-4084-B1ED-8F53C8A3257A}" sibTransId="{E42A1E47-9A3E-43FC-B627-9DCC22802D9A}"/>
    <dgm:cxn modelId="{0EBA6974-5C23-4B00-A761-EF0C3387468F}" srcId="{B348060E-7EC0-48D2-BAF8-430E3E12BDDB}" destId="{BA35E05A-5774-4AE4-A012-66165B4D6891}" srcOrd="1" destOrd="0" parTransId="{9D6E6C9B-ACF2-4CD2-92E7-8B8F1AB0BCAF}" sibTransId="{71F81DE9-8A52-47A3-B25B-FD8B96D23648}"/>
    <dgm:cxn modelId="{A6DA9956-01D7-4789-86BF-9C2CADDBB709}" type="presParOf" srcId="{72DABB40-AED4-43E2-AD0F-F65B8D379B3C}" destId="{02E56FAD-6334-4113-89BA-C90966EA0C94}" srcOrd="0" destOrd="0" presId="urn:microsoft.com/office/officeart/2005/8/layout/arrow2"/>
    <dgm:cxn modelId="{31B20013-519C-4F37-B6BD-06FE48A779D8}" type="presParOf" srcId="{72DABB40-AED4-43E2-AD0F-F65B8D379B3C}" destId="{60BE5826-0F07-42AB-BCA1-4FB343BF2E70}" srcOrd="1" destOrd="0" presId="urn:microsoft.com/office/officeart/2005/8/layout/arrow2"/>
    <dgm:cxn modelId="{7E4F3669-D19C-4BEF-AD13-0E557DEC4EE3}" type="presParOf" srcId="{60BE5826-0F07-42AB-BCA1-4FB343BF2E70}" destId="{37B206EC-95E3-4B3B-B1A9-401432D03A91}" srcOrd="0" destOrd="0" presId="urn:microsoft.com/office/officeart/2005/8/layout/arrow2"/>
    <dgm:cxn modelId="{890B5672-2AA9-40FB-A870-59AC0A1B7A28}" type="presParOf" srcId="{60BE5826-0F07-42AB-BCA1-4FB343BF2E70}" destId="{C32FFE30-BE14-47BB-B68D-8902E75AECB2}" srcOrd="1" destOrd="0" presId="urn:microsoft.com/office/officeart/2005/8/layout/arrow2"/>
    <dgm:cxn modelId="{EF9299FD-4E40-4741-AA84-DC045B97E33B}" type="presParOf" srcId="{60BE5826-0F07-42AB-BCA1-4FB343BF2E70}" destId="{F44452D3-04FE-401F-A5F5-1D243D2F195E}" srcOrd="2" destOrd="0" presId="urn:microsoft.com/office/officeart/2005/8/layout/arrow2"/>
    <dgm:cxn modelId="{24EF321B-CF9D-4FEE-99D6-491AA5C74349}" type="presParOf" srcId="{60BE5826-0F07-42AB-BCA1-4FB343BF2E70}" destId="{EE16DBFD-F761-461A-A430-D637F5BBA1E0}" srcOrd="3" destOrd="0" presId="urn:microsoft.com/office/officeart/2005/8/layout/arrow2"/>
    <dgm:cxn modelId="{D399DD37-F2AA-4D04-87CE-50BFC12A4DA4}" type="presParOf" srcId="{60BE5826-0F07-42AB-BCA1-4FB343BF2E70}" destId="{BB03288E-788A-4C94-B326-6AE5D775DD66}" srcOrd="4" destOrd="0" presId="urn:microsoft.com/office/officeart/2005/8/layout/arrow2"/>
    <dgm:cxn modelId="{EAC636E9-910E-4070-A51C-16D0F9E6E345}" type="presParOf" srcId="{60BE5826-0F07-42AB-BCA1-4FB343BF2E70}" destId="{169D2E73-D22F-4232-93E3-7C54DC38C9E7}" srcOrd="5" destOrd="0" presId="urn:microsoft.com/office/officeart/2005/8/layout/arrow2"/>
    <dgm:cxn modelId="{EACBA87F-19AC-4EC3-A230-5EFA7C1DACA8}" type="presParOf" srcId="{60BE5826-0F07-42AB-BCA1-4FB343BF2E70}" destId="{05D67294-11E9-4C5D-A333-E8ED84CA0F45}" srcOrd="6" destOrd="0" presId="urn:microsoft.com/office/officeart/2005/8/layout/arrow2"/>
    <dgm:cxn modelId="{FD3A7ACD-8093-41A0-8E47-DA8125BB13C1}" type="presParOf" srcId="{60BE5826-0F07-42AB-BCA1-4FB343BF2E70}" destId="{5F72E2B6-146A-4BAB-9767-611EF527E033}" srcOrd="7" destOrd="0" presId="urn:microsoft.com/office/officeart/2005/8/layout/arrow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58503E-A62D-415D-A69C-878399AF578D}">
      <dsp:nvSpPr>
        <dsp:cNvPr id="0" name=""/>
        <dsp:cNvSpPr/>
      </dsp:nvSpPr>
      <dsp:spPr>
        <a:xfrm>
          <a:off x="2793402" y="2410263"/>
          <a:ext cx="2985754" cy="2303289"/>
        </a:xfrm>
        <a:prstGeom prst="ellipse">
          <a:avLst/>
        </a:prstGeom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6200000" scaled="0"/>
        </a:gra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</a:rPr>
            <a:t>Business</a:t>
          </a:r>
          <a:endParaRPr lang="el-GR" sz="2200" b="1" kern="1200" dirty="0">
            <a:solidFill>
              <a:schemeClr val="tx1"/>
            </a:solidFill>
          </a:endParaRPr>
        </a:p>
      </dsp:txBody>
      <dsp:txXfrm>
        <a:off x="3230656" y="2747572"/>
        <a:ext cx="2111246" cy="1628671"/>
      </dsp:txXfrm>
    </dsp:sp>
    <dsp:sp modelId="{5AE4C2A1-F480-45B0-933C-CF5AAF299D85}">
      <dsp:nvSpPr>
        <dsp:cNvPr id="0" name=""/>
        <dsp:cNvSpPr/>
      </dsp:nvSpPr>
      <dsp:spPr>
        <a:xfrm rot="11700000">
          <a:off x="1400137" y="2650629"/>
          <a:ext cx="1420266" cy="656437"/>
        </a:xfrm>
        <a:prstGeom prst="leftArrow">
          <a:avLst>
            <a:gd name="adj1" fmla="val 60000"/>
            <a:gd name="adj2" fmla="val 50000"/>
          </a:avLst>
        </a:prstGeom>
        <a:solidFill>
          <a:srgbClr val="FFFF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DC4EDF-3FDC-460E-BCF0-4411DF334416}">
      <dsp:nvSpPr>
        <dsp:cNvPr id="0" name=""/>
        <dsp:cNvSpPr/>
      </dsp:nvSpPr>
      <dsp:spPr>
        <a:xfrm>
          <a:off x="330272" y="1919802"/>
          <a:ext cx="2188125" cy="1750500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n-lt"/>
            </a:rPr>
            <a:t>Production unit</a:t>
          </a:r>
          <a:endParaRPr lang="el-GR" sz="1800" b="1" kern="1200" dirty="0">
            <a:solidFill>
              <a:schemeClr val="tx1"/>
            </a:solidFill>
            <a:latin typeface="+mn-lt"/>
          </a:endParaRPr>
        </a:p>
      </dsp:txBody>
      <dsp:txXfrm>
        <a:off x="381542" y="1971072"/>
        <a:ext cx="2085585" cy="1647960"/>
      </dsp:txXfrm>
    </dsp:sp>
    <dsp:sp modelId="{1C01907E-0826-470D-BBD3-E1C909C35ABF}">
      <dsp:nvSpPr>
        <dsp:cNvPr id="0" name=""/>
        <dsp:cNvSpPr/>
      </dsp:nvSpPr>
      <dsp:spPr>
        <a:xfrm rot="14700000">
          <a:off x="2551984" y="1305160"/>
          <a:ext cx="1670016" cy="656437"/>
        </a:xfrm>
        <a:prstGeom prst="leftArrow">
          <a:avLst>
            <a:gd name="adj1" fmla="val 60000"/>
            <a:gd name="adj2" fmla="val 50000"/>
          </a:avLst>
        </a:prstGeom>
        <a:solidFill>
          <a:srgbClr val="00B0F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30FA7A-BF6A-4EFE-85D1-CC1C88C44653}">
      <dsp:nvSpPr>
        <dsp:cNvPr id="0" name=""/>
        <dsp:cNvSpPr/>
      </dsp:nvSpPr>
      <dsp:spPr>
        <a:xfrm>
          <a:off x="1940040" y="1355"/>
          <a:ext cx="2188125" cy="1750500"/>
        </a:xfrm>
        <a:prstGeom prst="roundRect">
          <a:avLst>
            <a:gd name="adj" fmla="val 10000"/>
          </a:avLst>
        </a:prstGeom>
        <a:solidFill>
          <a:srgbClr val="33CC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n-lt"/>
            </a:rPr>
            <a:t>Combines factors of production</a:t>
          </a:r>
          <a:endParaRPr lang="el-GR" sz="1800" b="1" kern="1200" dirty="0">
            <a:solidFill>
              <a:schemeClr val="tx1"/>
            </a:solidFill>
            <a:latin typeface="+mn-lt"/>
          </a:endParaRPr>
        </a:p>
      </dsp:txBody>
      <dsp:txXfrm>
        <a:off x="1991310" y="52625"/>
        <a:ext cx="2085585" cy="1647960"/>
      </dsp:txXfrm>
    </dsp:sp>
    <dsp:sp modelId="{00DC0794-6F83-45BC-90EB-90ACA51DB18A}">
      <dsp:nvSpPr>
        <dsp:cNvPr id="0" name=""/>
        <dsp:cNvSpPr/>
      </dsp:nvSpPr>
      <dsp:spPr>
        <a:xfrm rot="17700000">
          <a:off x="4350559" y="1305160"/>
          <a:ext cx="1670016" cy="656437"/>
        </a:xfrm>
        <a:prstGeom prst="leftArrow">
          <a:avLst>
            <a:gd name="adj1" fmla="val 60000"/>
            <a:gd name="adj2" fmla="val 50000"/>
          </a:avLst>
        </a:prstGeom>
        <a:solidFill>
          <a:srgbClr val="00FA71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4BF399-5746-48EB-A773-7FAD83A0649E}">
      <dsp:nvSpPr>
        <dsp:cNvPr id="0" name=""/>
        <dsp:cNvSpPr/>
      </dsp:nvSpPr>
      <dsp:spPr>
        <a:xfrm>
          <a:off x="4444394" y="1355"/>
          <a:ext cx="2188125" cy="1750500"/>
        </a:xfrm>
        <a:prstGeom prst="roundRect">
          <a:avLst>
            <a:gd name="adj" fmla="val 10000"/>
          </a:avLst>
        </a:prstGeom>
        <a:solidFill>
          <a:srgbClr val="00FA71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baseline="0" dirty="0" smtClean="0">
              <a:solidFill>
                <a:schemeClr val="tx1"/>
              </a:solidFill>
              <a:latin typeface="+mn-lt"/>
            </a:rPr>
            <a:t>Generates products &amp; services</a:t>
          </a:r>
          <a:endParaRPr lang="el-GR" sz="1800" b="1" kern="1200" baseline="0" dirty="0">
            <a:solidFill>
              <a:schemeClr val="tx1"/>
            </a:solidFill>
            <a:latin typeface="+mn-lt"/>
          </a:endParaRPr>
        </a:p>
      </dsp:txBody>
      <dsp:txXfrm>
        <a:off x="4495664" y="52625"/>
        <a:ext cx="2085585" cy="1647960"/>
      </dsp:txXfrm>
    </dsp:sp>
    <dsp:sp modelId="{1B31DEDC-D710-49F0-8ABD-156990DB038A}">
      <dsp:nvSpPr>
        <dsp:cNvPr id="0" name=""/>
        <dsp:cNvSpPr/>
      </dsp:nvSpPr>
      <dsp:spPr>
        <a:xfrm rot="20700000">
          <a:off x="5752156" y="2650629"/>
          <a:ext cx="1420266" cy="656437"/>
        </a:xfrm>
        <a:prstGeom prst="leftArrow">
          <a:avLst>
            <a:gd name="adj1" fmla="val 60000"/>
            <a:gd name="adj2" fmla="val 50000"/>
          </a:avLst>
        </a:prstGeom>
        <a:solidFill>
          <a:srgbClr val="FF99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945BA8-05C0-4400-BA26-1D3DB854696A}">
      <dsp:nvSpPr>
        <dsp:cNvPr id="0" name=""/>
        <dsp:cNvSpPr/>
      </dsp:nvSpPr>
      <dsp:spPr>
        <a:xfrm>
          <a:off x="6054162" y="1919802"/>
          <a:ext cx="2188125" cy="1750500"/>
        </a:xfrm>
        <a:prstGeom prst="roundRect">
          <a:avLst>
            <a:gd name="adj" fmla="val 10000"/>
          </a:avLst>
        </a:prstGeom>
        <a:solidFill>
          <a:srgbClr val="FF99CC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n-lt"/>
            </a:rPr>
            <a:t>Aim</a:t>
          </a:r>
          <a:endParaRPr lang="el-GR" sz="1800" b="1" kern="1200" dirty="0">
            <a:solidFill>
              <a:schemeClr val="tx1"/>
            </a:solidFill>
            <a:latin typeface="+mn-lt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>
              <a:solidFill>
                <a:schemeClr val="tx1"/>
              </a:solidFill>
              <a:latin typeface="+mn-lt"/>
              <a:cs typeface="Calibri"/>
            </a:rPr>
            <a:t>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profit</a:t>
          </a:r>
          <a:endParaRPr lang="el-GR" sz="1800" b="1" kern="1200" dirty="0">
            <a:solidFill>
              <a:schemeClr val="tx1"/>
            </a:solidFill>
          </a:endParaRPr>
        </a:p>
      </dsp:txBody>
      <dsp:txXfrm>
        <a:off x="6105432" y="1971072"/>
        <a:ext cx="2085585" cy="16479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9ADF43-039F-4A94-A9B4-0AE8FB2116C3}">
      <dsp:nvSpPr>
        <dsp:cNvPr id="0" name=""/>
        <dsp:cNvSpPr/>
      </dsp:nvSpPr>
      <dsp:spPr>
        <a:xfrm>
          <a:off x="0" y="0"/>
          <a:ext cx="6915198" cy="1037279"/>
        </a:xfrm>
        <a:prstGeom prst="roundRect">
          <a:avLst>
            <a:gd name="adj" fmla="val 10000"/>
          </a:avLst>
        </a:prstGeom>
        <a:solidFill>
          <a:srgbClr val="4BD0FF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Business is a fundamental institution of the economy &amp; society. Its course depends on:</a:t>
          </a:r>
          <a:endParaRPr lang="el-GR" sz="2000" b="1" u="sng" kern="1200" dirty="0">
            <a:solidFill>
              <a:schemeClr val="tx1"/>
            </a:solidFill>
          </a:endParaRPr>
        </a:p>
      </dsp:txBody>
      <dsp:txXfrm>
        <a:off x="30381" y="30381"/>
        <a:ext cx="5708242" cy="976517"/>
      </dsp:txXfrm>
    </dsp:sp>
    <dsp:sp modelId="{458816D1-6B2C-4E42-8CC9-60228EF093AD}">
      <dsp:nvSpPr>
        <dsp:cNvPr id="0" name=""/>
        <dsp:cNvSpPr/>
      </dsp:nvSpPr>
      <dsp:spPr>
        <a:xfrm>
          <a:off x="579147" y="1225876"/>
          <a:ext cx="6915198" cy="1037279"/>
        </a:xfrm>
        <a:prstGeom prst="roundRect">
          <a:avLst>
            <a:gd name="adj" fmla="val 10000"/>
          </a:avLst>
        </a:prstGeom>
        <a:solidFill>
          <a:srgbClr val="4BD0FF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tx1"/>
              </a:solidFill>
            </a:rPr>
            <a:t>a</a:t>
          </a:r>
          <a:r>
            <a:rPr lang="el-GR" sz="1900" b="1" kern="1200" dirty="0" smtClean="0">
              <a:solidFill>
                <a:schemeClr val="tx1"/>
              </a:solidFill>
            </a:rPr>
            <a:t>)  </a:t>
          </a:r>
          <a:r>
            <a:rPr lang="en-US" sz="1900" b="1" kern="1200" dirty="0" smtClean="0">
              <a:solidFill>
                <a:schemeClr val="tx1"/>
              </a:solidFill>
            </a:rPr>
            <a:t>the entrepreneur’s skills</a:t>
          </a:r>
          <a:r>
            <a:rPr lang="el-GR" sz="1900" b="1" kern="1200" dirty="0" smtClean="0">
              <a:solidFill>
                <a:schemeClr val="tx1"/>
              </a:solidFill>
            </a:rPr>
            <a:t>. </a:t>
          </a:r>
          <a:endParaRPr lang="el-GR" kern="1200" dirty="0"/>
        </a:p>
      </dsp:txBody>
      <dsp:txXfrm>
        <a:off x="609528" y="1256257"/>
        <a:ext cx="5601056" cy="976517"/>
      </dsp:txXfrm>
    </dsp:sp>
    <dsp:sp modelId="{5B40AD4B-99DB-474F-A80E-9F5F809511C0}">
      <dsp:nvSpPr>
        <dsp:cNvPr id="0" name=""/>
        <dsp:cNvSpPr/>
      </dsp:nvSpPr>
      <dsp:spPr>
        <a:xfrm>
          <a:off x="1149651" y="2451752"/>
          <a:ext cx="6915198" cy="1037279"/>
        </a:xfrm>
        <a:prstGeom prst="roundRect">
          <a:avLst>
            <a:gd name="adj" fmla="val 10000"/>
          </a:avLst>
        </a:prstGeom>
        <a:solidFill>
          <a:srgbClr val="CC99FF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just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tx1"/>
              </a:solidFill>
            </a:rPr>
            <a:t>b) the institutional framework (operating conditions, taxation system, etc.)</a:t>
          </a:r>
          <a:endParaRPr lang="el-GR" sz="1900" b="1" kern="1200" dirty="0">
            <a:solidFill>
              <a:schemeClr val="tx1"/>
            </a:solidFill>
          </a:endParaRPr>
        </a:p>
      </dsp:txBody>
      <dsp:txXfrm>
        <a:off x="1180032" y="2482133"/>
        <a:ext cx="5609700" cy="976517"/>
      </dsp:txXfrm>
    </dsp:sp>
    <dsp:sp modelId="{677F2888-014B-4F36-830A-FF4C836687AF}">
      <dsp:nvSpPr>
        <dsp:cNvPr id="0" name=""/>
        <dsp:cNvSpPr/>
      </dsp:nvSpPr>
      <dsp:spPr>
        <a:xfrm>
          <a:off x="1728799" y="3677628"/>
          <a:ext cx="6915198" cy="1037279"/>
        </a:xfrm>
        <a:prstGeom prst="roundRect">
          <a:avLst>
            <a:gd name="adj" fmla="val 10000"/>
          </a:avLst>
        </a:prstGeom>
        <a:solidFill>
          <a:srgbClr val="66FF33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tx1"/>
              </a:solidFill>
            </a:rPr>
            <a:t>c) the society</a:t>
          </a:r>
          <a:r>
            <a:rPr lang="el-GR" sz="1900" b="1" kern="1200" dirty="0" smtClean="0">
              <a:solidFill>
                <a:schemeClr val="tx1"/>
              </a:solidFill>
            </a:rPr>
            <a:t>’</a:t>
          </a:r>
          <a:r>
            <a:rPr lang="en-US" sz="1900" b="1" kern="1200" dirty="0" smtClean="0">
              <a:solidFill>
                <a:schemeClr val="tx1"/>
              </a:solidFill>
            </a:rPr>
            <a:t>s attitudes (acceptance or not by society).</a:t>
          </a:r>
          <a:endParaRPr lang="el-GR" sz="1900" b="1" kern="1200" dirty="0">
            <a:solidFill>
              <a:schemeClr val="tx1"/>
            </a:solidFill>
          </a:endParaRPr>
        </a:p>
      </dsp:txBody>
      <dsp:txXfrm>
        <a:off x="1759180" y="3708009"/>
        <a:ext cx="5601056" cy="976517"/>
      </dsp:txXfrm>
    </dsp:sp>
    <dsp:sp modelId="{94A6124B-7B79-4A79-8E30-8F52629FC801}">
      <dsp:nvSpPr>
        <dsp:cNvPr id="0" name=""/>
        <dsp:cNvSpPr/>
      </dsp:nvSpPr>
      <dsp:spPr>
        <a:xfrm>
          <a:off x="6240966" y="794461"/>
          <a:ext cx="674231" cy="674231"/>
        </a:xfrm>
        <a:prstGeom prst="downArrow">
          <a:avLst>
            <a:gd name="adj1" fmla="val 55000"/>
            <a:gd name="adj2" fmla="val 45000"/>
          </a:avLst>
        </a:prstGeom>
        <a:solidFill>
          <a:srgbClr val="00DFDA">
            <a:alpha val="90000"/>
          </a:srgb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3000" kern="1200"/>
        </a:p>
      </dsp:txBody>
      <dsp:txXfrm>
        <a:off x="6392668" y="794461"/>
        <a:ext cx="370827" cy="507359"/>
      </dsp:txXfrm>
    </dsp:sp>
    <dsp:sp modelId="{7BC4A367-09E4-4A44-8B2B-A61985AAA543}">
      <dsp:nvSpPr>
        <dsp:cNvPr id="0" name=""/>
        <dsp:cNvSpPr/>
      </dsp:nvSpPr>
      <dsp:spPr>
        <a:xfrm>
          <a:off x="6820114" y="2020338"/>
          <a:ext cx="674231" cy="67423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3000" kern="1200"/>
        </a:p>
      </dsp:txBody>
      <dsp:txXfrm>
        <a:off x="6971816" y="2020338"/>
        <a:ext cx="370827" cy="507359"/>
      </dsp:txXfrm>
    </dsp:sp>
    <dsp:sp modelId="{AB74224C-6557-4566-839A-E63A7E42B099}">
      <dsp:nvSpPr>
        <dsp:cNvPr id="0" name=""/>
        <dsp:cNvSpPr/>
      </dsp:nvSpPr>
      <dsp:spPr>
        <a:xfrm>
          <a:off x="7390618" y="3246214"/>
          <a:ext cx="674231" cy="674231"/>
        </a:xfrm>
        <a:prstGeom prst="downArrow">
          <a:avLst>
            <a:gd name="adj1" fmla="val 55000"/>
            <a:gd name="adj2" fmla="val 45000"/>
          </a:avLst>
        </a:prstGeom>
        <a:solidFill>
          <a:srgbClr val="CC99FF">
            <a:alpha val="90000"/>
          </a:srgb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3000" kern="1200"/>
        </a:p>
      </dsp:txBody>
      <dsp:txXfrm>
        <a:off x="7542320" y="3246214"/>
        <a:ext cx="370827" cy="5073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2F4D6C-96B2-448F-A248-7B2102610F64}">
      <dsp:nvSpPr>
        <dsp:cNvPr id="0" name=""/>
        <dsp:cNvSpPr/>
      </dsp:nvSpPr>
      <dsp:spPr>
        <a:xfrm rot="21300000">
          <a:off x="24216" y="1640364"/>
          <a:ext cx="8667003" cy="934112"/>
        </a:xfrm>
        <a:prstGeom prst="mathMinus">
          <a:avLst/>
        </a:prstGeom>
        <a:gradFill rotWithShape="0">
          <a:gsLst>
            <a:gs pos="0">
              <a:srgbClr val="66FF33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92E72A5-57D6-4363-A50E-BF82CDC197CC}">
      <dsp:nvSpPr>
        <dsp:cNvPr id="0" name=""/>
        <dsp:cNvSpPr/>
      </dsp:nvSpPr>
      <dsp:spPr>
        <a:xfrm>
          <a:off x="1045852" y="210742"/>
          <a:ext cx="2614630" cy="1685936"/>
        </a:xfrm>
        <a:prstGeom prst="downArrow">
          <a:avLst/>
        </a:prstGeom>
        <a:solidFill>
          <a:srgbClr val="66FF33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E7F8A3D-4939-40B5-AA0B-9068B4DB1074}">
      <dsp:nvSpPr>
        <dsp:cNvPr id="0" name=""/>
        <dsp:cNvSpPr/>
      </dsp:nvSpPr>
      <dsp:spPr>
        <a:xfrm>
          <a:off x="4097677" y="0"/>
          <a:ext cx="3831947" cy="17702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rgbClr val="00B050"/>
              </a:solidFill>
            </a:rPr>
            <a:t>Large enterprises</a:t>
          </a:r>
          <a:endParaRPr lang="el-GR" sz="1900" b="1" kern="1200" dirty="0">
            <a:solidFill>
              <a:srgbClr val="00B050"/>
            </a:solidFill>
          </a:endParaRPr>
        </a:p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b="1" kern="1200" dirty="0"/>
            <a:t>→ </a:t>
          </a:r>
          <a:r>
            <a:rPr lang="en-US" sz="1700" b="1" kern="1200" dirty="0" smtClean="0"/>
            <a:t>there are many &amp; different functions, divided into separate sections.</a:t>
          </a:r>
          <a:endParaRPr lang="el-GR" sz="1700" b="1" kern="1200" dirty="0"/>
        </a:p>
      </dsp:txBody>
      <dsp:txXfrm>
        <a:off x="4097677" y="0"/>
        <a:ext cx="3831947" cy="1770233"/>
      </dsp:txXfrm>
    </dsp:sp>
    <dsp:sp modelId="{FB9E4B18-5519-49CE-A5AC-34B6A68D0FFF}">
      <dsp:nvSpPr>
        <dsp:cNvPr id="0" name=""/>
        <dsp:cNvSpPr/>
      </dsp:nvSpPr>
      <dsp:spPr>
        <a:xfrm>
          <a:off x="5054952" y="2318163"/>
          <a:ext cx="2614630" cy="1685936"/>
        </a:xfrm>
        <a:prstGeom prst="upArrow">
          <a:avLst/>
        </a:prstGeom>
        <a:solidFill>
          <a:srgbClr val="3399FF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0789B12-AD13-423D-A681-AE00795D3A3B}">
      <dsp:nvSpPr>
        <dsp:cNvPr id="0" name=""/>
        <dsp:cNvSpPr/>
      </dsp:nvSpPr>
      <dsp:spPr>
        <a:xfrm>
          <a:off x="428632" y="2571773"/>
          <a:ext cx="4546306" cy="1515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rgbClr val="0000FF"/>
              </a:solidFill>
            </a:rPr>
            <a:t>Small enterprises</a:t>
          </a:r>
          <a:endParaRPr lang="el-GR" sz="1900" b="1" kern="1200" dirty="0">
            <a:solidFill>
              <a:srgbClr val="0000FF"/>
            </a:solidFill>
          </a:endParaRPr>
        </a:p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b="1" kern="1200" dirty="0"/>
            <a:t> </a:t>
          </a:r>
          <a:r>
            <a:rPr lang="el-GR" sz="1700" b="1" kern="1200" dirty="0" smtClean="0"/>
            <a:t>→</a:t>
          </a:r>
          <a:r>
            <a:rPr lang="en-US" sz="1700" b="1" kern="1200" dirty="0" smtClean="0"/>
            <a:t> almost all functions usually appear as one, as they are performed by a minimum number of employees who do not work in separate &amp; distinct departments.</a:t>
          </a:r>
          <a:endParaRPr lang="el-GR" sz="1700" b="1" kern="1200" dirty="0"/>
        </a:p>
      </dsp:txBody>
      <dsp:txXfrm>
        <a:off x="428632" y="2571773"/>
        <a:ext cx="4546306" cy="15159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14B5DC-8E91-46CF-B728-EB09E73B56FC}">
      <dsp:nvSpPr>
        <dsp:cNvPr id="0" name=""/>
        <dsp:cNvSpPr/>
      </dsp:nvSpPr>
      <dsp:spPr>
        <a:xfrm>
          <a:off x="1150014" y="953933"/>
          <a:ext cx="3429024" cy="3429024"/>
        </a:xfrm>
        <a:prstGeom prst="ellipse">
          <a:avLst/>
        </a:prstGeom>
        <a:solidFill>
          <a:srgbClr val="00B0F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8E2E929-719F-4310-B4A3-08902E3C6AA4}">
      <dsp:nvSpPr>
        <dsp:cNvPr id="0" name=""/>
        <dsp:cNvSpPr/>
      </dsp:nvSpPr>
      <dsp:spPr>
        <a:xfrm>
          <a:off x="1530922" y="1334840"/>
          <a:ext cx="2667209" cy="2667209"/>
        </a:xfrm>
        <a:prstGeom prst="ellipse">
          <a:avLst/>
        </a:prstGeom>
        <a:solidFill>
          <a:srgbClr val="33CC33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2E82C90-37C9-4574-8F9D-7B133FF41C59}">
      <dsp:nvSpPr>
        <dsp:cNvPr id="0" name=""/>
        <dsp:cNvSpPr/>
      </dsp:nvSpPr>
      <dsp:spPr>
        <a:xfrm>
          <a:off x="1911829" y="1715747"/>
          <a:ext cx="1905394" cy="1905394"/>
        </a:xfrm>
        <a:prstGeom prst="ellipse">
          <a:avLst/>
        </a:prstGeom>
        <a:solidFill>
          <a:srgbClr val="FF0066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B5DD441-A344-408D-A6CB-C3D748F5AA2C}">
      <dsp:nvSpPr>
        <dsp:cNvPr id="0" name=""/>
        <dsp:cNvSpPr/>
      </dsp:nvSpPr>
      <dsp:spPr>
        <a:xfrm>
          <a:off x="2293022" y="2096941"/>
          <a:ext cx="1143008" cy="1143008"/>
        </a:xfrm>
        <a:prstGeom prst="ellipse">
          <a:avLst/>
        </a:prstGeom>
        <a:solidFill>
          <a:srgbClr val="FFFF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E3CA401-CB34-4460-9BB0-D984CABF319B}">
      <dsp:nvSpPr>
        <dsp:cNvPr id="0" name=""/>
        <dsp:cNvSpPr/>
      </dsp:nvSpPr>
      <dsp:spPr>
        <a:xfrm>
          <a:off x="2673930" y="2477848"/>
          <a:ext cx="381193" cy="381193"/>
        </a:xfrm>
        <a:prstGeom prst="ellipse">
          <a:avLst/>
        </a:prstGeom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BD5A95E-048B-45E3-B700-CB2C220CA6F7}">
      <dsp:nvSpPr>
        <dsp:cNvPr id="0" name=""/>
        <dsp:cNvSpPr/>
      </dsp:nvSpPr>
      <dsp:spPr>
        <a:xfrm>
          <a:off x="5357844" y="71439"/>
          <a:ext cx="2537786" cy="432428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00B050"/>
              </a:solidFill>
            </a:rPr>
            <a:t>Business operations</a:t>
          </a:r>
          <a:endParaRPr lang="el-GR" sz="2000" b="1" kern="1200" dirty="0">
            <a:solidFill>
              <a:srgbClr val="00B050"/>
            </a:solidFill>
          </a:endParaRPr>
        </a:p>
      </dsp:txBody>
      <dsp:txXfrm>
        <a:off x="5357844" y="71439"/>
        <a:ext cx="2537786" cy="432428"/>
      </dsp:txXfrm>
    </dsp:sp>
    <dsp:sp modelId="{0BCE7E36-D5D7-42EC-B6AB-076FAAF32AA0}">
      <dsp:nvSpPr>
        <dsp:cNvPr id="0" name=""/>
        <dsp:cNvSpPr/>
      </dsp:nvSpPr>
      <dsp:spPr>
        <a:xfrm>
          <a:off x="4721914" y="405289"/>
          <a:ext cx="4286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83F38C-FED9-489D-8068-422C1A9D4D63}">
      <dsp:nvSpPr>
        <dsp:cNvPr id="0" name=""/>
        <dsp:cNvSpPr/>
      </dsp:nvSpPr>
      <dsp:spPr>
        <a:xfrm rot="5400000">
          <a:off x="2660213" y="609601"/>
          <a:ext cx="2263155" cy="185453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9CD31B-C224-4D16-8E44-D8F7F9BE6187}">
      <dsp:nvSpPr>
        <dsp:cNvPr id="0" name=""/>
        <dsp:cNvSpPr/>
      </dsp:nvSpPr>
      <dsp:spPr>
        <a:xfrm>
          <a:off x="5143530" y="714381"/>
          <a:ext cx="2755597" cy="605337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rgbClr val="0000FF"/>
              </a:solidFill>
            </a:rPr>
            <a:t>Productive</a:t>
          </a:r>
          <a:r>
            <a:rPr lang="el-GR" sz="1500" b="1" kern="1200" dirty="0" smtClean="0"/>
            <a:t> </a:t>
          </a:r>
          <a:r>
            <a:rPr lang="el-GR" sz="1500" b="1" kern="1200" dirty="0"/>
            <a:t>→ </a:t>
          </a:r>
          <a:r>
            <a:rPr lang="en-US" sz="1500" b="1" kern="1200" dirty="0" smtClean="0"/>
            <a:t>production of goods and services</a:t>
          </a:r>
          <a:endParaRPr lang="el-GR" sz="1500" b="1" kern="1200" dirty="0"/>
        </a:p>
      </dsp:txBody>
      <dsp:txXfrm>
        <a:off x="5143530" y="714381"/>
        <a:ext cx="2755597" cy="605337"/>
      </dsp:txXfrm>
    </dsp:sp>
    <dsp:sp modelId="{1315597F-D3BD-4856-ADC6-0D95A50057D8}">
      <dsp:nvSpPr>
        <dsp:cNvPr id="0" name=""/>
        <dsp:cNvSpPr/>
      </dsp:nvSpPr>
      <dsp:spPr>
        <a:xfrm>
          <a:off x="4721914" y="1045373"/>
          <a:ext cx="4286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12C48F-5B9D-4978-ADB5-972DABBD254F}">
      <dsp:nvSpPr>
        <dsp:cNvPr id="0" name=""/>
        <dsp:cNvSpPr/>
      </dsp:nvSpPr>
      <dsp:spPr>
        <a:xfrm rot="5400000">
          <a:off x="2992772" y="1201051"/>
          <a:ext cx="1884362" cy="1571636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752D32-073E-4294-A3E0-1F46AD433A04}">
      <dsp:nvSpPr>
        <dsp:cNvPr id="0" name=""/>
        <dsp:cNvSpPr/>
      </dsp:nvSpPr>
      <dsp:spPr>
        <a:xfrm>
          <a:off x="5072103" y="1428758"/>
          <a:ext cx="2439819" cy="605337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rgbClr val="0000FF"/>
              </a:solidFill>
            </a:rPr>
            <a:t>Commercial</a:t>
          </a:r>
          <a:r>
            <a:rPr lang="el-GR" sz="1500" b="1" kern="1200" dirty="0" smtClean="0"/>
            <a:t> </a:t>
          </a:r>
          <a:r>
            <a:rPr lang="el-GR" sz="1500" b="1" kern="1200" dirty="0"/>
            <a:t>→ </a:t>
          </a:r>
          <a:r>
            <a:rPr lang="en-US" sz="1500" b="1" kern="1200" dirty="0" smtClean="0"/>
            <a:t>marketing of products</a:t>
          </a:r>
          <a:endParaRPr lang="el-GR" sz="1500" b="1" kern="1200" dirty="0"/>
        </a:p>
      </dsp:txBody>
      <dsp:txXfrm>
        <a:off x="5072103" y="1428758"/>
        <a:ext cx="2439819" cy="605337"/>
      </dsp:txXfrm>
    </dsp:sp>
    <dsp:sp modelId="{008971F6-257F-4035-AD9C-95FAECB2CFB8}">
      <dsp:nvSpPr>
        <dsp:cNvPr id="0" name=""/>
        <dsp:cNvSpPr/>
      </dsp:nvSpPr>
      <dsp:spPr>
        <a:xfrm>
          <a:off x="4721914" y="1685458"/>
          <a:ext cx="4286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E87074-92ED-49FF-9CA5-66E13DD402FA}">
      <dsp:nvSpPr>
        <dsp:cNvPr id="0" name=""/>
        <dsp:cNvSpPr/>
      </dsp:nvSpPr>
      <dsp:spPr>
        <a:xfrm rot="5400000">
          <a:off x="3318872" y="1768326"/>
          <a:ext cx="1485910" cy="1320174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43B929-7A5D-4AF9-8D40-71795F2DE6A5}">
      <dsp:nvSpPr>
        <dsp:cNvPr id="0" name=""/>
        <dsp:cNvSpPr/>
      </dsp:nvSpPr>
      <dsp:spPr>
        <a:xfrm>
          <a:off x="5072103" y="2071701"/>
          <a:ext cx="2829493" cy="605337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rgbClr val="0000FF"/>
              </a:solidFill>
            </a:rPr>
            <a:t>Financial</a:t>
          </a:r>
          <a:r>
            <a:rPr lang="el-GR" sz="1500" b="1" kern="1200" dirty="0" smtClean="0"/>
            <a:t> </a:t>
          </a:r>
          <a:r>
            <a:rPr lang="el-GR" sz="1500" b="1" kern="1200" dirty="0"/>
            <a:t>→ </a:t>
          </a:r>
          <a:r>
            <a:rPr lang="en-US" sz="1500" b="1" kern="1200" dirty="0" smtClean="0"/>
            <a:t>financial matters &amp; transactions</a:t>
          </a:r>
          <a:r>
            <a:rPr lang="el-GR" sz="1500" b="1" kern="1200" dirty="0" smtClean="0"/>
            <a:t> </a:t>
          </a:r>
          <a:endParaRPr lang="el-GR" sz="1500" b="1" kern="1200" dirty="0"/>
        </a:p>
      </dsp:txBody>
      <dsp:txXfrm>
        <a:off x="5072103" y="2071701"/>
        <a:ext cx="2829493" cy="605337"/>
      </dsp:txXfrm>
    </dsp:sp>
    <dsp:sp modelId="{3828FFC0-644A-4B5A-944E-488E5E636214}">
      <dsp:nvSpPr>
        <dsp:cNvPr id="0" name=""/>
        <dsp:cNvSpPr/>
      </dsp:nvSpPr>
      <dsp:spPr>
        <a:xfrm>
          <a:off x="4721914" y="2311826"/>
          <a:ext cx="4286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49AE02-E2C3-4BB5-B886-04681179CD4B}">
      <dsp:nvSpPr>
        <dsp:cNvPr id="0" name=""/>
        <dsp:cNvSpPr/>
      </dsp:nvSpPr>
      <dsp:spPr>
        <a:xfrm rot="5400000">
          <a:off x="3643486" y="2367262"/>
          <a:ext cx="1133863" cy="1022992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6BDEE6-CDBC-43A0-95A4-822230932629}">
      <dsp:nvSpPr>
        <dsp:cNvPr id="0" name=""/>
        <dsp:cNvSpPr/>
      </dsp:nvSpPr>
      <dsp:spPr>
        <a:xfrm>
          <a:off x="5258145" y="2786081"/>
          <a:ext cx="2742910" cy="462459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rgbClr val="0000FF"/>
              </a:solidFill>
            </a:rPr>
            <a:t>Personnel</a:t>
          </a:r>
          <a:r>
            <a:rPr lang="el-GR" sz="1500" b="1" kern="1200" dirty="0" smtClean="0">
              <a:solidFill>
                <a:srgbClr val="0000FF"/>
              </a:solidFill>
            </a:rPr>
            <a:t> </a:t>
          </a:r>
          <a:r>
            <a:rPr lang="el-GR" sz="1500" b="1" kern="1200" dirty="0"/>
            <a:t>→ </a:t>
          </a:r>
          <a:r>
            <a:rPr lang="en-US" sz="1500" b="1" kern="1200" dirty="0" smtClean="0"/>
            <a:t>recruitment</a:t>
          </a:r>
          <a:r>
            <a:rPr lang="el-GR" sz="1500" b="1" kern="1200" dirty="0" smtClean="0"/>
            <a:t>, </a:t>
          </a:r>
          <a:r>
            <a:rPr lang="en-US" sz="1500" b="1" kern="1200" dirty="0" smtClean="0"/>
            <a:t>placements, promotions, </a:t>
          </a:r>
          <a:r>
            <a:rPr lang="en-US" sz="1500" b="1" kern="1200" dirty="0" err="1" smtClean="0"/>
            <a:t>e.t.c</a:t>
          </a:r>
          <a:endParaRPr lang="el-GR" sz="1500" b="1" kern="1200" dirty="0"/>
        </a:p>
      </dsp:txBody>
      <dsp:txXfrm>
        <a:off x="5258145" y="2786081"/>
        <a:ext cx="2742910" cy="462459"/>
      </dsp:txXfrm>
    </dsp:sp>
    <dsp:sp modelId="{9E39F875-2820-4C23-9DEA-9AC0DD51462A}">
      <dsp:nvSpPr>
        <dsp:cNvPr id="0" name=""/>
        <dsp:cNvSpPr/>
      </dsp:nvSpPr>
      <dsp:spPr>
        <a:xfrm>
          <a:off x="4721914" y="2919906"/>
          <a:ext cx="4286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64900A-2A0D-415E-8559-18A460418220}">
      <dsp:nvSpPr>
        <dsp:cNvPr id="0" name=""/>
        <dsp:cNvSpPr/>
      </dsp:nvSpPr>
      <dsp:spPr>
        <a:xfrm rot="5400000">
          <a:off x="3950384" y="2948482"/>
          <a:ext cx="800105" cy="742955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7947AD-0E03-414A-A9CB-B83E10BBB372}">
      <dsp:nvSpPr>
        <dsp:cNvPr id="0" name=""/>
        <dsp:cNvSpPr/>
      </dsp:nvSpPr>
      <dsp:spPr>
        <a:xfrm>
          <a:off x="8409" y="0"/>
          <a:ext cx="3998009" cy="463010"/>
        </a:xfrm>
        <a:prstGeom prst="rect">
          <a:avLst/>
        </a:prstGeom>
        <a:solidFill>
          <a:srgbClr val="66FFFF"/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Labor-intensive</a:t>
          </a:r>
          <a:r>
            <a:rPr lang="en-US" sz="2000" b="1" kern="1200" baseline="0" dirty="0" smtClean="0">
              <a:solidFill>
                <a:schemeClr val="tx1"/>
              </a:solidFill>
            </a:rPr>
            <a:t> industries</a:t>
          </a:r>
          <a:endParaRPr lang="el-GR" sz="2000" b="1" kern="1200" dirty="0">
            <a:solidFill>
              <a:schemeClr val="tx1"/>
            </a:solidFill>
          </a:endParaRPr>
        </a:p>
      </dsp:txBody>
      <dsp:txXfrm>
        <a:off x="8409" y="0"/>
        <a:ext cx="3998009" cy="463010"/>
      </dsp:txXfrm>
    </dsp:sp>
    <dsp:sp modelId="{1FA26C42-AEB5-4FC4-B8E3-DCDF6845F5F0}">
      <dsp:nvSpPr>
        <dsp:cNvPr id="0" name=""/>
        <dsp:cNvSpPr/>
      </dsp:nvSpPr>
      <dsp:spPr>
        <a:xfrm>
          <a:off x="8409" y="463010"/>
          <a:ext cx="3998009" cy="4251897"/>
        </a:xfrm>
        <a:prstGeom prst="rect">
          <a:avLst/>
        </a:prstGeom>
        <a:solidFill>
          <a:srgbClr val="66FFFF">
            <a:alpha val="90000"/>
          </a:srgb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For the production of goods, they employ many employees.</a:t>
          </a:r>
          <a:endParaRPr lang="el-GR" sz="1600" b="1" kern="1200" dirty="0">
            <a:solidFill>
              <a:schemeClr val="tx1"/>
            </a:solidFill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There is the risk of such companies migrating to countries with "cheap" labor.</a:t>
          </a:r>
          <a:endParaRPr lang="el-GR" sz="1600" b="1" kern="1200" dirty="0">
            <a:solidFill>
              <a:schemeClr val="tx1"/>
            </a:solidFill>
          </a:endParaRPr>
        </a:p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Conditions for attracting companies are required, such as:</a:t>
          </a:r>
          <a:endParaRPr lang="el-GR" sz="1600" b="1" kern="1200" dirty="0">
            <a:solidFill>
              <a:schemeClr val="tx1"/>
            </a:solidFill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600" b="1" kern="1200" dirty="0"/>
            <a:t>1. </a:t>
          </a:r>
          <a:r>
            <a:rPr lang="en-US" sz="1600" b="1" kern="1200" dirty="0" smtClean="0"/>
            <a:t>Creation of infrastructure (e.g. roads, ports, etc.).</a:t>
          </a:r>
          <a:endParaRPr lang="el-GR" sz="1600" b="1" kern="1200" dirty="0">
            <a:solidFill>
              <a:schemeClr val="tx1"/>
            </a:solidFill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600" b="1" kern="1200" dirty="0"/>
            <a:t>2. </a:t>
          </a:r>
          <a:r>
            <a:rPr lang="en-US" sz="1600" b="1" kern="1200" dirty="0" smtClean="0"/>
            <a:t>Reduction in taxation &amp; other contributions (e</a:t>
          </a:r>
          <a:r>
            <a:rPr lang="el-GR" sz="1600" b="1" kern="1200" dirty="0" smtClean="0"/>
            <a:t>.</a:t>
          </a:r>
          <a:r>
            <a:rPr lang="en-US" sz="1600" b="1" kern="1200" dirty="0" smtClean="0"/>
            <a:t>g</a:t>
          </a:r>
          <a:r>
            <a:rPr lang="el-GR" sz="1600" b="1" kern="1200" dirty="0" smtClean="0"/>
            <a:t>.</a:t>
          </a:r>
          <a:r>
            <a:rPr lang="en-US" sz="1600" b="1" kern="1200" dirty="0" smtClean="0"/>
            <a:t> </a:t>
          </a:r>
          <a:r>
            <a:rPr lang="en-US" sz="1600" b="1" i="0" kern="1200" dirty="0" smtClean="0"/>
            <a:t>Social Insurance Institute</a:t>
          </a:r>
          <a:r>
            <a:rPr lang="el-GR" sz="1600" b="1" i="0" kern="1200" dirty="0" smtClean="0"/>
            <a:t>).</a:t>
          </a:r>
          <a:endParaRPr lang="el-GR" sz="1600" b="1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600" b="1" kern="1200" dirty="0"/>
            <a:t>3. </a:t>
          </a:r>
          <a:r>
            <a:rPr lang="en-US" sz="1600" b="1" kern="1200" dirty="0" smtClean="0"/>
            <a:t>Reduction of  bureaucracy for starting and running a business.</a:t>
          </a:r>
          <a:endParaRPr lang="el-GR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600" b="1" kern="1200" dirty="0"/>
            <a:t>4. </a:t>
          </a:r>
          <a:r>
            <a:rPr lang="en-US" sz="1600" b="1" kern="1200" dirty="0" smtClean="0"/>
            <a:t>Existence of other services (banks, insurance, internet services, etc.).</a:t>
          </a:r>
          <a:endParaRPr lang="el-GR" sz="1600" kern="1200" dirty="0"/>
        </a:p>
      </dsp:txBody>
      <dsp:txXfrm>
        <a:off x="8409" y="463010"/>
        <a:ext cx="3998009" cy="4251897"/>
      </dsp:txXfrm>
    </dsp:sp>
    <dsp:sp modelId="{87A3CF50-86C5-4A18-8A32-2BB65932F149}">
      <dsp:nvSpPr>
        <dsp:cNvPr id="0" name=""/>
        <dsp:cNvSpPr/>
      </dsp:nvSpPr>
      <dsp:spPr>
        <a:xfrm>
          <a:off x="4574550" y="0"/>
          <a:ext cx="3998009" cy="463010"/>
        </a:xfrm>
        <a:prstGeom prst="rect">
          <a:avLst/>
        </a:prstGeom>
        <a:solidFill>
          <a:srgbClr val="00FA71"/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Capital-intensive industries</a:t>
          </a:r>
          <a:endParaRPr lang="el-GR" sz="2000" b="1" kern="1200" dirty="0">
            <a:solidFill>
              <a:schemeClr val="tx1"/>
            </a:solidFill>
          </a:endParaRPr>
        </a:p>
      </dsp:txBody>
      <dsp:txXfrm>
        <a:off x="4574550" y="0"/>
        <a:ext cx="3998009" cy="463010"/>
      </dsp:txXfrm>
    </dsp:sp>
    <dsp:sp modelId="{6E82C62D-B861-45A9-BFB9-0D77C7A77118}">
      <dsp:nvSpPr>
        <dsp:cNvPr id="0" name=""/>
        <dsp:cNvSpPr/>
      </dsp:nvSpPr>
      <dsp:spPr>
        <a:xfrm>
          <a:off x="4566140" y="463010"/>
          <a:ext cx="3998009" cy="4251897"/>
        </a:xfrm>
        <a:prstGeom prst="rect">
          <a:avLst/>
        </a:prstGeom>
        <a:solidFill>
          <a:srgbClr val="00FA71">
            <a:alpha val="90000"/>
          </a:srgb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For </a:t>
          </a:r>
          <a:r>
            <a:rPr lang="en-US" sz="1600" b="1" kern="1200" dirty="0" smtClean="0"/>
            <a:t>the production of goods, they use a significant amount of capital.</a:t>
          </a:r>
          <a:endParaRPr lang="el-GR" sz="1600" b="1" kern="1200" dirty="0">
            <a:solidFill>
              <a:schemeClr val="tx1"/>
            </a:solidFill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In such cases, there is more or better machinery &amp; fewer skilled workers. Such companies are e.g.  chemical industries, new technology ventures, etc.</a:t>
          </a:r>
          <a:endParaRPr lang="el-GR" sz="1600" b="1" kern="1200" dirty="0">
            <a:solidFill>
              <a:schemeClr val="tx1"/>
            </a:solidFill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Greece </a:t>
          </a:r>
          <a:r>
            <a:rPr lang="en-US" sz="1600" b="1" kern="1200" dirty="0" smtClean="0"/>
            <a:t>may turn its attention to capital-intensive enterprises.</a:t>
          </a:r>
          <a:endParaRPr lang="el-GR" sz="1600" b="1" kern="1200" dirty="0">
            <a:solidFill>
              <a:schemeClr val="tx1"/>
            </a:solidFill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In recent years, the expansion of higher education in Greece has created remarkable human resources, which our country must utilize in the productive process.</a:t>
          </a:r>
          <a:endParaRPr lang="el-GR" sz="1600" b="1" kern="1200" dirty="0">
            <a:solidFill>
              <a:schemeClr val="tx1"/>
            </a:solidFill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l-GR" sz="1600" b="1" kern="1200" dirty="0">
            <a:solidFill>
              <a:schemeClr val="tx1"/>
            </a:solidFill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l-GR" sz="1600" b="1" kern="1200" dirty="0">
            <a:solidFill>
              <a:schemeClr val="tx1"/>
            </a:solidFill>
          </a:endParaRPr>
        </a:p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l-GR" sz="1700" b="1" kern="1200" dirty="0">
            <a:solidFill>
              <a:schemeClr val="tx1"/>
            </a:solidFill>
          </a:endParaRPr>
        </a:p>
      </dsp:txBody>
      <dsp:txXfrm>
        <a:off x="4566140" y="463010"/>
        <a:ext cx="3998009" cy="425189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E56FAD-6334-4113-89BA-C90966EA0C94}">
      <dsp:nvSpPr>
        <dsp:cNvPr id="0" name=""/>
        <dsp:cNvSpPr/>
      </dsp:nvSpPr>
      <dsp:spPr>
        <a:xfrm>
          <a:off x="528641" y="0"/>
          <a:ext cx="7658153" cy="4786346"/>
        </a:xfrm>
        <a:prstGeom prst="swooshArrow">
          <a:avLst>
            <a:gd name="adj1" fmla="val 25000"/>
            <a:gd name="adj2" fmla="val 25000"/>
          </a:avLst>
        </a:prstGeom>
        <a:solidFill>
          <a:srgbClr val="6666FF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37B206EC-95E3-4B3B-B1A9-401432D03A91}">
      <dsp:nvSpPr>
        <dsp:cNvPr id="0" name=""/>
        <dsp:cNvSpPr/>
      </dsp:nvSpPr>
      <dsp:spPr>
        <a:xfrm>
          <a:off x="1282969" y="3559126"/>
          <a:ext cx="176137" cy="176137"/>
        </a:xfrm>
        <a:prstGeom prst="ellipse">
          <a:avLst/>
        </a:prstGeom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32FFE30-BE14-47BB-B68D-8902E75AECB2}">
      <dsp:nvSpPr>
        <dsp:cNvPr id="0" name=""/>
        <dsp:cNvSpPr/>
      </dsp:nvSpPr>
      <dsp:spPr>
        <a:xfrm>
          <a:off x="1500198" y="3643333"/>
          <a:ext cx="1309544" cy="1139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332" tIns="0" rIns="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Profit</a:t>
          </a:r>
          <a:endParaRPr lang="el-GR" sz="2000" b="1" kern="1200" dirty="0"/>
        </a:p>
      </dsp:txBody>
      <dsp:txXfrm>
        <a:off x="1500198" y="3643333"/>
        <a:ext cx="1309544" cy="1139150"/>
      </dsp:txXfrm>
    </dsp:sp>
    <dsp:sp modelId="{F44452D3-04FE-401F-A5F5-1D243D2F195E}">
      <dsp:nvSpPr>
        <dsp:cNvPr id="0" name=""/>
        <dsp:cNvSpPr/>
      </dsp:nvSpPr>
      <dsp:spPr>
        <a:xfrm>
          <a:off x="2527419" y="2445822"/>
          <a:ext cx="306326" cy="306326"/>
        </a:xfrm>
        <a:prstGeom prst="ellipse">
          <a:avLst/>
        </a:prstGeom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16DBFD-F761-461A-A430-D637F5BBA1E0}">
      <dsp:nvSpPr>
        <dsp:cNvPr id="0" name=""/>
        <dsp:cNvSpPr/>
      </dsp:nvSpPr>
      <dsp:spPr>
        <a:xfrm>
          <a:off x="2680582" y="2857520"/>
          <a:ext cx="1608212" cy="1670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2316" tIns="0" rIns="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Market positioning</a:t>
          </a:r>
          <a:endParaRPr lang="el-GR" sz="2000" b="1" kern="1200" dirty="0"/>
        </a:p>
      </dsp:txBody>
      <dsp:txXfrm>
        <a:off x="2680582" y="2857520"/>
        <a:ext cx="1608212" cy="1670290"/>
      </dsp:txXfrm>
    </dsp:sp>
    <dsp:sp modelId="{BB03288E-788A-4C94-B326-6AE5D775DD66}">
      <dsp:nvSpPr>
        <dsp:cNvPr id="0" name=""/>
        <dsp:cNvSpPr/>
      </dsp:nvSpPr>
      <dsp:spPr>
        <a:xfrm>
          <a:off x="4116486" y="1625443"/>
          <a:ext cx="405882" cy="405882"/>
        </a:xfrm>
        <a:prstGeom prst="ellipse">
          <a:avLst/>
        </a:prstGeom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69D2E73-D22F-4232-93E3-7C54DC38C9E7}">
      <dsp:nvSpPr>
        <dsp:cNvPr id="0" name=""/>
        <dsp:cNvSpPr/>
      </dsp:nvSpPr>
      <dsp:spPr>
        <a:xfrm>
          <a:off x="4143408" y="2286025"/>
          <a:ext cx="1608212" cy="18998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069" tIns="0" rIns="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Public image</a:t>
          </a:r>
          <a:endParaRPr lang="el-GR" sz="2000" b="1" kern="1200" dirty="0">
            <a:solidFill>
              <a:schemeClr val="tx1"/>
            </a:solidFill>
          </a:endParaRPr>
        </a:p>
      </dsp:txBody>
      <dsp:txXfrm>
        <a:off x="4143408" y="2286025"/>
        <a:ext cx="1608212" cy="1899810"/>
      </dsp:txXfrm>
    </dsp:sp>
    <dsp:sp modelId="{05D67294-11E9-4C5D-A333-E8ED84CA0F45}">
      <dsp:nvSpPr>
        <dsp:cNvPr id="0" name=""/>
        <dsp:cNvSpPr/>
      </dsp:nvSpPr>
      <dsp:spPr>
        <a:xfrm>
          <a:off x="5847228" y="1082671"/>
          <a:ext cx="543728" cy="543728"/>
        </a:xfrm>
        <a:prstGeom prst="ellipse">
          <a:avLst/>
        </a:prstGeom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F72E2B6-146A-4BAB-9767-611EF527E033}">
      <dsp:nvSpPr>
        <dsp:cNvPr id="0" name=""/>
        <dsp:cNvSpPr/>
      </dsp:nvSpPr>
      <dsp:spPr>
        <a:xfrm>
          <a:off x="5572156" y="1928832"/>
          <a:ext cx="1608212" cy="2140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8111" tIns="0" rIns="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Product quality</a:t>
          </a:r>
          <a:endParaRPr lang="el-GR" sz="2000" b="1" kern="1200" dirty="0">
            <a:solidFill>
              <a:schemeClr val="tx1"/>
            </a:solidFill>
          </a:endParaRPr>
        </a:p>
      </dsp:txBody>
      <dsp:txXfrm>
        <a:off x="5572156" y="1928832"/>
        <a:ext cx="1608212" cy="21403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#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3C3053-2AB8-4D2A-A14B-8EC6FC6A0519}" type="datetimeFigureOut">
              <a:rPr lang="el-GR" smtClean="0"/>
              <a:pPr/>
              <a:t>13/1/2021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CDA21-D5A8-4B62-BCB4-CCA64115606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919667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CDA21-D5A8-4B62-BCB4-CCA64115606D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687461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D4E5-DFF4-4776-9332-D764824D872E}" type="datetimeFigureOut">
              <a:rPr lang="el-GR" smtClean="0"/>
              <a:pPr/>
              <a:t>13/1/2021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67B3-1E52-46A8-8732-A07C527B556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684739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D4E5-DFF4-4776-9332-D764824D872E}" type="datetimeFigureOut">
              <a:rPr lang="el-GR" smtClean="0"/>
              <a:pPr/>
              <a:t>13/1/2021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67B3-1E52-46A8-8732-A07C527B556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910260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D4E5-DFF4-4776-9332-D764824D872E}" type="datetimeFigureOut">
              <a:rPr lang="el-GR" smtClean="0"/>
              <a:pPr/>
              <a:t>13/1/2021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67B3-1E52-46A8-8732-A07C527B556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242185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D4E5-DFF4-4776-9332-D764824D872E}" type="datetimeFigureOut">
              <a:rPr lang="el-GR" smtClean="0"/>
              <a:pPr/>
              <a:t>13/1/2021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67B3-1E52-46A8-8732-A07C527B556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925003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D4E5-DFF4-4776-9332-D764824D872E}" type="datetimeFigureOut">
              <a:rPr lang="el-GR" smtClean="0"/>
              <a:pPr/>
              <a:t>13/1/2021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67B3-1E52-46A8-8732-A07C527B556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811381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D4E5-DFF4-4776-9332-D764824D872E}" type="datetimeFigureOut">
              <a:rPr lang="el-GR" smtClean="0"/>
              <a:pPr/>
              <a:t>13/1/2021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67B3-1E52-46A8-8732-A07C527B556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643731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D4E5-DFF4-4776-9332-D764824D872E}" type="datetimeFigureOut">
              <a:rPr lang="el-GR" smtClean="0"/>
              <a:pPr/>
              <a:t>13/1/2021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67B3-1E52-46A8-8732-A07C527B556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73346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D4E5-DFF4-4776-9332-D764824D872E}" type="datetimeFigureOut">
              <a:rPr lang="el-GR" smtClean="0"/>
              <a:pPr/>
              <a:t>13/1/2021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67B3-1E52-46A8-8732-A07C527B556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228367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D4E5-DFF4-4776-9332-D764824D872E}" type="datetimeFigureOut">
              <a:rPr lang="el-GR" smtClean="0"/>
              <a:pPr/>
              <a:t>13/1/2021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67B3-1E52-46A8-8732-A07C527B556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060002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D4E5-DFF4-4776-9332-D764824D872E}" type="datetimeFigureOut">
              <a:rPr lang="el-GR" smtClean="0"/>
              <a:pPr/>
              <a:t>13/1/2021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67B3-1E52-46A8-8732-A07C527B556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643897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D4E5-DFF4-4776-9332-D764824D872E}" type="datetimeFigureOut">
              <a:rPr lang="el-GR" smtClean="0"/>
              <a:pPr/>
              <a:t>13/1/2021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67B3-1E52-46A8-8732-A07C527B556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254181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AD4E5-DFF4-4776-9332-D764824D872E}" type="datetimeFigureOut">
              <a:rPr lang="el-GR" smtClean="0"/>
              <a:pPr/>
              <a:t>13/1/2021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B67B3-1E52-46A8-8732-A07C527B556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97072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ΕIKONIKΕΣ EΠΙΧΕΙΡΗΣΕΙΣ\GENERAL PICS\entrepreneurs\innovation_1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2"/>
            <a:ext cx="1597503" cy="1857363"/>
          </a:xfrm>
          <a:prstGeom prst="rect">
            <a:avLst/>
          </a:prstGeom>
          <a:noFill/>
        </p:spPr>
      </p:pic>
      <p:sp>
        <p:nvSpPr>
          <p:cNvPr id="3074" name="AutoShape 2" descr="Πολιτική Παιδεία Α Λυκείου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3076" name="AutoShape 4" descr="Πολιτική Παιδεία Α Λυκείου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graphicFrame>
        <p:nvGraphicFramePr>
          <p:cNvPr id="7" name="6 - Διάγραμμα"/>
          <p:cNvGraphicFramePr/>
          <p:nvPr>
            <p:extLst>
              <p:ext uri="{D42A27DB-BD31-4B8C-83A1-F6EECF244321}">
                <p14:modId xmlns="" xmlns:p14="http://schemas.microsoft.com/office/powerpoint/2010/main" val="3458917611"/>
              </p:ext>
            </p:extLst>
          </p:nvPr>
        </p:nvGraphicFramePr>
        <p:xfrm>
          <a:off x="1809720" y="1928802"/>
          <a:ext cx="8572560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3 - Ορθογώνιο"/>
          <p:cNvSpPr/>
          <p:nvPr/>
        </p:nvSpPr>
        <p:spPr>
          <a:xfrm>
            <a:off x="1524000" y="1"/>
            <a:ext cx="9144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FF0000"/>
                </a:solidFill>
              </a:rPr>
              <a:t>ENTREPRENEURSHIP </a:t>
            </a:r>
            <a:r>
              <a:rPr lang="en-US" sz="2300" b="1" dirty="0">
                <a:solidFill>
                  <a:srgbClr val="FF0000"/>
                </a:solidFill>
              </a:rPr>
              <a:t>AND INNOVATION</a:t>
            </a:r>
            <a:endParaRPr lang="el-GR" sz="2300" b="1" dirty="0">
              <a:solidFill>
                <a:srgbClr val="FF0000"/>
              </a:solidFill>
            </a:endParaRPr>
          </a:p>
          <a:p>
            <a:pPr algn="ctr"/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9" name="4 - Ορθογώνιο"/>
          <p:cNvSpPr/>
          <p:nvPr/>
        </p:nvSpPr>
        <p:spPr>
          <a:xfrm>
            <a:off x="1524000" y="428605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b="1" dirty="0">
                <a:solidFill>
                  <a:srgbClr val="0000FF"/>
                </a:solidFill>
              </a:rPr>
              <a:t>  </a:t>
            </a:r>
            <a:r>
              <a:rPr lang="en-US" sz="2100" b="1" dirty="0" smtClean="0">
                <a:solidFill>
                  <a:srgbClr val="0000FF"/>
                </a:solidFill>
              </a:rPr>
              <a:t>Entrepreneurship</a:t>
            </a:r>
            <a:r>
              <a:rPr lang="el-GR" sz="2100" b="1" dirty="0">
                <a:solidFill>
                  <a:srgbClr val="0000FF"/>
                </a:solidFill>
              </a:rPr>
              <a:t>: </a:t>
            </a:r>
            <a:r>
              <a:rPr lang="en-US" sz="2100" b="1" dirty="0">
                <a:solidFill>
                  <a:srgbClr val="0000FF"/>
                </a:solidFill>
              </a:rPr>
              <a:t>the entrepreneur and business</a:t>
            </a:r>
            <a:endParaRPr lang="el-GR" sz="2100" b="1" dirty="0">
              <a:solidFill>
                <a:srgbClr val="0000FF"/>
              </a:solidFill>
            </a:endParaRPr>
          </a:p>
          <a:p>
            <a:pPr algn="ctr"/>
            <a:endParaRPr lang="el-GR" sz="21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9709144"/>
      </p:ext>
    </p:extLst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ΕIKONIKΕΣ EΠΙΧΕΙΡΗΣΕΙΣ\GENERAL PICS\entrepreneurs\innovation_1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2"/>
            <a:ext cx="1597503" cy="1857363"/>
          </a:xfrm>
          <a:prstGeom prst="rect">
            <a:avLst/>
          </a:prstGeom>
          <a:noFill/>
        </p:spPr>
      </p:pic>
      <p:graphicFrame>
        <p:nvGraphicFramePr>
          <p:cNvPr id="6" name="5 - Διάγραμμα"/>
          <p:cNvGraphicFramePr/>
          <p:nvPr>
            <p:extLst>
              <p:ext uri="{D42A27DB-BD31-4B8C-83A1-F6EECF244321}">
                <p14:modId xmlns="" xmlns:p14="http://schemas.microsoft.com/office/powerpoint/2010/main" val="2569575619"/>
              </p:ext>
            </p:extLst>
          </p:nvPr>
        </p:nvGraphicFramePr>
        <p:xfrm>
          <a:off x="1809720" y="1928802"/>
          <a:ext cx="8643998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3 - Ορθογώνιο"/>
          <p:cNvSpPr/>
          <p:nvPr/>
        </p:nvSpPr>
        <p:spPr>
          <a:xfrm>
            <a:off x="1524000" y="28495"/>
            <a:ext cx="9144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FF0000"/>
                </a:solidFill>
              </a:rPr>
              <a:t>ENTREPRENEURSHIP </a:t>
            </a:r>
            <a:r>
              <a:rPr lang="en-US" sz="2300" b="1" dirty="0">
                <a:solidFill>
                  <a:srgbClr val="FF0000"/>
                </a:solidFill>
              </a:rPr>
              <a:t>AND INNOVATION</a:t>
            </a:r>
            <a:endParaRPr lang="el-GR" sz="2300" b="1" dirty="0">
              <a:solidFill>
                <a:srgbClr val="FF0000"/>
              </a:solidFill>
            </a:endParaRPr>
          </a:p>
          <a:p>
            <a:pPr algn="ctr"/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8" name="4 - Ορθογώνιο"/>
          <p:cNvSpPr/>
          <p:nvPr/>
        </p:nvSpPr>
        <p:spPr>
          <a:xfrm>
            <a:off x="1524000" y="428605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b="1" dirty="0">
                <a:solidFill>
                  <a:srgbClr val="0000FF"/>
                </a:solidFill>
              </a:rPr>
              <a:t>  </a:t>
            </a:r>
            <a:r>
              <a:rPr lang="en-US" sz="2100" b="1" dirty="0" smtClean="0">
                <a:solidFill>
                  <a:srgbClr val="0000FF"/>
                </a:solidFill>
              </a:rPr>
              <a:t>Entrepreneurship</a:t>
            </a:r>
            <a:r>
              <a:rPr lang="el-GR" sz="2100" b="1" dirty="0">
                <a:solidFill>
                  <a:srgbClr val="0000FF"/>
                </a:solidFill>
              </a:rPr>
              <a:t>: </a:t>
            </a:r>
            <a:r>
              <a:rPr lang="en-US" sz="2100" b="1" dirty="0">
                <a:solidFill>
                  <a:srgbClr val="0000FF"/>
                </a:solidFill>
              </a:rPr>
              <a:t>the entrepreneur and business</a:t>
            </a:r>
            <a:endParaRPr lang="el-GR" sz="2100" b="1" dirty="0">
              <a:solidFill>
                <a:srgbClr val="0000FF"/>
              </a:solidFill>
            </a:endParaRPr>
          </a:p>
          <a:p>
            <a:pPr algn="ctr"/>
            <a:endParaRPr lang="el-GR" sz="21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9646424"/>
      </p:ext>
    </p:extLst>
  </p:cSld>
  <p:clrMapOvr>
    <a:masterClrMapping/>
  </p:clrMapOvr>
  <p:transition spd="slow">
    <p:pull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ΕIKONIKΕΣ EΠΙΧΕΙΡΗΣΕΙΣ\GENERAL PICS\entrepreneurs\innovation_1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2"/>
            <a:ext cx="1597503" cy="1857363"/>
          </a:xfrm>
          <a:prstGeom prst="rect">
            <a:avLst/>
          </a:prstGeom>
          <a:noFill/>
        </p:spPr>
      </p:pic>
      <p:graphicFrame>
        <p:nvGraphicFramePr>
          <p:cNvPr id="6" name="5 - Διάγραμμα"/>
          <p:cNvGraphicFramePr/>
          <p:nvPr>
            <p:extLst>
              <p:ext uri="{D42A27DB-BD31-4B8C-83A1-F6EECF244321}">
                <p14:modId xmlns="" xmlns:p14="http://schemas.microsoft.com/office/powerpoint/2010/main" val="1348076606"/>
              </p:ext>
            </p:extLst>
          </p:nvPr>
        </p:nvGraphicFramePr>
        <p:xfrm>
          <a:off x="1738282" y="2428868"/>
          <a:ext cx="8715436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6 - Στρογγυλεμένο ορθογώνιο"/>
          <p:cNvSpPr/>
          <p:nvPr/>
        </p:nvSpPr>
        <p:spPr>
          <a:xfrm>
            <a:off x="3524232" y="1142984"/>
            <a:ext cx="5500726" cy="1143008"/>
          </a:xfrm>
          <a:prstGeom prst="roundRect">
            <a:avLst/>
          </a:prstGeom>
          <a:noFill/>
          <a:ln w="66675">
            <a:solidFill>
              <a:srgbClr val="3399FF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595670" y="1360616"/>
            <a:ext cx="535785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9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An </a:t>
            </a:r>
            <a:r>
              <a:rPr lang="en-US" sz="19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enterprise</a:t>
            </a:r>
            <a:r>
              <a:rPr lang="en-US" sz="19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performs many </a:t>
            </a:r>
            <a:r>
              <a:rPr lang="en-US" sz="1900" b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functions</a:t>
            </a:r>
            <a:r>
              <a:rPr lang="en-US" sz="19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which </a:t>
            </a:r>
            <a:r>
              <a:rPr lang="en-US" sz="1900" b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are not independent</a:t>
            </a:r>
            <a:r>
              <a:rPr lang="en-US" sz="19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but one affects the other.</a:t>
            </a:r>
            <a:endParaRPr lang="el-GR" sz="1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3 - Ορθογώνιο"/>
          <p:cNvSpPr/>
          <p:nvPr/>
        </p:nvSpPr>
        <p:spPr>
          <a:xfrm>
            <a:off x="1524000" y="1"/>
            <a:ext cx="9144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FF0000"/>
                </a:solidFill>
              </a:rPr>
              <a:t>ENTREPRENEURSHIP </a:t>
            </a:r>
            <a:r>
              <a:rPr lang="en-US" sz="2300" b="1" dirty="0">
                <a:solidFill>
                  <a:srgbClr val="FF0000"/>
                </a:solidFill>
              </a:rPr>
              <a:t>AND INNOVATION</a:t>
            </a:r>
            <a:endParaRPr lang="el-GR" sz="2300" b="1" dirty="0">
              <a:solidFill>
                <a:srgbClr val="FF0000"/>
              </a:solidFill>
            </a:endParaRPr>
          </a:p>
          <a:p>
            <a:pPr algn="ctr"/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9" name="4 - Ορθογώνιο"/>
          <p:cNvSpPr/>
          <p:nvPr/>
        </p:nvSpPr>
        <p:spPr>
          <a:xfrm>
            <a:off x="1524000" y="428605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b="1" dirty="0">
                <a:solidFill>
                  <a:srgbClr val="0000FF"/>
                </a:solidFill>
              </a:rPr>
              <a:t>  </a:t>
            </a:r>
            <a:r>
              <a:rPr lang="en-US" sz="2100" b="1" dirty="0" smtClean="0">
                <a:solidFill>
                  <a:srgbClr val="0000FF"/>
                </a:solidFill>
              </a:rPr>
              <a:t>Entrepreneurship</a:t>
            </a:r>
            <a:r>
              <a:rPr lang="el-GR" sz="2100" b="1" dirty="0">
                <a:solidFill>
                  <a:srgbClr val="0000FF"/>
                </a:solidFill>
              </a:rPr>
              <a:t>: </a:t>
            </a:r>
            <a:r>
              <a:rPr lang="en-US" sz="2100" b="1" dirty="0">
                <a:solidFill>
                  <a:srgbClr val="0000FF"/>
                </a:solidFill>
              </a:rPr>
              <a:t>the entrepreneur and business</a:t>
            </a:r>
            <a:endParaRPr lang="el-GR" sz="2100" b="1" dirty="0">
              <a:solidFill>
                <a:srgbClr val="0000FF"/>
              </a:solidFill>
            </a:endParaRPr>
          </a:p>
          <a:p>
            <a:pPr algn="ctr"/>
            <a:endParaRPr lang="el-GR" sz="21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3039131"/>
      </p:ext>
    </p:extLst>
  </p:cSld>
  <p:clrMapOvr>
    <a:masterClrMapping/>
  </p:clrMapOvr>
  <p:transition spd="slow">
    <p:cover dir="l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ΕIKONIKΕΣ EΠΙΧΕΙΡΗΣΕΙΣ\GENERAL PICS\entrepreneurs\innovation_1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1" y="2"/>
            <a:ext cx="1597503" cy="1857363"/>
          </a:xfrm>
          <a:prstGeom prst="rect">
            <a:avLst/>
          </a:prstGeom>
          <a:noFill/>
        </p:spPr>
      </p:pic>
      <p:sp>
        <p:nvSpPr>
          <p:cNvPr id="2050" name="AutoShape 2" descr="Πολιτική Παιδεία Α Λυκείου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graphicFrame>
        <p:nvGraphicFramePr>
          <p:cNvPr id="6" name="5 - Διάγραμμα"/>
          <p:cNvGraphicFramePr/>
          <p:nvPr>
            <p:extLst>
              <p:ext uri="{D42A27DB-BD31-4B8C-83A1-F6EECF244321}">
                <p14:modId xmlns="" xmlns:p14="http://schemas.microsoft.com/office/powerpoint/2010/main" val="11531241"/>
              </p:ext>
            </p:extLst>
          </p:nvPr>
        </p:nvGraphicFramePr>
        <p:xfrm>
          <a:off x="1809720" y="1928802"/>
          <a:ext cx="8572560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3 - Ορθογώνιο"/>
          <p:cNvSpPr/>
          <p:nvPr/>
        </p:nvSpPr>
        <p:spPr>
          <a:xfrm>
            <a:off x="1524000" y="1"/>
            <a:ext cx="9144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FF0000"/>
                </a:solidFill>
              </a:rPr>
              <a:t>ENTREPRENEURSHIP </a:t>
            </a:r>
            <a:r>
              <a:rPr lang="en-US" sz="2300" b="1" dirty="0">
                <a:solidFill>
                  <a:srgbClr val="FF0000"/>
                </a:solidFill>
              </a:rPr>
              <a:t>AND INNOVATION</a:t>
            </a:r>
            <a:endParaRPr lang="el-GR" sz="2300" b="1" dirty="0">
              <a:solidFill>
                <a:srgbClr val="FF0000"/>
              </a:solidFill>
            </a:endParaRPr>
          </a:p>
          <a:p>
            <a:pPr algn="ctr"/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8" name="4 - Ορθογώνιο"/>
          <p:cNvSpPr/>
          <p:nvPr/>
        </p:nvSpPr>
        <p:spPr>
          <a:xfrm>
            <a:off x="1524000" y="428605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b="1" dirty="0">
                <a:solidFill>
                  <a:srgbClr val="0000FF"/>
                </a:solidFill>
              </a:rPr>
              <a:t>  </a:t>
            </a:r>
            <a:r>
              <a:rPr lang="en-US" sz="2100" b="1" dirty="0" smtClean="0">
                <a:solidFill>
                  <a:srgbClr val="0000FF"/>
                </a:solidFill>
              </a:rPr>
              <a:t>Entrepreneurship</a:t>
            </a:r>
            <a:r>
              <a:rPr lang="el-GR" sz="2100" b="1" dirty="0">
                <a:solidFill>
                  <a:srgbClr val="0000FF"/>
                </a:solidFill>
              </a:rPr>
              <a:t>: </a:t>
            </a:r>
            <a:r>
              <a:rPr lang="en-US" sz="2100" b="1" dirty="0">
                <a:solidFill>
                  <a:srgbClr val="0000FF"/>
                </a:solidFill>
              </a:rPr>
              <a:t>the entrepreneur and business</a:t>
            </a:r>
            <a:endParaRPr lang="el-GR" sz="2100" b="1" dirty="0">
              <a:solidFill>
                <a:srgbClr val="0000FF"/>
              </a:solidFill>
            </a:endParaRPr>
          </a:p>
          <a:p>
            <a:pPr algn="ctr"/>
            <a:endParaRPr lang="el-GR" sz="21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421100"/>
      </p:ext>
    </p:extLst>
  </p:cSld>
  <p:clrMapOvr>
    <a:masterClrMapping/>
  </p:clrMapOvr>
  <p:transition spd="slow">
    <p:cover dir="r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ΕIKONIKΕΣ EΠΙΧΕΙΡΗΣΕΙΣ\GENERAL PICS\entrepreneurs\innovation_1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2"/>
            <a:ext cx="1597503" cy="1857363"/>
          </a:xfrm>
          <a:prstGeom prst="rect">
            <a:avLst/>
          </a:prstGeom>
          <a:noFill/>
        </p:spPr>
      </p:pic>
      <p:graphicFrame>
        <p:nvGraphicFramePr>
          <p:cNvPr id="6" name="5 - Διάγραμμα"/>
          <p:cNvGraphicFramePr/>
          <p:nvPr>
            <p:extLst>
              <p:ext uri="{D42A27DB-BD31-4B8C-83A1-F6EECF244321}">
                <p14:modId xmlns="" xmlns:p14="http://schemas.microsoft.com/office/powerpoint/2010/main" val="4024806834"/>
              </p:ext>
            </p:extLst>
          </p:nvPr>
        </p:nvGraphicFramePr>
        <p:xfrm>
          <a:off x="1809720" y="1928802"/>
          <a:ext cx="8572560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3 - Ορθογώνιο"/>
          <p:cNvSpPr/>
          <p:nvPr/>
        </p:nvSpPr>
        <p:spPr>
          <a:xfrm>
            <a:off x="1524000" y="1"/>
            <a:ext cx="9144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FF0000"/>
                </a:solidFill>
              </a:rPr>
              <a:t>ENTREPRENEURSHIP </a:t>
            </a:r>
            <a:r>
              <a:rPr lang="en-US" sz="2300" b="1" dirty="0">
                <a:solidFill>
                  <a:srgbClr val="FF0000"/>
                </a:solidFill>
              </a:rPr>
              <a:t>AND INNOVATION</a:t>
            </a:r>
            <a:endParaRPr lang="el-GR" sz="2300" b="1" dirty="0">
              <a:solidFill>
                <a:srgbClr val="FF0000"/>
              </a:solidFill>
            </a:endParaRPr>
          </a:p>
          <a:p>
            <a:pPr algn="ctr"/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8" name="4 - Ορθογώνιο"/>
          <p:cNvSpPr/>
          <p:nvPr/>
        </p:nvSpPr>
        <p:spPr>
          <a:xfrm>
            <a:off x="1524000" y="428605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b="1" dirty="0">
                <a:solidFill>
                  <a:srgbClr val="0000FF"/>
                </a:solidFill>
              </a:rPr>
              <a:t>  </a:t>
            </a:r>
            <a:r>
              <a:rPr lang="en-US" sz="2100" b="1" dirty="0" smtClean="0">
                <a:solidFill>
                  <a:srgbClr val="0000FF"/>
                </a:solidFill>
              </a:rPr>
              <a:t>Entrepreneurship</a:t>
            </a:r>
            <a:r>
              <a:rPr lang="el-GR" sz="2100" b="1" dirty="0">
                <a:solidFill>
                  <a:srgbClr val="0000FF"/>
                </a:solidFill>
              </a:rPr>
              <a:t>: </a:t>
            </a:r>
            <a:r>
              <a:rPr lang="en-US" sz="2100" b="1" dirty="0">
                <a:solidFill>
                  <a:srgbClr val="0000FF"/>
                </a:solidFill>
              </a:rPr>
              <a:t>the entrepreneur and business</a:t>
            </a:r>
            <a:endParaRPr lang="el-GR" sz="2100" b="1" dirty="0">
              <a:solidFill>
                <a:srgbClr val="0000FF"/>
              </a:solidFill>
            </a:endParaRPr>
          </a:p>
          <a:p>
            <a:pPr algn="ctr"/>
            <a:endParaRPr lang="el-GR" sz="21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020831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spd="slow">
        <p15:prstTrans prst="fractur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ΕIKONIKΕΣ EΠΙΧΕΙΡΗΣΕΙΣ\GENERAL PICS\entrepreneurs\innovation_1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2"/>
            <a:ext cx="1428728" cy="1661134"/>
          </a:xfrm>
          <a:prstGeom prst="rect">
            <a:avLst/>
          </a:prstGeom>
          <a:noFill/>
        </p:spPr>
      </p:pic>
      <p:sp>
        <p:nvSpPr>
          <p:cNvPr id="7" name="6 - Στρογγυλεμένο ορθογώνιο"/>
          <p:cNvSpPr/>
          <p:nvPr/>
        </p:nvSpPr>
        <p:spPr>
          <a:xfrm>
            <a:off x="2738414" y="1857364"/>
            <a:ext cx="6786610" cy="142876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09852" y="2023324"/>
            <a:ext cx="664373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Entrepreneurship</a:t>
            </a:r>
            <a:r>
              <a:rPr lang="en-US" sz="20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involves </a:t>
            </a:r>
            <a:r>
              <a:rPr lang="en-US" sz="20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both 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success</a:t>
            </a:r>
            <a:r>
              <a:rPr lang="en-US" sz="20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and </a:t>
            </a:r>
            <a:r>
              <a:rPr lang="en-US" sz="2000" b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failure</a:t>
            </a:r>
            <a:r>
              <a:rPr lang="en-US" sz="20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en-US" sz="2000" b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Whoever sets up </a:t>
            </a:r>
            <a:r>
              <a:rPr lang="en-US" sz="20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 business </a:t>
            </a:r>
            <a:r>
              <a:rPr lang="en-US" sz="2000" b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assumes</a:t>
            </a:r>
            <a:r>
              <a:rPr lang="en-US" sz="20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both the </a:t>
            </a:r>
            <a:r>
              <a:rPr lang="en-US" sz="2000" b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benefits</a:t>
            </a:r>
            <a:r>
              <a:rPr lang="en-US" sz="20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and the </a:t>
            </a:r>
            <a:r>
              <a:rPr lang="en-US" sz="2000" b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losses</a:t>
            </a:r>
            <a:r>
              <a:rPr lang="en-US" sz="20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of the business.</a:t>
            </a:r>
            <a:endParaRPr lang="el-G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- Στρογγυλεμένο ορθογώνιο"/>
          <p:cNvSpPr/>
          <p:nvPr/>
        </p:nvSpPr>
        <p:spPr>
          <a:xfrm>
            <a:off x="2809852" y="4429132"/>
            <a:ext cx="6786610" cy="1428760"/>
          </a:xfrm>
          <a:prstGeom prst="roundRect">
            <a:avLst>
              <a:gd name="adj" fmla="val 16667"/>
            </a:avLst>
          </a:prstGeom>
          <a:noFill/>
          <a:ln w="50800">
            <a:solidFill>
              <a:srgbClr val="4DD34D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952728" y="4662154"/>
            <a:ext cx="6643734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100" b="1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Upon</a:t>
            </a:r>
            <a:r>
              <a:rPr lang="en-US" sz="2100" b="1" i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establishment, </a:t>
            </a:r>
            <a:r>
              <a:rPr lang="en-US" sz="2100" b="1" i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lang="en-US" sz="2100" b="1" i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company </a:t>
            </a:r>
            <a:r>
              <a:rPr lang="en-US" sz="2100" b="1" i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undertakes</a:t>
            </a:r>
            <a:r>
              <a:rPr lang="en-US" sz="2100" b="1" i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obligations </a:t>
            </a:r>
            <a:r>
              <a:rPr lang="en-US" sz="2100" b="1" i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towards the </a:t>
            </a:r>
            <a:r>
              <a:rPr lang="en-US" sz="2100" b="1" i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employees, </a:t>
            </a:r>
            <a:r>
              <a:rPr lang="en-US" sz="2100" b="1" i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the </a:t>
            </a:r>
            <a:r>
              <a:rPr lang="en-US" sz="2100" b="1" i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suppliers, </a:t>
            </a:r>
            <a:r>
              <a:rPr lang="en-US" sz="2100" b="1" i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lang="en-US" sz="2100" b="1" i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customers, </a:t>
            </a:r>
            <a:r>
              <a:rPr lang="en-US" sz="2100" b="1" i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lang="en-US" sz="2100" b="1" i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state, </a:t>
            </a:r>
            <a:r>
              <a:rPr lang="en-US" sz="2100" b="1" i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lang="en-US" sz="2100" b="1" i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society as a whole.</a:t>
            </a:r>
            <a:endParaRPr lang="el-GR" sz="2100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3 - Ορθογώνιο"/>
          <p:cNvSpPr/>
          <p:nvPr/>
        </p:nvSpPr>
        <p:spPr>
          <a:xfrm>
            <a:off x="1524000" y="1"/>
            <a:ext cx="9144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FF0000"/>
                </a:solidFill>
              </a:rPr>
              <a:t>ENTREPRENEURSHIP </a:t>
            </a:r>
            <a:r>
              <a:rPr lang="en-US" sz="2300" b="1" dirty="0">
                <a:solidFill>
                  <a:srgbClr val="FF0000"/>
                </a:solidFill>
              </a:rPr>
              <a:t>AND INNOVATION</a:t>
            </a:r>
            <a:endParaRPr lang="el-GR" sz="2300" b="1" dirty="0">
              <a:solidFill>
                <a:srgbClr val="FF0000"/>
              </a:solidFill>
            </a:endParaRPr>
          </a:p>
          <a:p>
            <a:pPr algn="ctr"/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10" name="4 - Ορθογώνιο"/>
          <p:cNvSpPr/>
          <p:nvPr/>
        </p:nvSpPr>
        <p:spPr>
          <a:xfrm>
            <a:off x="1524000" y="428605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b="1" dirty="0">
                <a:solidFill>
                  <a:srgbClr val="0000FF"/>
                </a:solidFill>
              </a:rPr>
              <a:t>  </a:t>
            </a:r>
            <a:r>
              <a:rPr lang="en-US" sz="2100" b="1" dirty="0" smtClean="0">
                <a:solidFill>
                  <a:srgbClr val="0000FF"/>
                </a:solidFill>
              </a:rPr>
              <a:t>Entrepreneurship</a:t>
            </a:r>
            <a:r>
              <a:rPr lang="el-GR" sz="2100" b="1" dirty="0">
                <a:solidFill>
                  <a:srgbClr val="0000FF"/>
                </a:solidFill>
              </a:rPr>
              <a:t>: </a:t>
            </a:r>
            <a:r>
              <a:rPr lang="en-US" sz="2100" b="1" dirty="0">
                <a:solidFill>
                  <a:srgbClr val="0000FF"/>
                </a:solidFill>
              </a:rPr>
              <a:t>the entrepreneur and business</a:t>
            </a:r>
            <a:endParaRPr lang="el-GR" sz="2100" b="1" dirty="0">
              <a:solidFill>
                <a:srgbClr val="0000FF"/>
              </a:solidFill>
            </a:endParaRPr>
          </a:p>
          <a:p>
            <a:pPr algn="ctr"/>
            <a:endParaRPr lang="el-GR" sz="21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222527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spd="slow">
        <p15:prstTrans prst="fallOve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1524000" y="1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FF0000"/>
                </a:solidFill>
              </a:rPr>
              <a:t>ENTREPRENEURSHIP AND INNOVATION</a:t>
            </a:r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1524000" y="428605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b="1" dirty="0">
                <a:solidFill>
                  <a:srgbClr val="0000FF"/>
                </a:solidFill>
              </a:rPr>
              <a:t>  </a:t>
            </a:r>
            <a:r>
              <a:rPr lang="en-US" sz="2100" b="1" dirty="0" smtClean="0">
                <a:solidFill>
                  <a:srgbClr val="0000FF"/>
                </a:solidFill>
              </a:rPr>
              <a:t>Entrepreneurship</a:t>
            </a:r>
            <a:r>
              <a:rPr lang="el-GR" sz="2100" b="1" dirty="0">
                <a:solidFill>
                  <a:srgbClr val="0000FF"/>
                </a:solidFill>
              </a:rPr>
              <a:t>: </a:t>
            </a:r>
            <a:r>
              <a:rPr lang="en-US" sz="2100" b="1" dirty="0">
                <a:solidFill>
                  <a:srgbClr val="0000FF"/>
                </a:solidFill>
              </a:rPr>
              <a:t>the entrepreneur and business</a:t>
            </a:r>
            <a:endParaRPr lang="el-GR" sz="2100" b="1" dirty="0">
              <a:solidFill>
                <a:srgbClr val="0000FF"/>
              </a:solidFill>
            </a:endParaRPr>
          </a:p>
          <a:p>
            <a:pPr algn="ctr"/>
            <a:r>
              <a:rPr lang="en-US" sz="2100" b="1" dirty="0" smtClean="0">
                <a:solidFill>
                  <a:srgbClr val="0000FF"/>
                </a:solidFill>
              </a:rPr>
              <a:t> </a:t>
            </a:r>
            <a:r>
              <a:rPr lang="el-GR" sz="2100" b="1" dirty="0" smtClean="0">
                <a:solidFill>
                  <a:srgbClr val="0000FF"/>
                </a:solidFill>
              </a:rPr>
              <a:t> </a:t>
            </a:r>
            <a:endParaRPr lang="el-GR" sz="2100" b="1" dirty="0">
              <a:solidFill>
                <a:srgbClr val="0000FF"/>
              </a:solidFill>
            </a:endParaRPr>
          </a:p>
        </p:txBody>
      </p:sp>
      <p:pic>
        <p:nvPicPr>
          <p:cNvPr id="1026" name="Picture 2" descr="D:\ΕIKONIKΕΣ EΠΙΧΕΙΡΗΣΕΙΣ\GENERAL PICS\entrepreneurs\innovation_1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2"/>
            <a:ext cx="1597503" cy="1857363"/>
          </a:xfrm>
          <a:prstGeom prst="rect">
            <a:avLst/>
          </a:prstGeom>
          <a:noFill/>
        </p:spPr>
      </p:pic>
      <p:graphicFrame>
        <p:nvGraphicFramePr>
          <p:cNvPr id="8" name="7 - Διάγραμμα"/>
          <p:cNvGraphicFramePr/>
          <p:nvPr>
            <p:extLst/>
          </p:nvPr>
        </p:nvGraphicFramePr>
        <p:xfrm>
          <a:off x="1738282" y="1857364"/>
          <a:ext cx="8715436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 rot="19998798">
            <a:off x="3064734" y="2745132"/>
            <a:ext cx="3737505" cy="430887"/>
          </a:xfrm>
          <a:prstGeom prst="rect">
            <a:avLst/>
          </a:prstGeom>
          <a:noFill/>
          <a:ln w="57150"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200" b="1" dirty="0" smtClean="0"/>
              <a:t>Goals of a business</a:t>
            </a:r>
            <a:endParaRPr lang="el-GR" sz="2200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766638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>
        <p14:glitter pattern="hexagon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466</Words>
  <Application>Microsoft Office PowerPoint</Application>
  <PresentationFormat>Προσαρμογή</PresentationFormat>
  <Paragraphs>57</Paragraphs>
  <Slides>7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admin</dc:creator>
  <cp:lastModifiedBy>User</cp:lastModifiedBy>
  <cp:revision>15</cp:revision>
  <dcterms:created xsi:type="dcterms:W3CDTF">2020-12-27T14:10:02Z</dcterms:created>
  <dcterms:modified xsi:type="dcterms:W3CDTF">2021-01-12T22:34:05Z</dcterms:modified>
</cp:coreProperties>
</file>