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1FA534-F5A8-437E-B397-3C61C10270B4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27C177A-D435-4658-8D7F-25F52D33AE3E}">
      <dgm:prSet phldrT="[Κείμενο]" custT="1"/>
      <dgm:spPr>
        <a:solidFill>
          <a:srgbClr val="FF0000"/>
        </a:solidFill>
      </dgm:spPr>
      <dgm:t>
        <a:bodyPr/>
        <a:lstStyle/>
        <a:p>
          <a:pPr algn="ctr"/>
          <a:r>
            <a:rPr lang="en-US" sz="1900" b="1" dirty="0" smtClean="0">
              <a:solidFill>
                <a:schemeClr val="tx1"/>
              </a:solidFill>
            </a:rPr>
            <a:t>Political environment (economic stability, legislation, </a:t>
          </a:r>
          <a:r>
            <a:rPr lang="en-US" sz="1900" b="1" dirty="0" err="1" smtClean="0">
              <a:solidFill>
                <a:schemeClr val="tx1"/>
              </a:solidFill>
            </a:rPr>
            <a:t>etc</a:t>
          </a:r>
          <a:r>
            <a:rPr lang="en-US" sz="1900" b="1" dirty="0" smtClean="0">
              <a:solidFill>
                <a:schemeClr val="tx1"/>
              </a:solidFill>
            </a:rPr>
            <a:t>)</a:t>
          </a:r>
          <a:endParaRPr lang="el-GR" sz="1900" b="1" dirty="0">
            <a:solidFill>
              <a:schemeClr val="tx1"/>
            </a:solidFill>
          </a:endParaRPr>
        </a:p>
      </dgm:t>
    </dgm:pt>
    <dgm:pt modelId="{162C2217-5FF3-4C5F-B716-4AEA305602A9}" type="parTrans" cxnId="{C1AFBC3D-9B73-4C42-B52F-A05E8834023F}">
      <dgm:prSet/>
      <dgm:spPr/>
      <dgm:t>
        <a:bodyPr/>
        <a:lstStyle/>
        <a:p>
          <a:endParaRPr lang="el-GR"/>
        </a:p>
      </dgm:t>
    </dgm:pt>
    <dgm:pt modelId="{7CF9BDD0-6441-41CB-A4D7-BA149E8746AB}" type="sibTrans" cxnId="{C1AFBC3D-9B73-4C42-B52F-A05E8834023F}">
      <dgm:prSet/>
      <dgm:spPr/>
      <dgm:t>
        <a:bodyPr/>
        <a:lstStyle/>
        <a:p>
          <a:endParaRPr lang="el-GR"/>
        </a:p>
      </dgm:t>
    </dgm:pt>
    <dgm:pt modelId="{F306D8DF-1465-4031-9030-DAB26E99EF06}">
      <dgm:prSet custT="1"/>
      <dgm:spPr>
        <a:solidFill>
          <a:srgbClr val="00FFFF"/>
        </a:solidFill>
      </dgm:spPr>
      <dgm:t>
        <a:bodyPr/>
        <a:lstStyle/>
        <a:p>
          <a:pPr algn="ctr"/>
          <a:r>
            <a:rPr lang="en-US" sz="1900" b="1" dirty="0" smtClean="0">
              <a:solidFill>
                <a:schemeClr val="tx1"/>
              </a:solidFill>
            </a:rPr>
            <a:t>Cultural environment (traditions, values, </a:t>
          </a:r>
          <a:r>
            <a:rPr lang="en-US" sz="1900" b="1" dirty="0" err="1" smtClean="0">
              <a:solidFill>
                <a:schemeClr val="tx1"/>
              </a:solidFill>
            </a:rPr>
            <a:t>etc</a:t>
          </a:r>
          <a:r>
            <a:rPr lang="en-US" sz="1900" b="1" dirty="0" smtClean="0">
              <a:solidFill>
                <a:schemeClr val="tx1"/>
              </a:solidFill>
            </a:rPr>
            <a:t>)</a:t>
          </a:r>
          <a:endParaRPr lang="el-GR" sz="1900" b="1" dirty="0">
            <a:solidFill>
              <a:schemeClr val="tx1"/>
            </a:solidFill>
          </a:endParaRPr>
        </a:p>
      </dgm:t>
    </dgm:pt>
    <dgm:pt modelId="{4A7DF734-6431-460A-B565-0027DE8232BC}" type="parTrans" cxnId="{5B410D02-A3AD-437F-A7CA-041AF5FBF39A}">
      <dgm:prSet/>
      <dgm:spPr/>
      <dgm:t>
        <a:bodyPr/>
        <a:lstStyle/>
        <a:p>
          <a:endParaRPr lang="el-GR"/>
        </a:p>
      </dgm:t>
    </dgm:pt>
    <dgm:pt modelId="{9A6DA9F4-C9C6-4540-9A4B-F38F6107BF90}" type="sibTrans" cxnId="{5B410D02-A3AD-437F-A7CA-041AF5FBF39A}">
      <dgm:prSet/>
      <dgm:spPr/>
      <dgm:t>
        <a:bodyPr/>
        <a:lstStyle/>
        <a:p>
          <a:endParaRPr lang="el-GR"/>
        </a:p>
      </dgm:t>
    </dgm:pt>
    <dgm:pt modelId="{866A331C-D284-4087-9DBC-C3E58D0F0D4E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900" b="1" dirty="0" smtClean="0">
              <a:solidFill>
                <a:schemeClr val="tx1"/>
              </a:solidFill>
            </a:rPr>
            <a:t>Social environment (social system, trade unions, etc.)</a:t>
          </a:r>
          <a:endParaRPr lang="el-GR" sz="1900" b="1" dirty="0">
            <a:solidFill>
              <a:schemeClr val="tx1"/>
            </a:solidFill>
          </a:endParaRPr>
        </a:p>
      </dgm:t>
    </dgm:pt>
    <dgm:pt modelId="{F32660AF-B2C7-4960-801A-FB4739C8D142}" type="sibTrans" cxnId="{597B83F4-97BB-4D36-B560-50D0602FC2F3}">
      <dgm:prSet/>
      <dgm:spPr/>
      <dgm:t>
        <a:bodyPr/>
        <a:lstStyle/>
        <a:p>
          <a:endParaRPr lang="el-GR"/>
        </a:p>
      </dgm:t>
    </dgm:pt>
    <dgm:pt modelId="{C2C0BE85-FBEA-43A1-B71B-AC618C185335}" type="parTrans" cxnId="{597B83F4-97BB-4D36-B560-50D0602FC2F3}">
      <dgm:prSet/>
      <dgm:spPr/>
      <dgm:t>
        <a:bodyPr/>
        <a:lstStyle/>
        <a:p>
          <a:endParaRPr lang="el-GR"/>
        </a:p>
      </dgm:t>
    </dgm:pt>
    <dgm:pt modelId="{3CEF3EB6-C190-4019-BE3F-C2D370A620A2}">
      <dgm:prSet phldrT="[Κείμενο]" custT="1"/>
      <dgm:spPr>
        <a:solidFill>
          <a:srgbClr val="01FF74"/>
        </a:solidFill>
      </dgm:spPr>
      <dgm:t>
        <a:bodyPr/>
        <a:lstStyle/>
        <a:p>
          <a:pPr algn="ctr"/>
          <a:r>
            <a:rPr lang="en-US" sz="1900" b="1" dirty="0" smtClean="0">
              <a:solidFill>
                <a:schemeClr val="tx1"/>
              </a:solidFill>
            </a:rPr>
            <a:t>Economic environment (taxation, interest rates, </a:t>
          </a:r>
          <a:r>
            <a:rPr lang="en-US" sz="1900" b="1" dirty="0" err="1" smtClean="0">
              <a:solidFill>
                <a:schemeClr val="tx1"/>
              </a:solidFill>
            </a:rPr>
            <a:t>etc</a:t>
          </a:r>
          <a:r>
            <a:rPr lang="en-US" sz="1900" b="1" dirty="0" smtClean="0">
              <a:solidFill>
                <a:schemeClr val="tx1"/>
              </a:solidFill>
            </a:rPr>
            <a:t>)</a:t>
          </a:r>
          <a:endParaRPr lang="el-GR" sz="1900" b="1" dirty="0">
            <a:solidFill>
              <a:schemeClr val="tx1"/>
            </a:solidFill>
          </a:endParaRPr>
        </a:p>
      </dgm:t>
    </dgm:pt>
    <dgm:pt modelId="{5F587E82-9E3B-40CE-89D6-72505C07F292}" type="sibTrans" cxnId="{1E3E7F1B-CE1C-4F32-8420-9F4575B6E574}">
      <dgm:prSet/>
      <dgm:spPr/>
      <dgm:t>
        <a:bodyPr/>
        <a:lstStyle/>
        <a:p>
          <a:endParaRPr lang="el-GR"/>
        </a:p>
      </dgm:t>
    </dgm:pt>
    <dgm:pt modelId="{96F5463D-4302-438D-A2CA-29E5E918A1B4}" type="parTrans" cxnId="{1E3E7F1B-CE1C-4F32-8420-9F4575B6E574}">
      <dgm:prSet/>
      <dgm:spPr/>
      <dgm:t>
        <a:bodyPr/>
        <a:lstStyle/>
        <a:p>
          <a:endParaRPr lang="el-GR"/>
        </a:p>
      </dgm:t>
    </dgm:pt>
    <dgm:pt modelId="{CF98AB18-71BA-4056-B4A1-2E8CD2F7AAAC}">
      <dgm:prSet custT="1"/>
      <dgm:spPr>
        <a:solidFill>
          <a:srgbClr val="FF99FF"/>
        </a:solidFill>
      </dgm:spPr>
      <dgm:t>
        <a:bodyPr/>
        <a:lstStyle/>
        <a:p>
          <a:pPr algn="ctr"/>
          <a:r>
            <a:rPr lang="en-US" sz="1900" b="1" dirty="0" smtClean="0">
              <a:solidFill>
                <a:schemeClr val="tx1"/>
              </a:solidFill>
            </a:rPr>
            <a:t>Technological environment (equipment, quality of materials, </a:t>
          </a:r>
          <a:r>
            <a:rPr lang="en-US" sz="1900" b="1" dirty="0" err="1" smtClean="0">
              <a:solidFill>
                <a:schemeClr val="tx1"/>
              </a:solidFill>
            </a:rPr>
            <a:t>etc</a:t>
          </a:r>
          <a:r>
            <a:rPr lang="en-US" sz="1900" b="1" dirty="0" smtClean="0">
              <a:solidFill>
                <a:schemeClr val="tx1"/>
              </a:solidFill>
            </a:rPr>
            <a:t>)</a:t>
          </a:r>
          <a:endParaRPr lang="el-GR" sz="1900" b="1" dirty="0">
            <a:solidFill>
              <a:schemeClr val="tx1"/>
            </a:solidFill>
          </a:endParaRPr>
        </a:p>
      </dgm:t>
    </dgm:pt>
    <dgm:pt modelId="{40C28490-AA14-4721-8840-C81BF8F35EBB}" type="parTrans" cxnId="{5C2903B6-7031-460A-9505-CD72E0C01A71}">
      <dgm:prSet/>
      <dgm:spPr/>
      <dgm:t>
        <a:bodyPr/>
        <a:lstStyle/>
        <a:p>
          <a:endParaRPr lang="el-GR"/>
        </a:p>
      </dgm:t>
    </dgm:pt>
    <dgm:pt modelId="{BCDF5290-B7C1-4D4C-8258-41BFE447D1A6}" type="sibTrans" cxnId="{5C2903B6-7031-460A-9505-CD72E0C01A71}">
      <dgm:prSet/>
      <dgm:spPr/>
      <dgm:t>
        <a:bodyPr/>
        <a:lstStyle/>
        <a:p>
          <a:endParaRPr lang="el-GR"/>
        </a:p>
      </dgm:t>
    </dgm:pt>
    <dgm:pt modelId="{653C6047-9428-4730-8A74-15ABF7BAA2F6}">
      <dgm:prSet custT="1"/>
      <dgm:spPr>
        <a:solidFill>
          <a:srgbClr val="57D3FF"/>
        </a:solidFill>
      </dgm:spPr>
      <dgm:t>
        <a:bodyPr/>
        <a:lstStyle/>
        <a:p>
          <a:r>
            <a:rPr lang="en-US" sz="2000" b="1" dirty="0" smtClean="0"/>
            <a:t>External environment in business:</a:t>
          </a:r>
          <a:endParaRPr lang="el-GR" sz="2000" b="1" dirty="0"/>
        </a:p>
      </dgm:t>
    </dgm:pt>
    <dgm:pt modelId="{2FB0CB52-151A-481C-B5B4-361E4B67685E}" type="parTrans" cxnId="{E9D4C76D-E988-453B-A4A1-5D7A13C1065F}">
      <dgm:prSet/>
      <dgm:spPr/>
      <dgm:t>
        <a:bodyPr/>
        <a:lstStyle/>
        <a:p>
          <a:endParaRPr lang="el-GR"/>
        </a:p>
      </dgm:t>
    </dgm:pt>
    <dgm:pt modelId="{858F8287-C686-44DF-A689-1969B8DF0D19}" type="sibTrans" cxnId="{E9D4C76D-E988-453B-A4A1-5D7A13C1065F}">
      <dgm:prSet/>
      <dgm:spPr/>
      <dgm:t>
        <a:bodyPr/>
        <a:lstStyle/>
        <a:p>
          <a:endParaRPr lang="el-GR"/>
        </a:p>
      </dgm:t>
    </dgm:pt>
    <dgm:pt modelId="{33D9C4D5-B077-4544-83C9-983915CD8DEA}">
      <dgm:prSet custT="1"/>
      <dgm:spPr>
        <a:solidFill>
          <a:srgbClr val="B48FFF"/>
        </a:solidFill>
      </dgm:spPr>
      <dgm:t>
        <a:bodyPr/>
        <a:lstStyle/>
        <a:p>
          <a:pPr algn="ctr"/>
          <a:r>
            <a:rPr lang="en-US" sz="1900" b="1" dirty="0" smtClean="0">
              <a:solidFill>
                <a:schemeClr val="tx1"/>
              </a:solidFill>
            </a:rPr>
            <a:t>Ecological environment (availability of resources, pollution, </a:t>
          </a:r>
          <a:r>
            <a:rPr lang="en-US" sz="1900" b="1" dirty="0" err="1" smtClean="0">
              <a:solidFill>
                <a:schemeClr val="tx1"/>
              </a:solidFill>
            </a:rPr>
            <a:t>etc</a:t>
          </a:r>
          <a:r>
            <a:rPr lang="en-US" sz="1900" b="1" dirty="0" smtClean="0">
              <a:solidFill>
                <a:schemeClr val="tx1"/>
              </a:solidFill>
            </a:rPr>
            <a:t>)</a:t>
          </a:r>
          <a:endParaRPr lang="el-GR" sz="1900" b="1" dirty="0">
            <a:solidFill>
              <a:schemeClr val="tx1"/>
            </a:solidFill>
          </a:endParaRPr>
        </a:p>
      </dgm:t>
    </dgm:pt>
    <dgm:pt modelId="{78EEBB46-C48A-401E-AA45-50963408F448}" type="parTrans" cxnId="{5B39DCBA-E28B-4AFC-BB5D-0F11CD18CC79}">
      <dgm:prSet/>
      <dgm:spPr/>
      <dgm:t>
        <a:bodyPr/>
        <a:lstStyle/>
        <a:p>
          <a:endParaRPr lang="el-GR"/>
        </a:p>
      </dgm:t>
    </dgm:pt>
    <dgm:pt modelId="{6DC040B6-0A76-4EF6-9C14-B7E0CB3C0BFA}" type="sibTrans" cxnId="{5B39DCBA-E28B-4AFC-BB5D-0F11CD18CC79}">
      <dgm:prSet/>
      <dgm:spPr/>
      <dgm:t>
        <a:bodyPr/>
        <a:lstStyle/>
        <a:p>
          <a:endParaRPr lang="el-GR"/>
        </a:p>
      </dgm:t>
    </dgm:pt>
    <dgm:pt modelId="{DCC0AEC8-E4FF-4487-A18E-18D16CE4DC44}" type="pres">
      <dgm:prSet presAssocID="{E41FA534-F5A8-437E-B397-3C61C10270B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8C7E945-258D-4120-9E1B-8DCA27A962E0}" type="pres">
      <dgm:prSet presAssocID="{33D9C4D5-B077-4544-83C9-983915CD8DEA}" presName="boxAndChildren" presStyleCnt="0"/>
      <dgm:spPr/>
    </dgm:pt>
    <dgm:pt modelId="{1ED7B187-B011-4E19-B2D1-9EFDB170A78C}" type="pres">
      <dgm:prSet presAssocID="{33D9C4D5-B077-4544-83C9-983915CD8DEA}" presName="parentTextBox" presStyleLbl="node1" presStyleIdx="0" presStyleCnt="7"/>
      <dgm:spPr/>
      <dgm:t>
        <a:bodyPr/>
        <a:lstStyle/>
        <a:p>
          <a:endParaRPr lang="el-GR"/>
        </a:p>
      </dgm:t>
    </dgm:pt>
    <dgm:pt modelId="{DA8DEAD2-2E90-45B0-8EB1-0D35F1A4D24F}" type="pres">
      <dgm:prSet presAssocID="{BCDF5290-B7C1-4D4C-8258-41BFE447D1A6}" presName="sp" presStyleCnt="0"/>
      <dgm:spPr/>
    </dgm:pt>
    <dgm:pt modelId="{59F11427-3620-4C74-8C6A-5586625EFEAB}" type="pres">
      <dgm:prSet presAssocID="{CF98AB18-71BA-4056-B4A1-2E8CD2F7AAAC}" presName="arrowAndChildren" presStyleCnt="0"/>
      <dgm:spPr/>
    </dgm:pt>
    <dgm:pt modelId="{ABE14B31-EBDE-40CC-8680-043E2CD23ED8}" type="pres">
      <dgm:prSet presAssocID="{CF98AB18-71BA-4056-B4A1-2E8CD2F7AAAC}" presName="parentTextArrow" presStyleLbl="node1" presStyleIdx="1" presStyleCnt="7"/>
      <dgm:spPr/>
      <dgm:t>
        <a:bodyPr/>
        <a:lstStyle/>
        <a:p>
          <a:endParaRPr lang="el-GR"/>
        </a:p>
      </dgm:t>
    </dgm:pt>
    <dgm:pt modelId="{875507C7-2DF9-4132-99C5-66928C572087}" type="pres">
      <dgm:prSet presAssocID="{9A6DA9F4-C9C6-4540-9A4B-F38F6107BF90}" presName="sp" presStyleCnt="0"/>
      <dgm:spPr/>
    </dgm:pt>
    <dgm:pt modelId="{94262EC9-B6FA-4256-B893-6BBBF684C20A}" type="pres">
      <dgm:prSet presAssocID="{F306D8DF-1465-4031-9030-DAB26E99EF06}" presName="arrowAndChildren" presStyleCnt="0"/>
      <dgm:spPr/>
    </dgm:pt>
    <dgm:pt modelId="{8D270E30-CB6A-4B63-A961-387A00F7156A}" type="pres">
      <dgm:prSet presAssocID="{F306D8DF-1465-4031-9030-DAB26E99EF06}" presName="parentTextArrow" presStyleLbl="node1" presStyleIdx="2" presStyleCnt="7"/>
      <dgm:spPr/>
      <dgm:t>
        <a:bodyPr/>
        <a:lstStyle/>
        <a:p>
          <a:endParaRPr lang="el-GR"/>
        </a:p>
      </dgm:t>
    </dgm:pt>
    <dgm:pt modelId="{231C45FF-1788-4104-84D2-36B2E98661ED}" type="pres">
      <dgm:prSet presAssocID="{7CF9BDD0-6441-41CB-A4D7-BA149E8746AB}" presName="sp" presStyleCnt="0"/>
      <dgm:spPr/>
    </dgm:pt>
    <dgm:pt modelId="{1001609B-BA09-44FD-8D3F-DE6F16E6A26A}" type="pres">
      <dgm:prSet presAssocID="{B27C177A-D435-4658-8D7F-25F52D33AE3E}" presName="arrowAndChildren" presStyleCnt="0"/>
      <dgm:spPr/>
    </dgm:pt>
    <dgm:pt modelId="{763FF8FB-A523-43C5-9015-9609285A283C}" type="pres">
      <dgm:prSet presAssocID="{B27C177A-D435-4658-8D7F-25F52D33AE3E}" presName="parentTextArrow" presStyleLbl="node1" presStyleIdx="3" presStyleCnt="7"/>
      <dgm:spPr/>
      <dgm:t>
        <a:bodyPr/>
        <a:lstStyle/>
        <a:p>
          <a:endParaRPr lang="el-GR"/>
        </a:p>
      </dgm:t>
    </dgm:pt>
    <dgm:pt modelId="{16A191BC-5780-4DC2-B3FC-F845856ECE31}" type="pres">
      <dgm:prSet presAssocID="{5F587E82-9E3B-40CE-89D6-72505C07F292}" presName="sp" presStyleCnt="0"/>
      <dgm:spPr/>
    </dgm:pt>
    <dgm:pt modelId="{15C7DD7A-A8D2-40CF-BDA1-699D96D1BE71}" type="pres">
      <dgm:prSet presAssocID="{3CEF3EB6-C190-4019-BE3F-C2D370A620A2}" presName="arrowAndChildren" presStyleCnt="0"/>
      <dgm:spPr/>
    </dgm:pt>
    <dgm:pt modelId="{8B43FCCA-E9EB-49F8-AE89-6D283453E444}" type="pres">
      <dgm:prSet presAssocID="{3CEF3EB6-C190-4019-BE3F-C2D370A620A2}" presName="parentTextArrow" presStyleLbl="node1" presStyleIdx="4" presStyleCnt="7"/>
      <dgm:spPr/>
      <dgm:t>
        <a:bodyPr/>
        <a:lstStyle/>
        <a:p>
          <a:endParaRPr lang="el-GR"/>
        </a:p>
      </dgm:t>
    </dgm:pt>
    <dgm:pt modelId="{08CAA7DD-5D5C-4C58-828B-AED92E25ECB4}" type="pres">
      <dgm:prSet presAssocID="{F32660AF-B2C7-4960-801A-FB4739C8D142}" presName="sp" presStyleCnt="0"/>
      <dgm:spPr/>
    </dgm:pt>
    <dgm:pt modelId="{F8F0C935-E81A-4403-BE02-6B874E3F3357}" type="pres">
      <dgm:prSet presAssocID="{866A331C-D284-4087-9DBC-C3E58D0F0D4E}" presName="arrowAndChildren" presStyleCnt="0"/>
      <dgm:spPr/>
    </dgm:pt>
    <dgm:pt modelId="{BF047E2D-15CF-4F80-A7A0-F969B78C9D78}" type="pres">
      <dgm:prSet presAssocID="{866A331C-D284-4087-9DBC-C3E58D0F0D4E}" presName="parentTextArrow" presStyleLbl="node1" presStyleIdx="5" presStyleCnt="7"/>
      <dgm:spPr/>
      <dgm:t>
        <a:bodyPr/>
        <a:lstStyle/>
        <a:p>
          <a:endParaRPr lang="el-GR"/>
        </a:p>
      </dgm:t>
    </dgm:pt>
    <dgm:pt modelId="{51D953F7-3ED4-4FD8-86B3-DEF7B48C6B28}" type="pres">
      <dgm:prSet presAssocID="{858F8287-C686-44DF-A689-1969B8DF0D19}" presName="sp" presStyleCnt="0"/>
      <dgm:spPr/>
    </dgm:pt>
    <dgm:pt modelId="{9FD84242-CF06-4EAE-83A3-59A4CE13E96C}" type="pres">
      <dgm:prSet presAssocID="{653C6047-9428-4730-8A74-15ABF7BAA2F6}" presName="arrowAndChildren" presStyleCnt="0"/>
      <dgm:spPr/>
    </dgm:pt>
    <dgm:pt modelId="{8CA2536C-9C62-4B9E-8BBE-9158405B1E8E}" type="pres">
      <dgm:prSet presAssocID="{653C6047-9428-4730-8A74-15ABF7BAA2F6}" presName="parentTextArrow" presStyleLbl="node1" presStyleIdx="6" presStyleCnt="7" custLinFactNeighborX="-840" custLinFactNeighborY="-265"/>
      <dgm:spPr/>
      <dgm:t>
        <a:bodyPr/>
        <a:lstStyle/>
        <a:p>
          <a:endParaRPr lang="el-GR"/>
        </a:p>
      </dgm:t>
    </dgm:pt>
  </dgm:ptLst>
  <dgm:cxnLst>
    <dgm:cxn modelId="{98EC22ED-ACF4-4767-A2C7-130249C48DB8}" type="presOf" srcId="{CF98AB18-71BA-4056-B4A1-2E8CD2F7AAAC}" destId="{ABE14B31-EBDE-40CC-8680-043E2CD23ED8}" srcOrd="0" destOrd="0" presId="urn:microsoft.com/office/officeart/2005/8/layout/process4"/>
    <dgm:cxn modelId="{EE8CC44D-5F13-4CAC-8004-A9D1845D658E}" type="presOf" srcId="{B27C177A-D435-4658-8D7F-25F52D33AE3E}" destId="{763FF8FB-A523-43C5-9015-9609285A283C}" srcOrd="0" destOrd="0" presId="urn:microsoft.com/office/officeart/2005/8/layout/process4"/>
    <dgm:cxn modelId="{5C2903B6-7031-460A-9505-CD72E0C01A71}" srcId="{E41FA534-F5A8-437E-B397-3C61C10270B4}" destId="{CF98AB18-71BA-4056-B4A1-2E8CD2F7AAAC}" srcOrd="5" destOrd="0" parTransId="{40C28490-AA14-4721-8840-C81BF8F35EBB}" sibTransId="{BCDF5290-B7C1-4D4C-8258-41BFE447D1A6}"/>
    <dgm:cxn modelId="{F6052DF4-36E8-4DF6-AC1E-C70DCAB2BB27}" type="presOf" srcId="{33D9C4D5-B077-4544-83C9-983915CD8DEA}" destId="{1ED7B187-B011-4E19-B2D1-9EFDB170A78C}" srcOrd="0" destOrd="0" presId="urn:microsoft.com/office/officeart/2005/8/layout/process4"/>
    <dgm:cxn modelId="{E9D4C76D-E988-453B-A4A1-5D7A13C1065F}" srcId="{E41FA534-F5A8-437E-B397-3C61C10270B4}" destId="{653C6047-9428-4730-8A74-15ABF7BAA2F6}" srcOrd="0" destOrd="0" parTransId="{2FB0CB52-151A-481C-B5B4-361E4B67685E}" sibTransId="{858F8287-C686-44DF-A689-1969B8DF0D19}"/>
    <dgm:cxn modelId="{CD85D977-04B6-47F2-A6D5-1DDFFD6C6FCC}" type="presOf" srcId="{3CEF3EB6-C190-4019-BE3F-C2D370A620A2}" destId="{8B43FCCA-E9EB-49F8-AE89-6D283453E444}" srcOrd="0" destOrd="0" presId="urn:microsoft.com/office/officeart/2005/8/layout/process4"/>
    <dgm:cxn modelId="{5B410D02-A3AD-437F-A7CA-041AF5FBF39A}" srcId="{E41FA534-F5A8-437E-B397-3C61C10270B4}" destId="{F306D8DF-1465-4031-9030-DAB26E99EF06}" srcOrd="4" destOrd="0" parTransId="{4A7DF734-6431-460A-B565-0027DE8232BC}" sibTransId="{9A6DA9F4-C9C6-4540-9A4B-F38F6107BF90}"/>
    <dgm:cxn modelId="{7A3446C4-CF29-4D19-94EA-0A42F07BD647}" type="presOf" srcId="{F306D8DF-1465-4031-9030-DAB26E99EF06}" destId="{8D270E30-CB6A-4B63-A961-387A00F7156A}" srcOrd="0" destOrd="0" presId="urn:microsoft.com/office/officeart/2005/8/layout/process4"/>
    <dgm:cxn modelId="{C1AFBC3D-9B73-4C42-B52F-A05E8834023F}" srcId="{E41FA534-F5A8-437E-B397-3C61C10270B4}" destId="{B27C177A-D435-4658-8D7F-25F52D33AE3E}" srcOrd="3" destOrd="0" parTransId="{162C2217-5FF3-4C5F-B716-4AEA305602A9}" sibTransId="{7CF9BDD0-6441-41CB-A4D7-BA149E8746AB}"/>
    <dgm:cxn modelId="{AC45CAC5-D55E-45EC-9214-909AE94B8C5A}" type="presOf" srcId="{653C6047-9428-4730-8A74-15ABF7BAA2F6}" destId="{8CA2536C-9C62-4B9E-8BBE-9158405B1E8E}" srcOrd="0" destOrd="0" presId="urn:microsoft.com/office/officeart/2005/8/layout/process4"/>
    <dgm:cxn modelId="{1E3E7F1B-CE1C-4F32-8420-9F4575B6E574}" srcId="{E41FA534-F5A8-437E-B397-3C61C10270B4}" destId="{3CEF3EB6-C190-4019-BE3F-C2D370A620A2}" srcOrd="2" destOrd="0" parTransId="{96F5463D-4302-438D-A2CA-29E5E918A1B4}" sibTransId="{5F587E82-9E3B-40CE-89D6-72505C07F292}"/>
    <dgm:cxn modelId="{597B83F4-97BB-4D36-B560-50D0602FC2F3}" srcId="{E41FA534-F5A8-437E-B397-3C61C10270B4}" destId="{866A331C-D284-4087-9DBC-C3E58D0F0D4E}" srcOrd="1" destOrd="0" parTransId="{C2C0BE85-FBEA-43A1-B71B-AC618C185335}" sibTransId="{F32660AF-B2C7-4960-801A-FB4739C8D142}"/>
    <dgm:cxn modelId="{5B39DCBA-E28B-4AFC-BB5D-0F11CD18CC79}" srcId="{E41FA534-F5A8-437E-B397-3C61C10270B4}" destId="{33D9C4D5-B077-4544-83C9-983915CD8DEA}" srcOrd="6" destOrd="0" parTransId="{78EEBB46-C48A-401E-AA45-50963408F448}" sibTransId="{6DC040B6-0A76-4EF6-9C14-B7E0CB3C0BFA}"/>
    <dgm:cxn modelId="{A02651A0-2FE9-41C0-9115-FC6B786811EA}" type="presOf" srcId="{866A331C-D284-4087-9DBC-C3E58D0F0D4E}" destId="{BF047E2D-15CF-4F80-A7A0-F969B78C9D78}" srcOrd="0" destOrd="0" presId="urn:microsoft.com/office/officeart/2005/8/layout/process4"/>
    <dgm:cxn modelId="{422CAD1A-13C3-4524-8C95-70D04554D462}" type="presOf" srcId="{E41FA534-F5A8-437E-B397-3C61C10270B4}" destId="{DCC0AEC8-E4FF-4487-A18E-18D16CE4DC44}" srcOrd="0" destOrd="0" presId="urn:microsoft.com/office/officeart/2005/8/layout/process4"/>
    <dgm:cxn modelId="{3D6B5CF6-B654-4D27-8397-39C28D7BD560}" type="presParOf" srcId="{DCC0AEC8-E4FF-4487-A18E-18D16CE4DC44}" destId="{D8C7E945-258D-4120-9E1B-8DCA27A962E0}" srcOrd="0" destOrd="0" presId="urn:microsoft.com/office/officeart/2005/8/layout/process4"/>
    <dgm:cxn modelId="{D5ECFAF6-AAA3-4A8E-8592-359274BCF30C}" type="presParOf" srcId="{D8C7E945-258D-4120-9E1B-8DCA27A962E0}" destId="{1ED7B187-B011-4E19-B2D1-9EFDB170A78C}" srcOrd="0" destOrd="0" presId="urn:microsoft.com/office/officeart/2005/8/layout/process4"/>
    <dgm:cxn modelId="{7A8B42D6-DE47-44DD-B305-82A5042D68A5}" type="presParOf" srcId="{DCC0AEC8-E4FF-4487-A18E-18D16CE4DC44}" destId="{DA8DEAD2-2E90-45B0-8EB1-0D35F1A4D24F}" srcOrd="1" destOrd="0" presId="urn:microsoft.com/office/officeart/2005/8/layout/process4"/>
    <dgm:cxn modelId="{CD9A5F5B-9298-4274-883D-E387A5DAC567}" type="presParOf" srcId="{DCC0AEC8-E4FF-4487-A18E-18D16CE4DC44}" destId="{59F11427-3620-4C74-8C6A-5586625EFEAB}" srcOrd="2" destOrd="0" presId="urn:microsoft.com/office/officeart/2005/8/layout/process4"/>
    <dgm:cxn modelId="{90FE2009-B462-4085-97CD-6153FD287DA9}" type="presParOf" srcId="{59F11427-3620-4C74-8C6A-5586625EFEAB}" destId="{ABE14B31-EBDE-40CC-8680-043E2CD23ED8}" srcOrd="0" destOrd="0" presId="urn:microsoft.com/office/officeart/2005/8/layout/process4"/>
    <dgm:cxn modelId="{3DE60928-F19E-4461-B5D1-18770753B3EC}" type="presParOf" srcId="{DCC0AEC8-E4FF-4487-A18E-18D16CE4DC44}" destId="{875507C7-2DF9-4132-99C5-66928C572087}" srcOrd="3" destOrd="0" presId="urn:microsoft.com/office/officeart/2005/8/layout/process4"/>
    <dgm:cxn modelId="{CF56C8D0-D905-4767-924E-6CFECFEA7F2C}" type="presParOf" srcId="{DCC0AEC8-E4FF-4487-A18E-18D16CE4DC44}" destId="{94262EC9-B6FA-4256-B893-6BBBF684C20A}" srcOrd="4" destOrd="0" presId="urn:microsoft.com/office/officeart/2005/8/layout/process4"/>
    <dgm:cxn modelId="{DFB3CFFB-5E04-4B80-986A-E42AF49E69DC}" type="presParOf" srcId="{94262EC9-B6FA-4256-B893-6BBBF684C20A}" destId="{8D270E30-CB6A-4B63-A961-387A00F7156A}" srcOrd="0" destOrd="0" presId="urn:microsoft.com/office/officeart/2005/8/layout/process4"/>
    <dgm:cxn modelId="{329199BE-ED35-4969-B88A-6AEEAB276465}" type="presParOf" srcId="{DCC0AEC8-E4FF-4487-A18E-18D16CE4DC44}" destId="{231C45FF-1788-4104-84D2-36B2E98661ED}" srcOrd="5" destOrd="0" presId="urn:microsoft.com/office/officeart/2005/8/layout/process4"/>
    <dgm:cxn modelId="{E9EDE799-F96E-4B0C-8F58-4EAC343F451A}" type="presParOf" srcId="{DCC0AEC8-E4FF-4487-A18E-18D16CE4DC44}" destId="{1001609B-BA09-44FD-8D3F-DE6F16E6A26A}" srcOrd="6" destOrd="0" presId="urn:microsoft.com/office/officeart/2005/8/layout/process4"/>
    <dgm:cxn modelId="{3C12FCB4-E31D-40CD-A526-A87BEEAE838F}" type="presParOf" srcId="{1001609B-BA09-44FD-8D3F-DE6F16E6A26A}" destId="{763FF8FB-A523-43C5-9015-9609285A283C}" srcOrd="0" destOrd="0" presId="urn:microsoft.com/office/officeart/2005/8/layout/process4"/>
    <dgm:cxn modelId="{DA0A7EBE-530E-40B5-8C0E-948C9F78FAF4}" type="presParOf" srcId="{DCC0AEC8-E4FF-4487-A18E-18D16CE4DC44}" destId="{16A191BC-5780-4DC2-B3FC-F845856ECE31}" srcOrd="7" destOrd="0" presId="urn:microsoft.com/office/officeart/2005/8/layout/process4"/>
    <dgm:cxn modelId="{E2D5F837-937E-43DB-9E84-2EA942275E4D}" type="presParOf" srcId="{DCC0AEC8-E4FF-4487-A18E-18D16CE4DC44}" destId="{15C7DD7A-A8D2-40CF-BDA1-699D96D1BE71}" srcOrd="8" destOrd="0" presId="urn:microsoft.com/office/officeart/2005/8/layout/process4"/>
    <dgm:cxn modelId="{A1C82359-DC01-4DC2-BC60-282189818D8A}" type="presParOf" srcId="{15C7DD7A-A8D2-40CF-BDA1-699D96D1BE71}" destId="{8B43FCCA-E9EB-49F8-AE89-6D283453E444}" srcOrd="0" destOrd="0" presId="urn:microsoft.com/office/officeart/2005/8/layout/process4"/>
    <dgm:cxn modelId="{BA8592D5-1F55-4347-99E5-DD7328E72820}" type="presParOf" srcId="{DCC0AEC8-E4FF-4487-A18E-18D16CE4DC44}" destId="{08CAA7DD-5D5C-4C58-828B-AED92E25ECB4}" srcOrd="9" destOrd="0" presId="urn:microsoft.com/office/officeart/2005/8/layout/process4"/>
    <dgm:cxn modelId="{B0A0B32F-DA35-44F3-B199-CACB27F2A2A5}" type="presParOf" srcId="{DCC0AEC8-E4FF-4487-A18E-18D16CE4DC44}" destId="{F8F0C935-E81A-4403-BE02-6B874E3F3357}" srcOrd="10" destOrd="0" presId="urn:microsoft.com/office/officeart/2005/8/layout/process4"/>
    <dgm:cxn modelId="{9268A62A-FEA6-424C-B85C-5A078D5A5D2E}" type="presParOf" srcId="{F8F0C935-E81A-4403-BE02-6B874E3F3357}" destId="{BF047E2D-15CF-4F80-A7A0-F969B78C9D78}" srcOrd="0" destOrd="0" presId="urn:microsoft.com/office/officeart/2005/8/layout/process4"/>
    <dgm:cxn modelId="{F76EFA23-747B-439D-B1BA-10181B3D812E}" type="presParOf" srcId="{DCC0AEC8-E4FF-4487-A18E-18D16CE4DC44}" destId="{51D953F7-3ED4-4FD8-86B3-DEF7B48C6B28}" srcOrd="11" destOrd="0" presId="urn:microsoft.com/office/officeart/2005/8/layout/process4"/>
    <dgm:cxn modelId="{08ED5145-7DD2-4DAE-B317-E6D822BCFA43}" type="presParOf" srcId="{DCC0AEC8-E4FF-4487-A18E-18D16CE4DC44}" destId="{9FD84242-CF06-4EAE-83A3-59A4CE13E96C}" srcOrd="12" destOrd="0" presId="urn:microsoft.com/office/officeart/2005/8/layout/process4"/>
    <dgm:cxn modelId="{B04797E1-177D-4981-8234-6AD80468F901}" type="presParOf" srcId="{9FD84242-CF06-4EAE-83A3-59A4CE13E96C}" destId="{8CA2536C-9C62-4B9E-8BBE-9158405B1E8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60B165-FFD5-4DA0-A461-8BF8B5E175B9}" type="doc">
      <dgm:prSet loTypeId="urn:microsoft.com/office/officeart/2005/8/layout/venn3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F8B6A47-153A-44B9-A58A-4BBB78A18769}">
      <dgm:prSet phldrT="[Κείμενο]" custT="1"/>
      <dgm:spPr>
        <a:solidFill>
          <a:srgbClr val="9966FF">
            <a:alpha val="49804"/>
          </a:srgbClr>
        </a:solidFill>
      </dgm:spPr>
      <dgm:t>
        <a:bodyPr/>
        <a:lstStyle/>
        <a:p>
          <a:r>
            <a:rPr lang="en-US" sz="1600" b="1" dirty="0" smtClean="0"/>
            <a:t>Suppliers</a:t>
          </a:r>
          <a:endParaRPr lang="el-GR" sz="1600" b="1" dirty="0"/>
        </a:p>
      </dgm:t>
    </dgm:pt>
    <dgm:pt modelId="{AD7CD13D-FDCB-4816-AE28-4FA4BD17D92D}" type="parTrans" cxnId="{E6E18BC6-F777-411D-B85C-8E2EC1915AF1}">
      <dgm:prSet/>
      <dgm:spPr/>
      <dgm:t>
        <a:bodyPr/>
        <a:lstStyle/>
        <a:p>
          <a:endParaRPr lang="el-GR"/>
        </a:p>
      </dgm:t>
    </dgm:pt>
    <dgm:pt modelId="{84D30156-92E6-4EF8-B900-E9744CD53A79}" type="sibTrans" cxnId="{E6E18BC6-F777-411D-B85C-8E2EC1915AF1}">
      <dgm:prSet/>
      <dgm:spPr/>
      <dgm:t>
        <a:bodyPr/>
        <a:lstStyle/>
        <a:p>
          <a:endParaRPr lang="el-GR"/>
        </a:p>
      </dgm:t>
    </dgm:pt>
    <dgm:pt modelId="{DE2A0EC6-AB55-4485-91B0-6D47DB0EE4C5}">
      <dgm:prSet phldrT="[Κείμενο]" custT="1"/>
      <dgm:spPr>
        <a:solidFill>
          <a:srgbClr val="FF66FF">
            <a:alpha val="49804"/>
          </a:srgbClr>
        </a:solidFill>
      </dgm:spPr>
      <dgm:t>
        <a:bodyPr/>
        <a:lstStyle/>
        <a:p>
          <a:r>
            <a:rPr lang="en-US" sz="1600" b="1" dirty="0" smtClean="0"/>
            <a:t>Funding</a:t>
          </a:r>
          <a:endParaRPr lang="el-GR" sz="1600" b="1" dirty="0"/>
        </a:p>
      </dgm:t>
    </dgm:pt>
    <dgm:pt modelId="{D8F902EB-5981-4EE6-A4EF-CA7F296E58FA}" type="parTrans" cxnId="{328FAAFB-1561-4F2C-8765-41AB5CBD5329}">
      <dgm:prSet/>
      <dgm:spPr/>
      <dgm:t>
        <a:bodyPr/>
        <a:lstStyle/>
        <a:p>
          <a:endParaRPr lang="el-GR"/>
        </a:p>
      </dgm:t>
    </dgm:pt>
    <dgm:pt modelId="{7CBA595F-6645-4673-ABF3-686893BC48CD}" type="sibTrans" cxnId="{328FAAFB-1561-4F2C-8765-41AB5CBD5329}">
      <dgm:prSet/>
      <dgm:spPr/>
      <dgm:t>
        <a:bodyPr/>
        <a:lstStyle/>
        <a:p>
          <a:endParaRPr lang="el-GR"/>
        </a:p>
      </dgm:t>
    </dgm:pt>
    <dgm:pt modelId="{865FB13A-C114-4DAF-9BAA-7E64703FA033}">
      <dgm:prSet phldrT="[Κείμενο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/>
            <a:t>Employees</a:t>
          </a:r>
          <a:endParaRPr lang="el-GR" sz="1600" b="1" dirty="0"/>
        </a:p>
      </dgm:t>
    </dgm:pt>
    <dgm:pt modelId="{438F26D1-2424-4312-BB99-703EA87D984D}" type="parTrans" cxnId="{721DD901-207E-4E87-BD94-BE0358712FA2}">
      <dgm:prSet/>
      <dgm:spPr/>
      <dgm:t>
        <a:bodyPr/>
        <a:lstStyle/>
        <a:p>
          <a:endParaRPr lang="el-GR"/>
        </a:p>
      </dgm:t>
    </dgm:pt>
    <dgm:pt modelId="{74E561B0-AE42-43F1-921E-C286CC596A30}" type="sibTrans" cxnId="{721DD901-207E-4E87-BD94-BE0358712FA2}">
      <dgm:prSet/>
      <dgm:spPr/>
      <dgm:t>
        <a:bodyPr/>
        <a:lstStyle/>
        <a:p>
          <a:endParaRPr lang="el-GR"/>
        </a:p>
      </dgm:t>
    </dgm:pt>
    <dgm:pt modelId="{C79802AA-E4BC-4F2C-B04B-04F42DFF930A}">
      <dgm:prSet phldrT="[Κείμενο]" custT="1"/>
      <dgm:spPr>
        <a:solidFill>
          <a:srgbClr val="0066FF">
            <a:alpha val="49804"/>
          </a:srgbClr>
        </a:solidFill>
      </dgm:spPr>
      <dgm:t>
        <a:bodyPr/>
        <a:lstStyle/>
        <a:p>
          <a:r>
            <a:rPr lang="en-US" sz="1600" b="1" dirty="0" smtClean="0"/>
            <a:t>Other businesses</a:t>
          </a:r>
          <a:endParaRPr lang="el-GR" sz="1600" b="1" dirty="0"/>
        </a:p>
      </dgm:t>
    </dgm:pt>
    <dgm:pt modelId="{D57C7058-181B-49A4-8E8C-B9B469FE267D}" type="parTrans" cxnId="{1D9A81CA-63BD-4FF8-9E20-B2D6E8A8A701}">
      <dgm:prSet/>
      <dgm:spPr/>
      <dgm:t>
        <a:bodyPr/>
        <a:lstStyle/>
        <a:p>
          <a:endParaRPr lang="el-GR"/>
        </a:p>
      </dgm:t>
    </dgm:pt>
    <dgm:pt modelId="{EF451AD8-0232-48FD-A3F6-375309FCD026}" type="sibTrans" cxnId="{1D9A81CA-63BD-4FF8-9E20-B2D6E8A8A701}">
      <dgm:prSet/>
      <dgm:spPr/>
      <dgm:t>
        <a:bodyPr/>
        <a:lstStyle/>
        <a:p>
          <a:endParaRPr lang="el-GR"/>
        </a:p>
      </dgm:t>
    </dgm:pt>
    <dgm:pt modelId="{C977872E-08C4-4D73-9B12-AAF2B7803FF3}">
      <dgm:prSet custT="1"/>
      <dgm:spPr>
        <a:solidFill>
          <a:srgbClr val="00FF00">
            <a:alpha val="49804"/>
          </a:srgbClr>
        </a:solidFill>
      </dgm:spPr>
      <dgm:t>
        <a:bodyPr/>
        <a:lstStyle/>
        <a:p>
          <a:r>
            <a:rPr lang="en-US" sz="1600" b="1" dirty="0" smtClean="0"/>
            <a:t>Clients</a:t>
          </a:r>
          <a:endParaRPr lang="el-GR" sz="1600" b="1" dirty="0"/>
        </a:p>
      </dgm:t>
    </dgm:pt>
    <dgm:pt modelId="{2F1F182C-3B54-4E6A-B7C5-8432FD61A782}" type="parTrans" cxnId="{F0651A38-0E89-4EE6-BD1A-96B2B5582D24}">
      <dgm:prSet/>
      <dgm:spPr/>
      <dgm:t>
        <a:bodyPr/>
        <a:lstStyle/>
        <a:p>
          <a:endParaRPr lang="el-GR"/>
        </a:p>
      </dgm:t>
    </dgm:pt>
    <dgm:pt modelId="{F244C793-FECF-43CF-B662-10C96152E23F}" type="sibTrans" cxnId="{F0651A38-0E89-4EE6-BD1A-96B2B5582D24}">
      <dgm:prSet/>
      <dgm:spPr/>
      <dgm:t>
        <a:bodyPr/>
        <a:lstStyle/>
        <a:p>
          <a:endParaRPr lang="el-GR"/>
        </a:p>
      </dgm:t>
    </dgm:pt>
    <dgm:pt modelId="{E10A994D-BB94-4050-9E59-82108A0B262D}" type="pres">
      <dgm:prSet presAssocID="{0460B165-FFD5-4DA0-A461-8BF8B5E175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EB2C5D1-4E7B-4B10-8ABF-BEE693F729E7}" type="pres">
      <dgm:prSet presAssocID="{DF8B6A47-153A-44B9-A58A-4BBB78A18769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97494E-BE50-40A3-966E-6270D6380F23}" type="pres">
      <dgm:prSet presAssocID="{84D30156-92E6-4EF8-B900-E9744CD53A79}" presName="space" presStyleCnt="0"/>
      <dgm:spPr/>
    </dgm:pt>
    <dgm:pt modelId="{CA7E58C2-7E67-4BAF-9061-A112DC9A2C5F}" type="pres">
      <dgm:prSet presAssocID="{DE2A0EC6-AB55-4485-91B0-6D47DB0EE4C5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9A3A852-0F38-4B5E-819B-E127917C1D93}" type="pres">
      <dgm:prSet presAssocID="{7CBA595F-6645-4673-ABF3-686893BC48CD}" presName="space" presStyleCnt="0"/>
      <dgm:spPr/>
    </dgm:pt>
    <dgm:pt modelId="{87A08484-1C70-458B-A18D-9DD8D637FF16}" type="pres">
      <dgm:prSet presAssocID="{C977872E-08C4-4D73-9B12-AAF2B7803FF3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4FCFC5C-850C-4A45-803E-7CD74DB83D23}" type="pres">
      <dgm:prSet presAssocID="{F244C793-FECF-43CF-B662-10C96152E23F}" presName="space" presStyleCnt="0"/>
      <dgm:spPr/>
    </dgm:pt>
    <dgm:pt modelId="{36B27387-B423-4C6F-8979-D914F39F6DC2}" type="pres">
      <dgm:prSet presAssocID="{865FB13A-C114-4DAF-9BAA-7E64703FA033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EB284FC-390D-4EEF-81EA-5597349A8B08}" type="pres">
      <dgm:prSet presAssocID="{74E561B0-AE42-43F1-921E-C286CC596A30}" presName="space" presStyleCnt="0"/>
      <dgm:spPr/>
    </dgm:pt>
    <dgm:pt modelId="{1E836C48-8E11-4DC3-8714-3C2582140DBD}" type="pres">
      <dgm:prSet presAssocID="{C79802AA-E4BC-4F2C-B04B-04F42DFF930A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0651A38-0E89-4EE6-BD1A-96B2B5582D24}" srcId="{0460B165-FFD5-4DA0-A461-8BF8B5E175B9}" destId="{C977872E-08C4-4D73-9B12-AAF2B7803FF3}" srcOrd="2" destOrd="0" parTransId="{2F1F182C-3B54-4E6A-B7C5-8432FD61A782}" sibTransId="{F244C793-FECF-43CF-B662-10C96152E23F}"/>
    <dgm:cxn modelId="{945A2D7B-A4D0-47B2-9020-3C588169949F}" type="presOf" srcId="{C79802AA-E4BC-4F2C-B04B-04F42DFF930A}" destId="{1E836C48-8E11-4DC3-8714-3C2582140DBD}" srcOrd="0" destOrd="0" presId="urn:microsoft.com/office/officeart/2005/8/layout/venn3"/>
    <dgm:cxn modelId="{93068575-76D2-40BE-86DA-602B7946DA6C}" type="presOf" srcId="{0460B165-FFD5-4DA0-A461-8BF8B5E175B9}" destId="{E10A994D-BB94-4050-9E59-82108A0B262D}" srcOrd="0" destOrd="0" presId="urn:microsoft.com/office/officeart/2005/8/layout/venn3"/>
    <dgm:cxn modelId="{FC30AC92-3C8E-4AD7-9029-05D444FC1D93}" type="presOf" srcId="{DF8B6A47-153A-44B9-A58A-4BBB78A18769}" destId="{0EB2C5D1-4E7B-4B10-8ABF-BEE693F729E7}" srcOrd="0" destOrd="0" presId="urn:microsoft.com/office/officeart/2005/8/layout/venn3"/>
    <dgm:cxn modelId="{15C0FE23-E599-4262-9D4B-CE2EAD58AF8C}" type="presOf" srcId="{DE2A0EC6-AB55-4485-91B0-6D47DB0EE4C5}" destId="{CA7E58C2-7E67-4BAF-9061-A112DC9A2C5F}" srcOrd="0" destOrd="0" presId="urn:microsoft.com/office/officeart/2005/8/layout/venn3"/>
    <dgm:cxn modelId="{3284282D-DE14-4C8F-AEDE-374C066E28E8}" type="presOf" srcId="{865FB13A-C114-4DAF-9BAA-7E64703FA033}" destId="{36B27387-B423-4C6F-8979-D914F39F6DC2}" srcOrd="0" destOrd="0" presId="urn:microsoft.com/office/officeart/2005/8/layout/venn3"/>
    <dgm:cxn modelId="{721DD901-207E-4E87-BD94-BE0358712FA2}" srcId="{0460B165-FFD5-4DA0-A461-8BF8B5E175B9}" destId="{865FB13A-C114-4DAF-9BAA-7E64703FA033}" srcOrd="3" destOrd="0" parTransId="{438F26D1-2424-4312-BB99-703EA87D984D}" sibTransId="{74E561B0-AE42-43F1-921E-C286CC596A30}"/>
    <dgm:cxn modelId="{328FAAFB-1561-4F2C-8765-41AB5CBD5329}" srcId="{0460B165-FFD5-4DA0-A461-8BF8B5E175B9}" destId="{DE2A0EC6-AB55-4485-91B0-6D47DB0EE4C5}" srcOrd="1" destOrd="0" parTransId="{D8F902EB-5981-4EE6-A4EF-CA7F296E58FA}" sibTransId="{7CBA595F-6645-4673-ABF3-686893BC48CD}"/>
    <dgm:cxn modelId="{4087D265-A90A-436D-98DD-CB50BCF93E97}" type="presOf" srcId="{C977872E-08C4-4D73-9B12-AAF2B7803FF3}" destId="{87A08484-1C70-458B-A18D-9DD8D637FF16}" srcOrd="0" destOrd="0" presId="urn:microsoft.com/office/officeart/2005/8/layout/venn3"/>
    <dgm:cxn modelId="{E6E18BC6-F777-411D-B85C-8E2EC1915AF1}" srcId="{0460B165-FFD5-4DA0-A461-8BF8B5E175B9}" destId="{DF8B6A47-153A-44B9-A58A-4BBB78A18769}" srcOrd="0" destOrd="0" parTransId="{AD7CD13D-FDCB-4816-AE28-4FA4BD17D92D}" sibTransId="{84D30156-92E6-4EF8-B900-E9744CD53A79}"/>
    <dgm:cxn modelId="{1D9A81CA-63BD-4FF8-9E20-B2D6E8A8A701}" srcId="{0460B165-FFD5-4DA0-A461-8BF8B5E175B9}" destId="{C79802AA-E4BC-4F2C-B04B-04F42DFF930A}" srcOrd="4" destOrd="0" parTransId="{D57C7058-181B-49A4-8E8C-B9B469FE267D}" sibTransId="{EF451AD8-0232-48FD-A3F6-375309FCD026}"/>
    <dgm:cxn modelId="{1BDCFD1E-5E3C-4550-967E-F6D9F9036F7D}" type="presParOf" srcId="{E10A994D-BB94-4050-9E59-82108A0B262D}" destId="{0EB2C5D1-4E7B-4B10-8ABF-BEE693F729E7}" srcOrd="0" destOrd="0" presId="urn:microsoft.com/office/officeart/2005/8/layout/venn3"/>
    <dgm:cxn modelId="{EFAC188A-9E6F-42C1-A3C7-A5B7485A2773}" type="presParOf" srcId="{E10A994D-BB94-4050-9E59-82108A0B262D}" destId="{3497494E-BE50-40A3-966E-6270D6380F23}" srcOrd="1" destOrd="0" presId="urn:microsoft.com/office/officeart/2005/8/layout/venn3"/>
    <dgm:cxn modelId="{4DA2FADB-B3FF-405D-8096-A22CE9604934}" type="presParOf" srcId="{E10A994D-BB94-4050-9E59-82108A0B262D}" destId="{CA7E58C2-7E67-4BAF-9061-A112DC9A2C5F}" srcOrd="2" destOrd="0" presId="urn:microsoft.com/office/officeart/2005/8/layout/venn3"/>
    <dgm:cxn modelId="{1170BD63-9A98-4BFF-888E-67B6F4E98E39}" type="presParOf" srcId="{E10A994D-BB94-4050-9E59-82108A0B262D}" destId="{59A3A852-0F38-4B5E-819B-E127917C1D93}" srcOrd="3" destOrd="0" presId="urn:microsoft.com/office/officeart/2005/8/layout/venn3"/>
    <dgm:cxn modelId="{937B8D51-B907-4AA9-AA0F-AA5BCE7B3369}" type="presParOf" srcId="{E10A994D-BB94-4050-9E59-82108A0B262D}" destId="{87A08484-1C70-458B-A18D-9DD8D637FF16}" srcOrd="4" destOrd="0" presId="urn:microsoft.com/office/officeart/2005/8/layout/venn3"/>
    <dgm:cxn modelId="{3B88BD3A-AAFF-497C-BB37-83AEF09EF662}" type="presParOf" srcId="{E10A994D-BB94-4050-9E59-82108A0B262D}" destId="{54FCFC5C-850C-4A45-803E-7CD74DB83D23}" srcOrd="5" destOrd="0" presId="urn:microsoft.com/office/officeart/2005/8/layout/venn3"/>
    <dgm:cxn modelId="{252D3415-39E7-4904-A218-2E23126824E2}" type="presParOf" srcId="{E10A994D-BB94-4050-9E59-82108A0B262D}" destId="{36B27387-B423-4C6F-8979-D914F39F6DC2}" srcOrd="6" destOrd="0" presId="urn:microsoft.com/office/officeart/2005/8/layout/venn3"/>
    <dgm:cxn modelId="{A7ACA51E-6A5C-4CAA-A52D-317245A7C687}" type="presParOf" srcId="{E10A994D-BB94-4050-9E59-82108A0B262D}" destId="{FEB284FC-390D-4EEF-81EA-5597349A8B08}" srcOrd="7" destOrd="0" presId="urn:microsoft.com/office/officeart/2005/8/layout/venn3"/>
    <dgm:cxn modelId="{EFEFFF50-EAD4-4F08-BA7F-980838AA606F}" type="presParOf" srcId="{E10A994D-BB94-4050-9E59-82108A0B262D}" destId="{1E836C48-8E11-4DC3-8714-3C2582140DBD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959AD7-CB01-42BA-86C6-ECAB3E649A1F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9C62C5D-E0B6-4126-B91C-CE4A84F68F68}">
      <dgm:prSet phldrT="[Κείμενο]" custT="1"/>
      <dgm:spPr/>
      <dgm:t>
        <a:bodyPr/>
        <a:lstStyle/>
        <a:p>
          <a:r>
            <a:rPr lang="en-US" sz="1600" b="1" dirty="0" smtClean="0"/>
            <a:t>Competitiveness</a:t>
          </a:r>
          <a:endParaRPr lang="el-GR" sz="1600" b="1" dirty="0"/>
        </a:p>
      </dgm:t>
    </dgm:pt>
    <dgm:pt modelId="{B8675D0D-7786-47F8-985B-5DA45BBE06CF}" type="parTrans" cxnId="{1C19A7D5-9105-4790-B0F0-0B8F1DCC1FE4}">
      <dgm:prSet/>
      <dgm:spPr/>
      <dgm:t>
        <a:bodyPr/>
        <a:lstStyle/>
        <a:p>
          <a:endParaRPr lang="el-GR"/>
        </a:p>
      </dgm:t>
    </dgm:pt>
    <dgm:pt modelId="{41B8DA28-64A6-4AD9-B339-E231E92754B3}" type="sibTrans" cxnId="{1C19A7D5-9105-4790-B0F0-0B8F1DCC1FE4}">
      <dgm:prSet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  <dgm:t>
        <a:bodyPr/>
        <a:lstStyle/>
        <a:p>
          <a:endParaRPr lang="el-GR"/>
        </a:p>
      </dgm:t>
    </dgm:pt>
    <dgm:pt modelId="{918F5BDA-1820-4E2C-8C40-1018C32024C0}">
      <dgm:prSet phldrT="[Κείμενο]" custT="1"/>
      <dgm:spPr/>
      <dgm:t>
        <a:bodyPr/>
        <a:lstStyle/>
        <a:p>
          <a:r>
            <a:rPr lang="en-US" sz="1600" b="1" dirty="0" smtClean="0"/>
            <a:t>Extroversion</a:t>
          </a:r>
          <a:endParaRPr lang="el-GR" sz="1600" b="1" dirty="0"/>
        </a:p>
      </dgm:t>
    </dgm:pt>
    <dgm:pt modelId="{681DF791-31CF-4109-B948-6DE340F53C01}" type="parTrans" cxnId="{F3847A31-5AD1-4120-82CF-448B8A7084BF}">
      <dgm:prSet/>
      <dgm:spPr/>
      <dgm:t>
        <a:bodyPr/>
        <a:lstStyle/>
        <a:p>
          <a:endParaRPr lang="el-GR"/>
        </a:p>
      </dgm:t>
    </dgm:pt>
    <dgm:pt modelId="{D30A180D-2445-4DEB-B1FE-23A98D102E41}" type="sibTrans" cxnId="{F3847A31-5AD1-4120-82CF-448B8A7084BF}">
      <dgm:prSet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  <dgm:t>
        <a:bodyPr/>
        <a:lstStyle/>
        <a:p>
          <a:endParaRPr lang="el-GR"/>
        </a:p>
      </dgm:t>
    </dgm:pt>
    <dgm:pt modelId="{88F011CE-EC13-4346-A7B7-BDE3E7739610}">
      <dgm:prSet phldrT="[Κείμενο]" custT="1"/>
      <dgm:spPr/>
      <dgm:t>
        <a:bodyPr/>
        <a:lstStyle/>
        <a:p>
          <a:r>
            <a:rPr lang="en-US" sz="1600" b="1" dirty="0" smtClean="0"/>
            <a:t>Efficiency</a:t>
          </a:r>
          <a:endParaRPr lang="el-GR" sz="1600" b="1" dirty="0"/>
        </a:p>
      </dgm:t>
    </dgm:pt>
    <dgm:pt modelId="{2DFDF122-B4CF-4E7A-9A12-FDD157F3C740}" type="parTrans" cxnId="{B8C772BF-72FE-4667-8C33-29603C5BE21C}">
      <dgm:prSet/>
      <dgm:spPr/>
      <dgm:t>
        <a:bodyPr/>
        <a:lstStyle/>
        <a:p>
          <a:endParaRPr lang="el-GR"/>
        </a:p>
      </dgm:t>
    </dgm:pt>
    <dgm:pt modelId="{CFAC48D2-4281-41D0-A646-D1E8DAABC85A}" type="sibTrans" cxnId="{B8C772BF-72FE-4667-8C33-29603C5BE21C}">
      <dgm:prSet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  <dgm:t>
        <a:bodyPr/>
        <a:lstStyle/>
        <a:p>
          <a:endParaRPr lang="el-GR"/>
        </a:p>
      </dgm:t>
    </dgm:pt>
    <dgm:pt modelId="{7C27ECE4-A690-4FE5-9B5C-6AA8EF0BA6C1}" type="pres">
      <dgm:prSet presAssocID="{5E959AD7-CB01-42BA-86C6-ECAB3E649A1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EA78A50-B369-41DD-A9E2-5FEC6FF59795}" type="pres">
      <dgm:prSet presAssocID="{A9C62C5D-E0B6-4126-B91C-CE4A84F68F68}" presName="dummy" presStyleCnt="0"/>
      <dgm:spPr/>
    </dgm:pt>
    <dgm:pt modelId="{B3E4E7CD-67BC-4C59-89B0-492BBBA6E1E5}" type="pres">
      <dgm:prSet presAssocID="{A9C62C5D-E0B6-4126-B91C-CE4A84F68F68}" presName="node" presStyleLbl="revTx" presStyleIdx="0" presStyleCnt="3" custScaleX="10511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6E3728B-EEE7-4C33-A4BE-2C1BB7B5FDB2}" type="pres">
      <dgm:prSet presAssocID="{41B8DA28-64A6-4AD9-B339-E231E92754B3}" presName="sibTrans" presStyleLbl="node1" presStyleIdx="0" presStyleCnt="3"/>
      <dgm:spPr/>
      <dgm:t>
        <a:bodyPr/>
        <a:lstStyle/>
        <a:p>
          <a:endParaRPr lang="el-GR"/>
        </a:p>
      </dgm:t>
    </dgm:pt>
    <dgm:pt modelId="{2AD5468B-4A3A-4EAC-BFE0-E9E40655F3A4}" type="pres">
      <dgm:prSet presAssocID="{918F5BDA-1820-4E2C-8C40-1018C32024C0}" presName="dummy" presStyleCnt="0"/>
      <dgm:spPr/>
    </dgm:pt>
    <dgm:pt modelId="{CE22A183-386C-4361-85B9-406B82925545}" type="pres">
      <dgm:prSet presAssocID="{918F5BDA-1820-4E2C-8C40-1018C32024C0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4F926C-2683-40E9-93B7-9AE0C342D5D2}" type="pres">
      <dgm:prSet presAssocID="{D30A180D-2445-4DEB-B1FE-23A98D102E41}" presName="sibTrans" presStyleLbl="node1" presStyleIdx="1" presStyleCnt="3"/>
      <dgm:spPr/>
      <dgm:t>
        <a:bodyPr/>
        <a:lstStyle/>
        <a:p>
          <a:endParaRPr lang="el-GR"/>
        </a:p>
      </dgm:t>
    </dgm:pt>
    <dgm:pt modelId="{A2DAB10A-5CD7-4505-B164-7F59846E8945}" type="pres">
      <dgm:prSet presAssocID="{88F011CE-EC13-4346-A7B7-BDE3E7739610}" presName="dummy" presStyleCnt="0"/>
      <dgm:spPr/>
    </dgm:pt>
    <dgm:pt modelId="{1A2B91D8-6A5B-4320-83F3-804B0EAB47E4}" type="pres">
      <dgm:prSet presAssocID="{88F011CE-EC13-4346-A7B7-BDE3E7739610}" presName="node" presStyleLbl="revTx" presStyleIdx="2" presStyleCnt="3" custScaleX="12762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C5A26BC-0D45-4EB9-BA08-588650E34522}" type="pres">
      <dgm:prSet presAssocID="{CFAC48D2-4281-41D0-A646-D1E8DAABC85A}" presName="sibTrans" presStyleLbl="node1" presStyleIdx="2" presStyleCnt="3"/>
      <dgm:spPr/>
      <dgm:t>
        <a:bodyPr/>
        <a:lstStyle/>
        <a:p>
          <a:endParaRPr lang="el-GR"/>
        </a:p>
      </dgm:t>
    </dgm:pt>
  </dgm:ptLst>
  <dgm:cxnLst>
    <dgm:cxn modelId="{B8C772BF-72FE-4667-8C33-29603C5BE21C}" srcId="{5E959AD7-CB01-42BA-86C6-ECAB3E649A1F}" destId="{88F011CE-EC13-4346-A7B7-BDE3E7739610}" srcOrd="2" destOrd="0" parTransId="{2DFDF122-B4CF-4E7A-9A12-FDD157F3C740}" sibTransId="{CFAC48D2-4281-41D0-A646-D1E8DAABC85A}"/>
    <dgm:cxn modelId="{A7D21AF5-F506-4A80-A82F-7CD8618CBFC4}" type="presOf" srcId="{A9C62C5D-E0B6-4126-B91C-CE4A84F68F68}" destId="{B3E4E7CD-67BC-4C59-89B0-492BBBA6E1E5}" srcOrd="0" destOrd="0" presId="urn:microsoft.com/office/officeart/2005/8/layout/cycle1"/>
    <dgm:cxn modelId="{DA439234-2739-45DE-868C-DE5CBEF1F2DF}" type="presOf" srcId="{41B8DA28-64A6-4AD9-B339-E231E92754B3}" destId="{86E3728B-EEE7-4C33-A4BE-2C1BB7B5FDB2}" srcOrd="0" destOrd="0" presId="urn:microsoft.com/office/officeart/2005/8/layout/cycle1"/>
    <dgm:cxn modelId="{E1D32238-3B9F-4130-A000-00D49062868D}" type="presOf" srcId="{88F011CE-EC13-4346-A7B7-BDE3E7739610}" destId="{1A2B91D8-6A5B-4320-83F3-804B0EAB47E4}" srcOrd="0" destOrd="0" presId="urn:microsoft.com/office/officeart/2005/8/layout/cycle1"/>
    <dgm:cxn modelId="{26BB9257-2AFF-48A8-9A67-8301163B7DD6}" type="presOf" srcId="{5E959AD7-CB01-42BA-86C6-ECAB3E649A1F}" destId="{7C27ECE4-A690-4FE5-9B5C-6AA8EF0BA6C1}" srcOrd="0" destOrd="0" presId="urn:microsoft.com/office/officeart/2005/8/layout/cycle1"/>
    <dgm:cxn modelId="{2388D7BE-0B52-450C-B8EA-678D4EB508F7}" type="presOf" srcId="{CFAC48D2-4281-41D0-A646-D1E8DAABC85A}" destId="{4C5A26BC-0D45-4EB9-BA08-588650E34522}" srcOrd="0" destOrd="0" presId="urn:microsoft.com/office/officeart/2005/8/layout/cycle1"/>
    <dgm:cxn modelId="{1C19A7D5-9105-4790-B0F0-0B8F1DCC1FE4}" srcId="{5E959AD7-CB01-42BA-86C6-ECAB3E649A1F}" destId="{A9C62C5D-E0B6-4126-B91C-CE4A84F68F68}" srcOrd="0" destOrd="0" parTransId="{B8675D0D-7786-47F8-985B-5DA45BBE06CF}" sibTransId="{41B8DA28-64A6-4AD9-B339-E231E92754B3}"/>
    <dgm:cxn modelId="{364FF8A7-5517-4CC7-B52A-1DE3BA97F120}" type="presOf" srcId="{918F5BDA-1820-4E2C-8C40-1018C32024C0}" destId="{CE22A183-386C-4361-85B9-406B82925545}" srcOrd="0" destOrd="0" presId="urn:microsoft.com/office/officeart/2005/8/layout/cycle1"/>
    <dgm:cxn modelId="{F3847A31-5AD1-4120-82CF-448B8A7084BF}" srcId="{5E959AD7-CB01-42BA-86C6-ECAB3E649A1F}" destId="{918F5BDA-1820-4E2C-8C40-1018C32024C0}" srcOrd="1" destOrd="0" parTransId="{681DF791-31CF-4109-B948-6DE340F53C01}" sibTransId="{D30A180D-2445-4DEB-B1FE-23A98D102E41}"/>
    <dgm:cxn modelId="{2BDB1518-B49A-4756-B429-6AFBFDA5443F}" type="presOf" srcId="{D30A180D-2445-4DEB-B1FE-23A98D102E41}" destId="{104F926C-2683-40E9-93B7-9AE0C342D5D2}" srcOrd="0" destOrd="0" presId="urn:microsoft.com/office/officeart/2005/8/layout/cycle1"/>
    <dgm:cxn modelId="{552DAA5B-3E90-4474-8342-8ADB2DC32D07}" type="presParOf" srcId="{7C27ECE4-A690-4FE5-9B5C-6AA8EF0BA6C1}" destId="{CEA78A50-B369-41DD-A9E2-5FEC6FF59795}" srcOrd="0" destOrd="0" presId="urn:microsoft.com/office/officeart/2005/8/layout/cycle1"/>
    <dgm:cxn modelId="{13076680-1C8D-4F7F-9F83-8ECA84830346}" type="presParOf" srcId="{7C27ECE4-A690-4FE5-9B5C-6AA8EF0BA6C1}" destId="{B3E4E7CD-67BC-4C59-89B0-492BBBA6E1E5}" srcOrd="1" destOrd="0" presId="urn:microsoft.com/office/officeart/2005/8/layout/cycle1"/>
    <dgm:cxn modelId="{DF9334A2-35A8-4126-BE6E-FAE113D6D5F1}" type="presParOf" srcId="{7C27ECE4-A690-4FE5-9B5C-6AA8EF0BA6C1}" destId="{86E3728B-EEE7-4C33-A4BE-2C1BB7B5FDB2}" srcOrd="2" destOrd="0" presId="urn:microsoft.com/office/officeart/2005/8/layout/cycle1"/>
    <dgm:cxn modelId="{A9AB7A36-784B-4257-B239-0A96FECB610C}" type="presParOf" srcId="{7C27ECE4-A690-4FE5-9B5C-6AA8EF0BA6C1}" destId="{2AD5468B-4A3A-4EAC-BFE0-E9E40655F3A4}" srcOrd="3" destOrd="0" presId="urn:microsoft.com/office/officeart/2005/8/layout/cycle1"/>
    <dgm:cxn modelId="{8442244D-A64F-4CBD-B877-5F2B8D801913}" type="presParOf" srcId="{7C27ECE4-A690-4FE5-9B5C-6AA8EF0BA6C1}" destId="{CE22A183-386C-4361-85B9-406B82925545}" srcOrd="4" destOrd="0" presId="urn:microsoft.com/office/officeart/2005/8/layout/cycle1"/>
    <dgm:cxn modelId="{A12BB1C5-C3DD-4C2B-B845-9595B532DBD8}" type="presParOf" srcId="{7C27ECE4-A690-4FE5-9B5C-6AA8EF0BA6C1}" destId="{104F926C-2683-40E9-93B7-9AE0C342D5D2}" srcOrd="5" destOrd="0" presId="urn:microsoft.com/office/officeart/2005/8/layout/cycle1"/>
    <dgm:cxn modelId="{E42FE506-DC1E-46A2-BE84-D7601CB53DBA}" type="presParOf" srcId="{7C27ECE4-A690-4FE5-9B5C-6AA8EF0BA6C1}" destId="{A2DAB10A-5CD7-4505-B164-7F59846E8945}" srcOrd="6" destOrd="0" presId="urn:microsoft.com/office/officeart/2005/8/layout/cycle1"/>
    <dgm:cxn modelId="{BDCE75CF-D373-442C-8EF6-A0E49D887957}" type="presParOf" srcId="{7C27ECE4-A690-4FE5-9B5C-6AA8EF0BA6C1}" destId="{1A2B91D8-6A5B-4320-83F3-804B0EAB47E4}" srcOrd="7" destOrd="0" presId="urn:microsoft.com/office/officeart/2005/8/layout/cycle1"/>
    <dgm:cxn modelId="{0ED8C8DE-2DEA-49B4-9F8B-DB85535EBB54}" type="presParOf" srcId="{7C27ECE4-A690-4FE5-9B5C-6AA8EF0BA6C1}" destId="{4C5A26BC-0D45-4EB9-BA08-588650E34522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1E3945-4867-4EC4-AC6A-2FE01817AE52}" type="doc">
      <dgm:prSet loTypeId="urn:microsoft.com/office/officeart/2005/8/layout/pyramid2" loCatId="pyramid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94CD29C-D0AC-4E98-A0C6-5481411572B0}">
      <dgm:prSet phldrT="[Κείμενο]" custT="1"/>
      <dgm:spPr>
        <a:solidFill>
          <a:srgbClr val="66FFFF">
            <a:alpha val="90000"/>
          </a:srgbClr>
        </a:solidFill>
      </dgm:spPr>
      <dgm:t>
        <a:bodyPr/>
        <a:lstStyle/>
        <a:p>
          <a:pPr algn="ctr"/>
          <a:r>
            <a:rPr lang="en-US" sz="1800" b="1" dirty="0" smtClean="0">
              <a:solidFill>
                <a:schemeClr val="tx1"/>
              </a:solidFill>
            </a:rPr>
            <a:t>Effectiveness</a:t>
          </a:r>
          <a:r>
            <a:rPr lang="el-GR" sz="1800" b="1" dirty="0" smtClean="0">
              <a:solidFill>
                <a:schemeClr val="tx1"/>
              </a:solidFill>
            </a:rPr>
            <a:t> </a:t>
          </a:r>
          <a:endParaRPr lang="el-GR" sz="1800" b="1" dirty="0">
            <a:solidFill>
              <a:schemeClr val="tx1"/>
            </a:solidFill>
          </a:endParaRPr>
        </a:p>
        <a:p>
          <a:pPr algn="just"/>
          <a:r>
            <a:rPr lang="el-GR" sz="1500" b="1" dirty="0">
              <a:solidFill>
                <a:schemeClr val="tx1"/>
              </a:solidFill>
            </a:rPr>
            <a:t>→ </a:t>
          </a:r>
          <a:r>
            <a:rPr lang="en-US" sz="1500" b="1" dirty="0" smtClean="0"/>
            <a:t>To achieve its goals (increase profit, maintain market share, reduce costs, modernize, etc.).</a:t>
          </a:r>
          <a:endParaRPr lang="el-GR" sz="1500" b="1" dirty="0"/>
        </a:p>
      </dgm:t>
    </dgm:pt>
    <dgm:pt modelId="{E42E830E-FB5D-413C-B838-65FD1A5D37FB}" type="parTrans" cxnId="{E28B859F-BE05-44A6-83F2-C6269CF67FF1}">
      <dgm:prSet/>
      <dgm:spPr/>
      <dgm:t>
        <a:bodyPr/>
        <a:lstStyle/>
        <a:p>
          <a:endParaRPr lang="el-GR"/>
        </a:p>
      </dgm:t>
    </dgm:pt>
    <dgm:pt modelId="{CBB0EFF8-8A43-48BE-8312-D0A9017628FB}" type="sibTrans" cxnId="{E28B859F-BE05-44A6-83F2-C6269CF67FF1}">
      <dgm:prSet/>
      <dgm:spPr/>
      <dgm:t>
        <a:bodyPr/>
        <a:lstStyle/>
        <a:p>
          <a:endParaRPr lang="el-GR"/>
        </a:p>
      </dgm:t>
    </dgm:pt>
    <dgm:pt modelId="{95372802-5C2A-4921-BC67-CC1A314AA4C3}">
      <dgm:prSet custT="1"/>
      <dgm:spPr>
        <a:solidFill>
          <a:srgbClr val="66FFFF">
            <a:alpha val="90000"/>
          </a:srgbClr>
        </a:solidFill>
      </dgm:spPr>
      <dgm:t>
        <a:bodyPr/>
        <a:lstStyle/>
        <a:p>
          <a:pPr algn="ctr"/>
          <a:r>
            <a:rPr lang="en-US" sz="1800" b="1" dirty="0" smtClean="0">
              <a:solidFill>
                <a:schemeClr val="tx1"/>
              </a:solidFill>
            </a:rPr>
            <a:t>Competitiveness</a:t>
          </a:r>
          <a:endParaRPr lang="el-GR" sz="1800" b="1" dirty="0">
            <a:solidFill>
              <a:schemeClr val="tx1"/>
            </a:solidFill>
          </a:endParaRPr>
        </a:p>
        <a:p>
          <a:pPr algn="just"/>
          <a:r>
            <a:rPr lang="el-GR" sz="1500" b="1" dirty="0"/>
            <a:t>→ </a:t>
          </a:r>
          <a:r>
            <a:rPr lang="en-US" sz="1500" b="1" dirty="0" smtClean="0"/>
            <a:t>Production of competitive products, whose quality &amp; price will be such that can compete with similar products of other countries.</a:t>
          </a:r>
          <a:endParaRPr lang="el-GR" sz="1500" b="1" dirty="0"/>
        </a:p>
        <a:p>
          <a:pPr algn="just"/>
          <a:r>
            <a:rPr lang="el-GR" sz="1500" b="1" dirty="0" smtClean="0"/>
            <a:t>→</a:t>
          </a:r>
          <a:r>
            <a:rPr lang="en-US" sz="1500" b="1" dirty="0" smtClean="0"/>
            <a:t> A mirror to the competitiveness of businesses, is the trade balance of the country (imports - exports).</a:t>
          </a:r>
          <a:endParaRPr lang="el-GR" sz="1500" b="1" dirty="0"/>
        </a:p>
      </dgm:t>
    </dgm:pt>
    <dgm:pt modelId="{D73B1CC3-958A-45F5-B392-D11FA4B31244}" type="sibTrans" cxnId="{8E216426-FBC4-429C-AB28-195C80DF867D}">
      <dgm:prSet/>
      <dgm:spPr/>
      <dgm:t>
        <a:bodyPr/>
        <a:lstStyle/>
        <a:p>
          <a:endParaRPr lang="el-GR"/>
        </a:p>
      </dgm:t>
    </dgm:pt>
    <dgm:pt modelId="{001DED95-0B32-43B3-BB4F-15A1B7CF4AE6}" type="parTrans" cxnId="{8E216426-FBC4-429C-AB28-195C80DF867D}">
      <dgm:prSet/>
      <dgm:spPr/>
      <dgm:t>
        <a:bodyPr/>
        <a:lstStyle/>
        <a:p>
          <a:endParaRPr lang="el-GR"/>
        </a:p>
      </dgm:t>
    </dgm:pt>
    <dgm:pt modelId="{CDB828CB-2EAE-490A-941B-9F1FD0D42CE6}" type="pres">
      <dgm:prSet presAssocID="{511E3945-4867-4EC4-AC6A-2FE01817AE5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l-GR"/>
        </a:p>
      </dgm:t>
    </dgm:pt>
    <dgm:pt modelId="{AD044D40-4BB5-4A9B-8F46-A07F9077C097}" type="pres">
      <dgm:prSet presAssocID="{511E3945-4867-4EC4-AC6A-2FE01817AE52}" presName="pyramid" presStyleLbl="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AC146FD-0C88-41A4-BDAD-6CBE64101345}" type="pres">
      <dgm:prSet presAssocID="{511E3945-4867-4EC4-AC6A-2FE01817AE52}" presName="theList" presStyleCnt="0"/>
      <dgm:spPr/>
    </dgm:pt>
    <dgm:pt modelId="{91332356-3F68-41D6-9E46-8F90730659FA}" type="pres">
      <dgm:prSet presAssocID="{C94CD29C-D0AC-4E98-A0C6-5481411572B0}" presName="aNode" presStyleLbl="fgAcc1" presStyleIdx="0" presStyleCnt="2" custScaleX="179540" custScaleY="99426" custLinFactNeighborX="25700" custLinFactNeighborY="1306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5EC8019-1B18-45DF-B966-9A7A34B39360}" type="pres">
      <dgm:prSet presAssocID="{C94CD29C-D0AC-4E98-A0C6-5481411572B0}" presName="aSpace" presStyleCnt="0"/>
      <dgm:spPr/>
    </dgm:pt>
    <dgm:pt modelId="{3C85615E-D6A0-465A-A756-3BDB105BA268}" type="pres">
      <dgm:prSet presAssocID="{95372802-5C2A-4921-BC67-CC1A314AA4C3}" presName="aNode" presStyleLbl="fgAcc1" presStyleIdx="1" presStyleCnt="2" custScaleX="184045" custLinFactNeighborX="26930" custLinFactNeighborY="-3172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B7EF3EA-4199-4AD6-A3BF-0C7456B3AC3B}" type="pres">
      <dgm:prSet presAssocID="{95372802-5C2A-4921-BC67-CC1A314AA4C3}" presName="aSpace" presStyleCnt="0"/>
      <dgm:spPr/>
    </dgm:pt>
  </dgm:ptLst>
  <dgm:cxnLst>
    <dgm:cxn modelId="{359A0FF4-A85D-4F68-B4AF-E4913DF36280}" type="presOf" srcId="{95372802-5C2A-4921-BC67-CC1A314AA4C3}" destId="{3C85615E-D6A0-465A-A756-3BDB105BA268}" srcOrd="0" destOrd="0" presId="urn:microsoft.com/office/officeart/2005/8/layout/pyramid2"/>
    <dgm:cxn modelId="{8E216426-FBC4-429C-AB28-195C80DF867D}" srcId="{511E3945-4867-4EC4-AC6A-2FE01817AE52}" destId="{95372802-5C2A-4921-BC67-CC1A314AA4C3}" srcOrd="1" destOrd="0" parTransId="{001DED95-0B32-43B3-BB4F-15A1B7CF4AE6}" sibTransId="{D73B1CC3-958A-45F5-B392-D11FA4B31244}"/>
    <dgm:cxn modelId="{FB9E9662-AC43-4397-B020-F2E58E117D58}" type="presOf" srcId="{C94CD29C-D0AC-4E98-A0C6-5481411572B0}" destId="{91332356-3F68-41D6-9E46-8F90730659FA}" srcOrd="0" destOrd="0" presId="urn:microsoft.com/office/officeart/2005/8/layout/pyramid2"/>
    <dgm:cxn modelId="{3287FF3D-EF96-47B4-97A0-3F5E94E01CD8}" type="presOf" srcId="{511E3945-4867-4EC4-AC6A-2FE01817AE52}" destId="{CDB828CB-2EAE-490A-941B-9F1FD0D42CE6}" srcOrd="0" destOrd="0" presId="urn:microsoft.com/office/officeart/2005/8/layout/pyramid2"/>
    <dgm:cxn modelId="{E28B859F-BE05-44A6-83F2-C6269CF67FF1}" srcId="{511E3945-4867-4EC4-AC6A-2FE01817AE52}" destId="{C94CD29C-D0AC-4E98-A0C6-5481411572B0}" srcOrd="0" destOrd="0" parTransId="{E42E830E-FB5D-413C-B838-65FD1A5D37FB}" sibTransId="{CBB0EFF8-8A43-48BE-8312-D0A9017628FB}"/>
    <dgm:cxn modelId="{63C77D37-2421-4234-AAD8-4C5D9D6CBFC7}" type="presParOf" srcId="{CDB828CB-2EAE-490A-941B-9F1FD0D42CE6}" destId="{AD044D40-4BB5-4A9B-8F46-A07F9077C097}" srcOrd="0" destOrd="0" presId="urn:microsoft.com/office/officeart/2005/8/layout/pyramid2"/>
    <dgm:cxn modelId="{D886F02F-DC12-4578-BB29-C9E74ADF3A80}" type="presParOf" srcId="{CDB828CB-2EAE-490A-941B-9F1FD0D42CE6}" destId="{3AC146FD-0C88-41A4-BDAD-6CBE64101345}" srcOrd="1" destOrd="0" presId="urn:microsoft.com/office/officeart/2005/8/layout/pyramid2"/>
    <dgm:cxn modelId="{BAD28F96-87C1-4373-8824-561EF343065C}" type="presParOf" srcId="{3AC146FD-0C88-41A4-BDAD-6CBE64101345}" destId="{91332356-3F68-41D6-9E46-8F90730659FA}" srcOrd="0" destOrd="0" presId="urn:microsoft.com/office/officeart/2005/8/layout/pyramid2"/>
    <dgm:cxn modelId="{C250526F-9EC1-4520-A643-0888691EF317}" type="presParOf" srcId="{3AC146FD-0C88-41A4-BDAD-6CBE64101345}" destId="{25EC8019-1B18-45DF-B966-9A7A34B39360}" srcOrd="1" destOrd="0" presId="urn:microsoft.com/office/officeart/2005/8/layout/pyramid2"/>
    <dgm:cxn modelId="{611B5B65-54BA-43A8-9837-9C15DD079D50}" type="presParOf" srcId="{3AC146FD-0C88-41A4-BDAD-6CBE64101345}" destId="{3C85615E-D6A0-465A-A756-3BDB105BA268}" srcOrd="2" destOrd="0" presId="urn:microsoft.com/office/officeart/2005/8/layout/pyramid2"/>
    <dgm:cxn modelId="{4D80EC43-68C1-4C11-BF2C-F7ED3F6C5700}" type="presParOf" srcId="{3AC146FD-0C88-41A4-BDAD-6CBE64101345}" destId="{1B7EF3EA-4199-4AD6-A3BF-0C7456B3AC3B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A9F2FF-C2DB-4D2B-9A84-34EA7AFA6DE0}" type="doc">
      <dgm:prSet loTypeId="urn:microsoft.com/office/officeart/2005/8/layout/hList6" loCatId="list" qsTypeId="urn:microsoft.com/office/officeart/2005/8/quickstyle/3d2#3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581A34D-E1A4-4A66-A8A4-D466AA63ABB5}">
      <dgm:prSet phldrT="[Κείμενο]" custT="1"/>
      <dgm:spPr>
        <a:solidFill>
          <a:srgbClr val="00FA71"/>
        </a:solidFill>
      </dgm:spPr>
      <dgm:t>
        <a:bodyPr/>
        <a:lstStyle/>
        <a:p>
          <a:pPr algn="just"/>
          <a:r>
            <a:rPr lang="el-GR" sz="1450" b="1" dirty="0">
              <a:solidFill>
                <a:schemeClr val="tx1"/>
              </a:solidFill>
            </a:rPr>
            <a:t>→ </a:t>
          </a:r>
          <a:r>
            <a:rPr lang="en-US" sz="1450" b="1" dirty="0" smtClean="0">
              <a:solidFill>
                <a:schemeClr val="tx1"/>
              </a:solidFill>
            </a:rPr>
            <a:t>The economic growth of the previous decades was based on borrowing &amp; money from the European Union.</a:t>
          </a:r>
          <a:endParaRPr lang="el-GR" sz="1450" b="1" dirty="0">
            <a:solidFill>
              <a:schemeClr val="tx1"/>
            </a:solidFill>
          </a:endParaRPr>
        </a:p>
      </dgm:t>
    </dgm:pt>
    <dgm:pt modelId="{2AB8F7EA-1515-4E90-ABAD-1D288409DA7B}" type="parTrans" cxnId="{18879AA1-0CB0-49ED-A5CD-48728BF08913}">
      <dgm:prSet/>
      <dgm:spPr/>
      <dgm:t>
        <a:bodyPr/>
        <a:lstStyle/>
        <a:p>
          <a:endParaRPr lang="el-GR"/>
        </a:p>
      </dgm:t>
    </dgm:pt>
    <dgm:pt modelId="{83BE75DF-E0F4-4CDC-836D-AF8CDDC9CC60}" type="sibTrans" cxnId="{18879AA1-0CB0-49ED-A5CD-48728BF08913}">
      <dgm:prSet/>
      <dgm:spPr/>
      <dgm:t>
        <a:bodyPr/>
        <a:lstStyle/>
        <a:p>
          <a:endParaRPr lang="el-GR"/>
        </a:p>
      </dgm:t>
    </dgm:pt>
    <dgm:pt modelId="{F005AA5A-C5FE-4088-B0D0-06B4D7F6B069}">
      <dgm:prSet phldrT="[Κείμενο]" custT="1"/>
      <dgm:spPr>
        <a:solidFill>
          <a:srgbClr val="FF6600"/>
        </a:solidFill>
      </dgm:spPr>
      <dgm:t>
        <a:bodyPr/>
        <a:lstStyle/>
        <a:p>
          <a:pPr algn="just"/>
          <a:r>
            <a:rPr lang="el-GR" sz="1450" b="1" dirty="0">
              <a:solidFill>
                <a:schemeClr val="tx1"/>
              </a:solidFill>
            </a:rPr>
            <a:t>→ </a:t>
          </a:r>
          <a:r>
            <a:rPr lang="en-US" sz="1450" b="1" dirty="0" smtClean="0">
              <a:solidFill>
                <a:schemeClr val="tx1"/>
              </a:solidFill>
            </a:rPr>
            <a:t>With this money, the country increased its consumption, through imports, and not its production.</a:t>
          </a:r>
          <a:endParaRPr lang="el-GR" sz="1450" b="1" dirty="0">
            <a:solidFill>
              <a:schemeClr val="tx1"/>
            </a:solidFill>
          </a:endParaRPr>
        </a:p>
      </dgm:t>
    </dgm:pt>
    <dgm:pt modelId="{70B9BAB1-699B-4F91-8ED6-08710A131E00}" type="parTrans" cxnId="{93B4BF91-C0C6-499E-BF5F-49DD14A6EF8C}">
      <dgm:prSet/>
      <dgm:spPr/>
      <dgm:t>
        <a:bodyPr/>
        <a:lstStyle/>
        <a:p>
          <a:endParaRPr lang="el-GR"/>
        </a:p>
      </dgm:t>
    </dgm:pt>
    <dgm:pt modelId="{222B5792-F7FF-4587-9501-9347B2451E0A}" type="sibTrans" cxnId="{93B4BF91-C0C6-499E-BF5F-49DD14A6EF8C}">
      <dgm:prSet/>
      <dgm:spPr/>
      <dgm:t>
        <a:bodyPr/>
        <a:lstStyle/>
        <a:p>
          <a:endParaRPr lang="el-GR"/>
        </a:p>
      </dgm:t>
    </dgm:pt>
    <dgm:pt modelId="{78EF28CC-DE67-4ECD-9975-6CBC811CB2BD}">
      <dgm:prSet phldrT="[Κείμενο]" custT="1"/>
      <dgm:spPr>
        <a:solidFill>
          <a:srgbClr val="B48FFF"/>
        </a:solidFill>
      </dgm:spPr>
      <dgm:t>
        <a:bodyPr/>
        <a:lstStyle/>
        <a:p>
          <a:pPr algn="just"/>
          <a:r>
            <a:rPr lang="el-GR" sz="1400" b="1" dirty="0">
              <a:solidFill>
                <a:schemeClr val="tx1"/>
              </a:solidFill>
            </a:rPr>
            <a:t>→ </a:t>
          </a:r>
          <a:r>
            <a:rPr lang="en-US" sz="1400" b="1" dirty="0" smtClean="0">
              <a:solidFill>
                <a:schemeClr val="tx1"/>
              </a:solidFill>
            </a:rPr>
            <a:t>Continuous borrowing led the country to economic crisis.</a:t>
          </a:r>
          <a:endParaRPr lang="el-GR" sz="1400" b="1" dirty="0">
            <a:solidFill>
              <a:schemeClr val="tx1"/>
            </a:solidFill>
          </a:endParaRPr>
        </a:p>
        <a:p>
          <a:pPr algn="just"/>
          <a:r>
            <a:rPr lang="el-GR" sz="1400" b="1" dirty="0">
              <a:solidFill>
                <a:schemeClr val="tx1"/>
              </a:solidFill>
            </a:rPr>
            <a:t>→ </a:t>
          </a:r>
          <a:r>
            <a:rPr lang="en-US" sz="1400" b="1" dirty="0" smtClean="0">
              <a:solidFill>
                <a:schemeClr val="tx1"/>
              </a:solidFill>
            </a:rPr>
            <a:t>The way out of the crisis can only be achieved with investments and increase of production.</a:t>
          </a:r>
          <a:endParaRPr lang="el-GR" sz="1400" b="1" dirty="0">
            <a:solidFill>
              <a:schemeClr val="tx1"/>
            </a:solidFill>
          </a:endParaRPr>
        </a:p>
        <a:p>
          <a:pPr algn="just"/>
          <a:r>
            <a:rPr lang="el-GR" sz="1400" b="1" dirty="0">
              <a:solidFill>
                <a:schemeClr val="tx1"/>
              </a:solidFill>
            </a:rPr>
            <a:t>→ </a:t>
          </a:r>
          <a:r>
            <a:rPr lang="en-US" sz="1400" b="1" dirty="0" smtClean="0">
              <a:solidFill>
                <a:schemeClr val="tx1"/>
              </a:solidFill>
            </a:rPr>
            <a:t>Increasing production means increasing national wealth.</a:t>
          </a:r>
          <a:endParaRPr lang="el-GR" sz="1400" b="1" dirty="0">
            <a:solidFill>
              <a:schemeClr val="tx1"/>
            </a:solidFill>
          </a:endParaRPr>
        </a:p>
      </dgm:t>
    </dgm:pt>
    <dgm:pt modelId="{B6F3E51A-CBF8-4185-B284-CF107A7FECF0}" type="parTrans" cxnId="{6ABA085F-B42F-45F9-8454-ABF4F5C51686}">
      <dgm:prSet/>
      <dgm:spPr/>
      <dgm:t>
        <a:bodyPr/>
        <a:lstStyle/>
        <a:p>
          <a:endParaRPr lang="el-GR"/>
        </a:p>
      </dgm:t>
    </dgm:pt>
    <dgm:pt modelId="{2ACA9C23-1864-4DD6-B57B-9E74F1E0392B}" type="sibTrans" cxnId="{6ABA085F-B42F-45F9-8454-ABF4F5C51686}">
      <dgm:prSet/>
      <dgm:spPr/>
      <dgm:t>
        <a:bodyPr/>
        <a:lstStyle/>
        <a:p>
          <a:endParaRPr lang="el-GR"/>
        </a:p>
      </dgm:t>
    </dgm:pt>
    <dgm:pt modelId="{9F64E63A-2414-47CB-9930-9F2D656811FE}">
      <dgm:prSet custT="1"/>
      <dgm:spPr>
        <a:solidFill>
          <a:srgbClr val="FFFF00"/>
        </a:solidFill>
      </dgm:spPr>
      <dgm:t>
        <a:bodyPr/>
        <a:lstStyle/>
        <a:p>
          <a:pPr algn="just"/>
          <a:r>
            <a:rPr lang="el-GR" sz="1400" b="1" dirty="0">
              <a:solidFill>
                <a:schemeClr val="tx1"/>
              </a:solidFill>
            </a:rPr>
            <a:t>→ </a:t>
          </a:r>
          <a:r>
            <a:rPr lang="en-US" sz="1400" b="1" dirty="0" smtClean="0">
              <a:solidFill>
                <a:schemeClr val="tx1"/>
              </a:solidFill>
            </a:rPr>
            <a:t>We need to reduce imports &amp; increase our exports.</a:t>
          </a:r>
          <a:endParaRPr lang="el-GR" sz="1400" b="1" dirty="0">
            <a:solidFill>
              <a:schemeClr val="tx1"/>
            </a:solidFill>
          </a:endParaRPr>
        </a:p>
        <a:p>
          <a:pPr algn="just"/>
          <a:r>
            <a:rPr lang="el-GR" sz="1400" b="1" dirty="0">
              <a:solidFill>
                <a:schemeClr val="tx1"/>
              </a:solidFill>
            </a:rPr>
            <a:t>→ </a:t>
          </a:r>
          <a:r>
            <a:rPr lang="en-US" sz="1400" b="1" dirty="0" smtClean="0">
              <a:solidFill>
                <a:schemeClr val="tx1"/>
              </a:solidFill>
            </a:rPr>
            <a:t>However, in order to do that, we need to produce internationally marketable &amp; competitive products.</a:t>
          </a:r>
          <a:endParaRPr lang="el-GR" sz="1400" b="1" dirty="0">
            <a:solidFill>
              <a:schemeClr val="tx1"/>
            </a:solidFill>
          </a:endParaRPr>
        </a:p>
        <a:p>
          <a:pPr algn="just"/>
          <a:r>
            <a:rPr lang="el-GR" sz="1400" b="1" dirty="0">
              <a:solidFill>
                <a:schemeClr val="tx1"/>
              </a:solidFill>
            </a:rPr>
            <a:t>→ </a:t>
          </a:r>
          <a:r>
            <a:rPr lang="en-US" sz="1400" b="1" dirty="0" smtClean="0">
              <a:solidFill>
                <a:schemeClr val="tx1"/>
              </a:solidFill>
            </a:rPr>
            <a:t>What is needed is business extroversion.</a:t>
          </a:r>
          <a:endParaRPr lang="el-GR" sz="1400" b="1" dirty="0">
            <a:solidFill>
              <a:schemeClr val="tx1"/>
            </a:solidFill>
          </a:endParaRPr>
        </a:p>
      </dgm:t>
    </dgm:pt>
    <dgm:pt modelId="{4FF921B7-E217-4238-89CE-A900BD530486}" type="parTrans" cxnId="{B86E2817-71FE-4685-8603-D68B2F534448}">
      <dgm:prSet/>
      <dgm:spPr/>
      <dgm:t>
        <a:bodyPr/>
        <a:lstStyle/>
        <a:p>
          <a:endParaRPr lang="el-GR"/>
        </a:p>
      </dgm:t>
    </dgm:pt>
    <dgm:pt modelId="{587243C3-88A7-4580-A17C-CE5D8D010E7B}" type="sibTrans" cxnId="{B86E2817-71FE-4685-8603-D68B2F534448}">
      <dgm:prSet/>
      <dgm:spPr/>
      <dgm:t>
        <a:bodyPr/>
        <a:lstStyle/>
        <a:p>
          <a:endParaRPr lang="el-GR"/>
        </a:p>
      </dgm:t>
    </dgm:pt>
    <dgm:pt modelId="{3BD4BD20-3E8C-4289-98CA-61DEFEDB837A}" type="pres">
      <dgm:prSet presAssocID="{9BA9F2FF-C2DB-4D2B-9A84-34EA7AFA6DE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4348344-0FB6-42F5-8090-AEF174E5BD07}" type="pres">
      <dgm:prSet presAssocID="{0581A34D-E1A4-4A66-A8A4-D466AA63ABB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92603F1-3EFC-4177-A1BC-8B91D1B96E80}" type="pres">
      <dgm:prSet presAssocID="{83BE75DF-E0F4-4CDC-836D-AF8CDDC9CC60}" presName="sibTrans" presStyleCnt="0"/>
      <dgm:spPr/>
    </dgm:pt>
    <dgm:pt modelId="{635CE896-3829-4902-A95A-62EF693FB88E}" type="pres">
      <dgm:prSet presAssocID="{F005AA5A-C5FE-4088-B0D0-06B4D7F6B06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0B2AFF9-D5A5-40F6-8702-A9A966086915}" type="pres">
      <dgm:prSet presAssocID="{222B5792-F7FF-4587-9501-9347B2451E0A}" presName="sibTrans" presStyleCnt="0"/>
      <dgm:spPr/>
    </dgm:pt>
    <dgm:pt modelId="{1541C0C0-3113-4E32-A247-5904FD2131ED}" type="pres">
      <dgm:prSet presAssocID="{78EF28CC-DE67-4ECD-9975-6CBC811CB2B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B117E49-F7DA-4545-B1CD-474DE0887F8E}" type="pres">
      <dgm:prSet presAssocID="{2ACA9C23-1864-4DD6-B57B-9E74F1E0392B}" presName="sibTrans" presStyleCnt="0"/>
      <dgm:spPr/>
    </dgm:pt>
    <dgm:pt modelId="{3F054F58-308E-47DA-B0F9-DB4F542E7CAC}" type="pres">
      <dgm:prSet presAssocID="{9F64E63A-2414-47CB-9930-9F2D656811F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EB82374-1E94-483D-BC83-FA5666DBE372}" type="presOf" srcId="{9BA9F2FF-C2DB-4D2B-9A84-34EA7AFA6DE0}" destId="{3BD4BD20-3E8C-4289-98CA-61DEFEDB837A}" srcOrd="0" destOrd="0" presId="urn:microsoft.com/office/officeart/2005/8/layout/hList6"/>
    <dgm:cxn modelId="{18879AA1-0CB0-49ED-A5CD-48728BF08913}" srcId="{9BA9F2FF-C2DB-4D2B-9A84-34EA7AFA6DE0}" destId="{0581A34D-E1A4-4A66-A8A4-D466AA63ABB5}" srcOrd="0" destOrd="0" parTransId="{2AB8F7EA-1515-4E90-ABAD-1D288409DA7B}" sibTransId="{83BE75DF-E0F4-4CDC-836D-AF8CDDC9CC60}"/>
    <dgm:cxn modelId="{7A67EC41-1534-47EC-97FC-A3E867E14EDB}" type="presOf" srcId="{9F64E63A-2414-47CB-9930-9F2D656811FE}" destId="{3F054F58-308E-47DA-B0F9-DB4F542E7CAC}" srcOrd="0" destOrd="0" presId="urn:microsoft.com/office/officeart/2005/8/layout/hList6"/>
    <dgm:cxn modelId="{93B4BF91-C0C6-499E-BF5F-49DD14A6EF8C}" srcId="{9BA9F2FF-C2DB-4D2B-9A84-34EA7AFA6DE0}" destId="{F005AA5A-C5FE-4088-B0D0-06B4D7F6B069}" srcOrd="1" destOrd="0" parTransId="{70B9BAB1-699B-4F91-8ED6-08710A131E00}" sibTransId="{222B5792-F7FF-4587-9501-9347B2451E0A}"/>
    <dgm:cxn modelId="{B86E2817-71FE-4685-8603-D68B2F534448}" srcId="{9BA9F2FF-C2DB-4D2B-9A84-34EA7AFA6DE0}" destId="{9F64E63A-2414-47CB-9930-9F2D656811FE}" srcOrd="3" destOrd="0" parTransId="{4FF921B7-E217-4238-89CE-A900BD530486}" sibTransId="{587243C3-88A7-4580-A17C-CE5D8D010E7B}"/>
    <dgm:cxn modelId="{BAE9A23D-D6CE-41A0-8621-0E65F2E0E9BE}" type="presOf" srcId="{F005AA5A-C5FE-4088-B0D0-06B4D7F6B069}" destId="{635CE896-3829-4902-A95A-62EF693FB88E}" srcOrd="0" destOrd="0" presId="urn:microsoft.com/office/officeart/2005/8/layout/hList6"/>
    <dgm:cxn modelId="{6ABA085F-B42F-45F9-8454-ABF4F5C51686}" srcId="{9BA9F2FF-C2DB-4D2B-9A84-34EA7AFA6DE0}" destId="{78EF28CC-DE67-4ECD-9975-6CBC811CB2BD}" srcOrd="2" destOrd="0" parTransId="{B6F3E51A-CBF8-4185-B284-CF107A7FECF0}" sibTransId="{2ACA9C23-1864-4DD6-B57B-9E74F1E0392B}"/>
    <dgm:cxn modelId="{5191C056-F61D-49AE-A521-46BB2F6F557A}" type="presOf" srcId="{78EF28CC-DE67-4ECD-9975-6CBC811CB2BD}" destId="{1541C0C0-3113-4E32-A247-5904FD2131ED}" srcOrd="0" destOrd="0" presId="urn:microsoft.com/office/officeart/2005/8/layout/hList6"/>
    <dgm:cxn modelId="{2D3DBF73-9DA0-46C8-8675-571D48B6E763}" type="presOf" srcId="{0581A34D-E1A4-4A66-A8A4-D466AA63ABB5}" destId="{B4348344-0FB6-42F5-8090-AEF174E5BD07}" srcOrd="0" destOrd="0" presId="urn:microsoft.com/office/officeart/2005/8/layout/hList6"/>
    <dgm:cxn modelId="{1CDA8DFB-C835-4374-80C0-322A4009314D}" type="presParOf" srcId="{3BD4BD20-3E8C-4289-98CA-61DEFEDB837A}" destId="{B4348344-0FB6-42F5-8090-AEF174E5BD07}" srcOrd="0" destOrd="0" presId="urn:microsoft.com/office/officeart/2005/8/layout/hList6"/>
    <dgm:cxn modelId="{2F5BDD9E-171D-4AB4-BAF3-122A086DB929}" type="presParOf" srcId="{3BD4BD20-3E8C-4289-98CA-61DEFEDB837A}" destId="{892603F1-3EFC-4177-A1BC-8B91D1B96E80}" srcOrd="1" destOrd="0" presId="urn:microsoft.com/office/officeart/2005/8/layout/hList6"/>
    <dgm:cxn modelId="{6F570219-8013-4407-B5AD-251B63600EDE}" type="presParOf" srcId="{3BD4BD20-3E8C-4289-98CA-61DEFEDB837A}" destId="{635CE896-3829-4902-A95A-62EF693FB88E}" srcOrd="2" destOrd="0" presId="urn:microsoft.com/office/officeart/2005/8/layout/hList6"/>
    <dgm:cxn modelId="{D73324B5-6706-4A79-8E86-70D28DDC77BB}" type="presParOf" srcId="{3BD4BD20-3E8C-4289-98CA-61DEFEDB837A}" destId="{90B2AFF9-D5A5-40F6-8702-A9A966086915}" srcOrd="3" destOrd="0" presId="urn:microsoft.com/office/officeart/2005/8/layout/hList6"/>
    <dgm:cxn modelId="{A83CD46A-64E4-4B8B-8510-F6C5A36E17A6}" type="presParOf" srcId="{3BD4BD20-3E8C-4289-98CA-61DEFEDB837A}" destId="{1541C0C0-3113-4E32-A247-5904FD2131ED}" srcOrd="4" destOrd="0" presId="urn:microsoft.com/office/officeart/2005/8/layout/hList6"/>
    <dgm:cxn modelId="{BB24BEDB-FB3E-4197-B207-0CFE380C4D15}" type="presParOf" srcId="{3BD4BD20-3E8C-4289-98CA-61DEFEDB837A}" destId="{CB117E49-F7DA-4545-B1CD-474DE0887F8E}" srcOrd="5" destOrd="0" presId="urn:microsoft.com/office/officeart/2005/8/layout/hList6"/>
    <dgm:cxn modelId="{FDE6B83D-D443-4E8E-8BA7-6A5047B8DE9A}" type="presParOf" srcId="{3BD4BD20-3E8C-4289-98CA-61DEFEDB837A}" destId="{3F054F58-308E-47DA-B0F9-DB4F542E7CAC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FD56A6-B188-49C2-AFC5-5F50C2350DB5}" type="doc">
      <dgm:prSet loTypeId="urn:microsoft.com/office/officeart/2005/8/layout/cycle3" loCatId="cycle" qsTypeId="urn:microsoft.com/office/officeart/2005/8/quickstyle/3d2#4" qsCatId="3D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7A34A613-6D9B-43A7-A92C-16E92C47413E}">
      <dgm:prSet custT="1"/>
      <dgm:spPr>
        <a:solidFill>
          <a:srgbClr val="66FFFF"/>
        </a:solidFill>
      </dgm:spPr>
      <dgm:t>
        <a:bodyPr/>
        <a:lstStyle/>
        <a:p>
          <a:pPr algn="ctr"/>
          <a:r>
            <a:rPr lang="en-US" sz="1400" b="1" dirty="0" smtClean="0">
              <a:solidFill>
                <a:schemeClr val="tx1"/>
              </a:solidFill>
            </a:rPr>
            <a:t>Low interest loans from the banking system.</a:t>
          </a:r>
          <a:endParaRPr lang="el-GR" sz="1400" b="1" dirty="0">
            <a:solidFill>
              <a:schemeClr val="tx1"/>
            </a:solidFill>
          </a:endParaRPr>
        </a:p>
      </dgm:t>
    </dgm:pt>
    <dgm:pt modelId="{7835A36A-53C6-47AB-BD1F-E24E218BCAF3}" type="parTrans" cxnId="{F09C1C65-48B0-4318-ACCF-3773182B3351}">
      <dgm:prSet/>
      <dgm:spPr/>
      <dgm:t>
        <a:bodyPr/>
        <a:lstStyle/>
        <a:p>
          <a:endParaRPr lang="el-GR"/>
        </a:p>
      </dgm:t>
    </dgm:pt>
    <dgm:pt modelId="{02DB0F66-D631-447F-AD4C-0635C4E527BF}" type="sibTrans" cxnId="{F09C1C65-48B0-4318-ACCF-3773182B3351}">
      <dgm:prSet/>
      <dgm:spPr/>
      <dgm:t>
        <a:bodyPr/>
        <a:lstStyle/>
        <a:p>
          <a:endParaRPr lang="el-GR"/>
        </a:p>
      </dgm:t>
    </dgm:pt>
    <dgm:pt modelId="{45A67262-EEFD-459A-BCB5-2C66D637F340}">
      <dgm:prSet custT="1"/>
      <dgm:spPr>
        <a:solidFill>
          <a:srgbClr val="FF6600"/>
        </a:solidFill>
      </dgm:spPr>
      <dgm:t>
        <a:bodyPr/>
        <a:lstStyle/>
        <a:p>
          <a:pPr algn="ctr"/>
          <a:r>
            <a:rPr lang="en-US" sz="1400" b="1" dirty="0" smtClean="0">
              <a:solidFill>
                <a:schemeClr val="tx1"/>
              </a:solidFill>
            </a:rPr>
            <a:t>Protected Designation of Origin (PDO) Products.</a:t>
          </a:r>
          <a:endParaRPr lang="el-GR" sz="1400" b="1" dirty="0">
            <a:solidFill>
              <a:schemeClr val="tx1"/>
            </a:solidFill>
          </a:endParaRPr>
        </a:p>
      </dgm:t>
    </dgm:pt>
    <dgm:pt modelId="{B9E59BEE-3C24-43A7-BC9C-A377AD57A3CB}" type="parTrans" cxnId="{67F98769-79D6-446F-82F2-D1439C046317}">
      <dgm:prSet/>
      <dgm:spPr/>
      <dgm:t>
        <a:bodyPr/>
        <a:lstStyle/>
        <a:p>
          <a:endParaRPr lang="el-GR"/>
        </a:p>
      </dgm:t>
    </dgm:pt>
    <dgm:pt modelId="{CCD11ACE-330A-49A2-9DAF-8B5B9A1AF48F}" type="sibTrans" cxnId="{67F98769-79D6-446F-82F2-D1439C046317}">
      <dgm:prSet/>
      <dgm:spPr/>
      <dgm:t>
        <a:bodyPr/>
        <a:lstStyle/>
        <a:p>
          <a:endParaRPr lang="el-GR"/>
        </a:p>
      </dgm:t>
    </dgm:pt>
    <dgm:pt modelId="{33AFC39E-0E76-4BF3-B9F7-CBD6FAC71F9C}">
      <dgm:prSet custT="1"/>
      <dgm:spPr>
        <a:solidFill>
          <a:srgbClr val="FF66CC"/>
        </a:solidFill>
      </dgm:spPr>
      <dgm:t>
        <a:bodyPr/>
        <a:lstStyle/>
        <a:p>
          <a:pPr algn="ctr"/>
          <a:r>
            <a:rPr lang="en-US" sz="1400" b="1" dirty="0" smtClean="0">
              <a:solidFill>
                <a:schemeClr val="tx1"/>
              </a:solidFill>
            </a:rPr>
            <a:t>Participation of Greek companies in international exhibitions.</a:t>
          </a:r>
          <a:endParaRPr lang="el-GR" sz="1400" b="1" dirty="0">
            <a:solidFill>
              <a:schemeClr val="tx1"/>
            </a:solidFill>
          </a:endParaRPr>
        </a:p>
      </dgm:t>
    </dgm:pt>
    <dgm:pt modelId="{D9A4D774-7E87-4445-BC21-AC919A223131}" type="parTrans" cxnId="{9D8F4300-B3B7-442D-8FB0-AC647F40B7BE}">
      <dgm:prSet/>
      <dgm:spPr/>
      <dgm:t>
        <a:bodyPr/>
        <a:lstStyle/>
        <a:p>
          <a:endParaRPr lang="el-GR"/>
        </a:p>
      </dgm:t>
    </dgm:pt>
    <dgm:pt modelId="{F3150C32-FA44-4B0C-80DD-710E1C7AACBE}" type="sibTrans" cxnId="{9D8F4300-B3B7-442D-8FB0-AC647F40B7BE}">
      <dgm:prSet/>
      <dgm:spPr/>
      <dgm:t>
        <a:bodyPr/>
        <a:lstStyle/>
        <a:p>
          <a:endParaRPr lang="el-GR"/>
        </a:p>
      </dgm:t>
    </dgm:pt>
    <dgm:pt modelId="{EC249ABD-4A72-4E16-A3E4-3B3ABA690F37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US" sz="1600" b="1" dirty="0" smtClean="0">
              <a:solidFill>
                <a:schemeClr val="tx1"/>
              </a:solidFill>
            </a:rPr>
            <a:t>Factors contributing to an increase in exports:</a:t>
          </a:r>
          <a:endParaRPr lang="el-GR" sz="1600" b="1" dirty="0">
            <a:solidFill>
              <a:schemeClr val="tx1"/>
            </a:solidFill>
          </a:endParaRPr>
        </a:p>
      </dgm:t>
    </dgm:pt>
    <dgm:pt modelId="{1A5B1EC2-6408-4ADC-90FE-D4219A34AA18}" type="sibTrans" cxnId="{D9B4407D-5A38-4EDF-B516-A6BFB6297981}">
      <dgm:prSet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</dgm:spPr>
      <dgm:t>
        <a:bodyPr/>
        <a:lstStyle/>
        <a:p>
          <a:endParaRPr lang="el-GR"/>
        </a:p>
      </dgm:t>
    </dgm:pt>
    <dgm:pt modelId="{7E9CF611-AD4A-46DE-AA33-C01FDB3781DE}" type="parTrans" cxnId="{D9B4407D-5A38-4EDF-B516-A6BFB6297981}">
      <dgm:prSet/>
      <dgm:spPr/>
      <dgm:t>
        <a:bodyPr/>
        <a:lstStyle/>
        <a:p>
          <a:endParaRPr lang="el-GR"/>
        </a:p>
      </dgm:t>
    </dgm:pt>
    <dgm:pt modelId="{7E2CDB3D-DC90-4E79-909D-94BE85A31176}">
      <dgm:prSet custT="1"/>
      <dgm:spPr>
        <a:solidFill>
          <a:srgbClr val="00FA71"/>
        </a:solidFill>
      </dgm:spPr>
      <dgm:t>
        <a:bodyPr/>
        <a:lstStyle/>
        <a:p>
          <a:pPr algn="ctr"/>
          <a:r>
            <a:rPr lang="en-US" sz="1400" b="1" dirty="0" smtClean="0">
              <a:solidFill>
                <a:schemeClr val="tx1"/>
              </a:solidFill>
            </a:rPr>
            <a:t>Reducing bureaucratic procedures by the state.</a:t>
          </a:r>
          <a:endParaRPr lang="el-GR" sz="1400" b="1" dirty="0">
            <a:solidFill>
              <a:schemeClr val="tx1"/>
            </a:solidFill>
          </a:endParaRPr>
        </a:p>
      </dgm:t>
    </dgm:pt>
    <dgm:pt modelId="{D8B1B7C3-C495-493D-B77D-0CA16701BFA7}" type="parTrans" cxnId="{ED3DEB3E-8634-4E71-9BAE-0ECF6697A1FD}">
      <dgm:prSet/>
      <dgm:spPr/>
      <dgm:t>
        <a:bodyPr/>
        <a:lstStyle/>
        <a:p>
          <a:endParaRPr lang="el-GR"/>
        </a:p>
      </dgm:t>
    </dgm:pt>
    <dgm:pt modelId="{C90B164C-0803-46AC-AE3D-34505EBB565A}" type="sibTrans" cxnId="{ED3DEB3E-8634-4E71-9BAE-0ECF6697A1FD}">
      <dgm:prSet/>
      <dgm:spPr/>
      <dgm:t>
        <a:bodyPr/>
        <a:lstStyle/>
        <a:p>
          <a:endParaRPr lang="el-GR"/>
        </a:p>
      </dgm:t>
    </dgm:pt>
    <dgm:pt modelId="{86EB9D29-F48A-4F2C-AE44-CBBFD71416AA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400" b="1" dirty="0" smtClean="0">
              <a:solidFill>
                <a:schemeClr val="tx1"/>
              </a:solidFill>
            </a:rPr>
            <a:t>Active involvement of the Commercial  </a:t>
          </a:r>
          <a:r>
            <a:rPr lang="en-US" sz="1400" b="1" i="0" dirty="0" smtClean="0">
              <a:solidFill>
                <a:schemeClr val="tx1"/>
              </a:solidFill>
            </a:rPr>
            <a:t>Attaché</a:t>
          </a:r>
          <a:r>
            <a:rPr lang="en-US" sz="1400" b="0" i="0" dirty="0" smtClean="0"/>
            <a:t> </a:t>
          </a:r>
          <a:r>
            <a:rPr lang="en-US" sz="1400" b="1" dirty="0" smtClean="0">
              <a:solidFill>
                <a:schemeClr val="tx1"/>
              </a:solidFill>
            </a:rPr>
            <a:t>of our embassies.</a:t>
          </a:r>
          <a:endParaRPr lang="el-GR" sz="1400" b="1" dirty="0">
            <a:solidFill>
              <a:schemeClr val="tx1"/>
            </a:solidFill>
          </a:endParaRPr>
        </a:p>
      </dgm:t>
    </dgm:pt>
    <dgm:pt modelId="{DF84DA70-F4D2-4710-95C4-49B816CFE006}" type="parTrans" cxnId="{6399F1CB-676D-467C-B96A-D8AE5CF0D411}">
      <dgm:prSet/>
      <dgm:spPr/>
      <dgm:t>
        <a:bodyPr/>
        <a:lstStyle/>
        <a:p>
          <a:endParaRPr lang="el-GR"/>
        </a:p>
      </dgm:t>
    </dgm:pt>
    <dgm:pt modelId="{6EC34B3F-DF00-4359-AD07-84D2823039FD}" type="sibTrans" cxnId="{6399F1CB-676D-467C-B96A-D8AE5CF0D411}">
      <dgm:prSet/>
      <dgm:spPr/>
      <dgm:t>
        <a:bodyPr/>
        <a:lstStyle/>
        <a:p>
          <a:endParaRPr lang="el-GR"/>
        </a:p>
      </dgm:t>
    </dgm:pt>
    <dgm:pt modelId="{019A55A2-38DF-4DEF-B82F-0FE63DAE09A2}" type="pres">
      <dgm:prSet presAssocID="{01FD56A6-B188-49C2-AFC5-5F50C2350DB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E6FD3C6-A842-4817-A012-1BB8C5F6608F}" type="pres">
      <dgm:prSet presAssocID="{01FD56A6-B188-49C2-AFC5-5F50C2350DB5}" presName="cycle" presStyleCnt="0"/>
      <dgm:spPr/>
    </dgm:pt>
    <dgm:pt modelId="{41E6414F-A303-4A8D-8EBB-1564D30EC34B}" type="pres">
      <dgm:prSet presAssocID="{EC249ABD-4A72-4E16-A3E4-3B3ABA690F37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DC7A723-A0FA-4888-9142-C1CFA47EFE43}" type="pres">
      <dgm:prSet presAssocID="{1A5B1EC2-6408-4ADC-90FE-D4219A34AA18}" presName="sibTransFirstNode" presStyleLbl="bgShp" presStyleIdx="0" presStyleCnt="1"/>
      <dgm:spPr/>
      <dgm:t>
        <a:bodyPr/>
        <a:lstStyle/>
        <a:p>
          <a:endParaRPr lang="el-GR"/>
        </a:p>
      </dgm:t>
    </dgm:pt>
    <dgm:pt modelId="{B2FDF7FE-10E8-4F4C-B75C-589B85543645}" type="pres">
      <dgm:prSet presAssocID="{7E2CDB3D-DC90-4E79-909D-94BE85A31176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FC1C3B9-BFF3-4611-B389-B13DE1D41987}" type="pres">
      <dgm:prSet presAssocID="{86EB9D29-F48A-4F2C-AE44-CBBFD71416AA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3D3782-03BD-4E81-9D25-5B2D14EEECF2}" type="pres">
      <dgm:prSet presAssocID="{33AFC39E-0E76-4BF3-B9F7-CBD6FAC71F9C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B72BA3-75F3-49B2-9924-89E8A3EE1290}" type="pres">
      <dgm:prSet presAssocID="{7A34A613-6D9B-43A7-A92C-16E92C47413E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609405C-9B6A-4901-93C9-DF7AE60D0133}" type="pres">
      <dgm:prSet presAssocID="{45A67262-EEFD-459A-BCB5-2C66D637F340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D8F4300-B3B7-442D-8FB0-AC647F40B7BE}" srcId="{01FD56A6-B188-49C2-AFC5-5F50C2350DB5}" destId="{33AFC39E-0E76-4BF3-B9F7-CBD6FAC71F9C}" srcOrd="3" destOrd="0" parTransId="{D9A4D774-7E87-4445-BC21-AC919A223131}" sibTransId="{F3150C32-FA44-4B0C-80DD-710E1C7AACBE}"/>
    <dgm:cxn modelId="{2FC2BEBD-EB28-4BAF-A344-63301D7FBBA5}" type="presOf" srcId="{33AFC39E-0E76-4BF3-B9F7-CBD6FAC71F9C}" destId="{D33D3782-03BD-4E81-9D25-5B2D14EEECF2}" srcOrd="0" destOrd="0" presId="urn:microsoft.com/office/officeart/2005/8/layout/cycle3"/>
    <dgm:cxn modelId="{B6548E60-591E-43CF-9D67-989785BEF1DB}" type="presOf" srcId="{7E2CDB3D-DC90-4E79-909D-94BE85A31176}" destId="{B2FDF7FE-10E8-4F4C-B75C-589B85543645}" srcOrd="0" destOrd="0" presId="urn:microsoft.com/office/officeart/2005/8/layout/cycle3"/>
    <dgm:cxn modelId="{6399F1CB-676D-467C-B96A-D8AE5CF0D411}" srcId="{01FD56A6-B188-49C2-AFC5-5F50C2350DB5}" destId="{86EB9D29-F48A-4F2C-AE44-CBBFD71416AA}" srcOrd="2" destOrd="0" parTransId="{DF84DA70-F4D2-4710-95C4-49B816CFE006}" sibTransId="{6EC34B3F-DF00-4359-AD07-84D2823039FD}"/>
    <dgm:cxn modelId="{ED3DEB3E-8634-4E71-9BAE-0ECF6697A1FD}" srcId="{01FD56A6-B188-49C2-AFC5-5F50C2350DB5}" destId="{7E2CDB3D-DC90-4E79-909D-94BE85A31176}" srcOrd="1" destOrd="0" parTransId="{D8B1B7C3-C495-493D-B77D-0CA16701BFA7}" sibTransId="{C90B164C-0803-46AC-AE3D-34505EBB565A}"/>
    <dgm:cxn modelId="{2F8C6C21-4217-4355-9A0A-8973350553A4}" type="presOf" srcId="{1A5B1EC2-6408-4ADC-90FE-D4219A34AA18}" destId="{8DC7A723-A0FA-4888-9142-C1CFA47EFE43}" srcOrd="0" destOrd="0" presId="urn:microsoft.com/office/officeart/2005/8/layout/cycle3"/>
    <dgm:cxn modelId="{38519F35-E422-446D-AEE4-C77EBAEE203C}" type="presOf" srcId="{45A67262-EEFD-459A-BCB5-2C66D637F340}" destId="{E609405C-9B6A-4901-93C9-DF7AE60D0133}" srcOrd="0" destOrd="0" presId="urn:microsoft.com/office/officeart/2005/8/layout/cycle3"/>
    <dgm:cxn modelId="{90A7EDA5-9FAA-4AEA-A640-FCC4D118D5DE}" type="presOf" srcId="{7A34A613-6D9B-43A7-A92C-16E92C47413E}" destId="{FCB72BA3-75F3-49B2-9924-89E8A3EE1290}" srcOrd="0" destOrd="0" presId="urn:microsoft.com/office/officeart/2005/8/layout/cycle3"/>
    <dgm:cxn modelId="{67F98769-79D6-446F-82F2-D1439C046317}" srcId="{01FD56A6-B188-49C2-AFC5-5F50C2350DB5}" destId="{45A67262-EEFD-459A-BCB5-2C66D637F340}" srcOrd="5" destOrd="0" parTransId="{B9E59BEE-3C24-43A7-BC9C-A377AD57A3CB}" sibTransId="{CCD11ACE-330A-49A2-9DAF-8B5B9A1AF48F}"/>
    <dgm:cxn modelId="{A93E1251-F1E8-4609-9E96-9D6EED4A2EF7}" type="presOf" srcId="{EC249ABD-4A72-4E16-A3E4-3B3ABA690F37}" destId="{41E6414F-A303-4A8D-8EBB-1564D30EC34B}" srcOrd="0" destOrd="0" presId="urn:microsoft.com/office/officeart/2005/8/layout/cycle3"/>
    <dgm:cxn modelId="{1AFA7575-D8FD-4092-A503-CA48E5909F9A}" type="presOf" srcId="{01FD56A6-B188-49C2-AFC5-5F50C2350DB5}" destId="{019A55A2-38DF-4DEF-B82F-0FE63DAE09A2}" srcOrd="0" destOrd="0" presId="urn:microsoft.com/office/officeart/2005/8/layout/cycle3"/>
    <dgm:cxn modelId="{E33CE1C2-4B9C-4313-8365-5147CECDD8C5}" type="presOf" srcId="{86EB9D29-F48A-4F2C-AE44-CBBFD71416AA}" destId="{DFC1C3B9-BFF3-4611-B389-B13DE1D41987}" srcOrd="0" destOrd="0" presId="urn:microsoft.com/office/officeart/2005/8/layout/cycle3"/>
    <dgm:cxn modelId="{F09C1C65-48B0-4318-ACCF-3773182B3351}" srcId="{01FD56A6-B188-49C2-AFC5-5F50C2350DB5}" destId="{7A34A613-6D9B-43A7-A92C-16E92C47413E}" srcOrd="4" destOrd="0" parTransId="{7835A36A-53C6-47AB-BD1F-E24E218BCAF3}" sibTransId="{02DB0F66-D631-447F-AD4C-0635C4E527BF}"/>
    <dgm:cxn modelId="{D9B4407D-5A38-4EDF-B516-A6BFB6297981}" srcId="{01FD56A6-B188-49C2-AFC5-5F50C2350DB5}" destId="{EC249ABD-4A72-4E16-A3E4-3B3ABA690F37}" srcOrd="0" destOrd="0" parTransId="{7E9CF611-AD4A-46DE-AA33-C01FDB3781DE}" sibTransId="{1A5B1EC2-6408-4ADC-90FE-D4219A34AA18}"/>
    <dgm:cxn modelId="{8E25B2D6-7EBA-426F-B3D1-EF289A9863F8}" type="presParOf" srcId="{019A55A2-38DF-4DEF-B82F-0FE63DAE09A2}" destId="{7E6FD3C6-A842-4817-A012-1BB8C5F6608F}" srcOrd="0" destOrd="0" presId="urn:microsoft.com/office/officeart/2005/8/layout/cycle3"/>
    <dgm:cxn modelId="{A95A0B43-2CDD-4D0C-A2EA-70525CC01BF0}" type="presParOf" srcId="{7E6FD3C6-A842-4817-A012-1BB8C5F6608F}" destId="{41E6414F-A303-4A8D-8EBB-1564D30EC34B}" srcOrd="0" destOrd="0" presId="urn:microsoft.com/office/officeart/2005/8/layout/cycle3"/>
    <dgm:cxn modelId="{A9942DAD-2BC1-496F-A85D-18EEB6F618ED}" type="presParOf" srcId="{7E6FD3C6-A842-4817-A012-1BB8C5F6608F}" destId="{8DC7A723-A0FA-4888-9142-C1CFA47EFE43}" srcOrd="1" destOrd="0" presId="urn:microsoft.com/office/officeart/2005/8/layout/cycle3"/>
    <dgm:cxn modelId="{50382EEC-45D8-48EE-83BD-4FBB8D5F6AD5}" type="presParOf" srcId="{7E6FD3C6-A842-4817-A012-1BB8C5F6608F}" destId="{B2FDF7FE-10E8-4F4C-B75C-589B85543645}" srcOrd="2" destOrd="0" presId="urn:microsoft.com/office/officeart/2005/8/layout/cycle3"/>
    <dgm:cxn modelId="{51C0472A-C36D-4A83-BEC1-EEA12D954A13}" type="presParOf" srcId="{7E6FD3C6-A842-4817-A012-1BB8C5F6608F}" destId="{DFC1C3B9-BFF3-4611-B389-B13DE1D41987}" srcOrd="3" destOrd="0" presId="urn:microsoft.com/office/officeart/2005/8/layout/cycle3"/>
    <dgm:cxn modelId="{7C729C1E-BFCF-4193-B817-233D96BB3180}" type="presParOf" srcId="{7E6FD3C6-A842-4817-A012-1BB8C5F6608F}" destId="{D33D3782-03BD-4E81-9D25-5B2D14EEECF2}" srcOrd="4" destOrd="0" presId="urn:microsoft.com/office/officeart/2005/8/layout/cycle3"/>
    <dgm:cxn modelId="{B033926E-D527-4172-8BC6-5FFE4939DC21}" type="presParOf" srcId="{7E6FD3C6-A842-4817-A012-1BB8C5F6608F}" destId="{FCB72BA3-75F3-49B2-9924-89E8A3EE1290}" srcOrd="5" destOrd="0" presId="urn:microsoft.com/office/officeart/2005/8/layout/cycle3"/>
    <dgm:cxn modelId="{39047F73-53B1-4F28-96FC-747E5346845A}" type="presParOf" srcId="{7E6FD3C6-A842-4817-A012-1BB8C5F6608F}" destId="{E609405C-9B6A-4901-93C9-DF7AE60D0133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41FA534-F5A8-437E-B397-3C61C10270B4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27C177A-D435-4658-8D7F-25F52D33AE3E}">
      <dgm:prSet phldrT="[Κείμενο]" custT="1"/>
      <dgm:spPr>
        <a:solidFill>
          <a:srgbClr val="FF99CC"/>
        </a:solidFill>
      </dgm:spPr>
      <dgm:t>
        <a:bodyPr/>
        <a:lstStyle/>
        <a:p>
          <a:pPr algn="just"/>
          <a:r>
            <a:rPr lang="el-GR" sz="1500" b="1" dirty="0"/>
            <a:t>→ </a:t>
          </a:r>
          <a:r>
            <a:rPr lang="en-US" sz="1500" b="1" dirty="0" smtClean="0"/>
            <a:t>Towards </a:t>
          </a:r>
          <a:r>
            <a:rPr lang="en-US" sz="1500" b="1" dirty="0" smtClean="0"/>
            <a:t>this aim, in 2012, it established the Hellenic Entrepreneurship Award (</a:t>
          </a:r>
          <a:r>
            <a:rPr lang="en-US" sz="1500" b="1" dirty="0" err="1" smtClean="0"/>
            <a:t>Envolve</a:t>
          </a:r>
          <a:r>
            <a:rPr lang="en-US" sz="1500" b="1" dirty="0" smtClean="0"/>
            <a:t>).</a:t>
          </a:r>
          <a:endParaRPr lang="el-GR" sz="1500" b="1" dirty="0"/>
        </a:p>
        <a:p>
          <a:pPr algn="just"/>
          <a:r>
            <a:rPr lang="el-GR" sz="1500" b="1" dirty="0"/>
            <a:t>→ </a:t>
          </a:r>
          <a:r>
            <a:rPr lang="en-US" sz="1500" b="1" dirty="0" smtClean="0"/>
            <a:t>Every year, entrepreneurs are awarded for the implementation of a new business idea.</a:t>
          </a:r>
          <a:endParaRPr lang="el-GR" sz="1500" b="1" dirty="0"/>
        </a:p>
        <a:p>
          <a:pPr algn="just"/>
          <a:r>
            <a:rPr lang="el-GR" sz="1500" b="1" dirty="0"/>
            <a:t>→ </a:t>
          </a:r>
          <a:r>
            <a:rPr lang="en-US" sz="1500" b="1" dirty="0" smtClean="0"/>
            <a:t>The award includes funding, support services &amp; consulting guidance from an experienced business consultant - mentor.</a:t>
          </a:r>
          <a:endParaRPr lang="el-GR" sz="1500" b="1" dirty="0">
            <a:solidFill>
              <a:schemeClr val="tx1"/>
            </a:solidFill>
          </a:endParaRPr>
        </a:p>
      </dgm:t>
    </dgm:pt>
    <dgm:pt modelId="{162C2217-5FF3-4C5F-B716-4AEA305602A9}" type="parTrans" cxnId="{C1AFBC3D-9B73-4C42-B52F-A05E8834023F}">
      <dgm:prSet/>
      <dgm:spPr/>
      <dgm:t>
        <a:bodyPr/>
        <a:lstStyle/>
        <a:p>
          <a:endParaRPr lang="el-GR"/>
        </a:p>
      </dgm:t>
    </dgm:pt>
    <dgm:pt modelId="{7CF9BDD0-6441-41CB-A4D7-BA149E8746AB}" type="sibTrans" cxnId="{C1AFBC3D-9B73-4C42-B52F-A05E8834023F}">
      <dgm:prSet/>
      <dgm:spPr/>
      <dgm:t>
        <a:bodyPr/>
        <a:lstStyle/>
        <a:p>
          <a:endParaRPr lang="el-GR"/>
        </a:p>
      </dgm:t>
    </dgm:pt>
    <dgm:pt modelId="{866A331C-D284-4087-9DBC-C3E58D0F0D4E}">
      <dgm:prSet custT="1"/>
      <dgm:spPr>
        <a:solidFill>
          <a:srgbClr val="CC99FF"/>
        </a:solidFill>
      </dgm:spPr>
      <dgm:t>
        <a:bodyPr/>
        <a:lstStyle/>
        <a:p>
          <a:pPr algn="just"/>
          <a:r>
            <a:rPr lang="el-GR" sz="1500" b="1" dirty="0"/>
            <a:t>→ </a:t>
          </a:r>
          <a:r>
            <a:rPr lang="el-GR" sz="1500" b="1" dirty="0" smtClean="0"/>
            <a:t>Α </a:t>
          </a:r>
          <a:r>
            <a:rPr lang="en-US" sz="1500" b="1" dirty="0" smtClean="0"/>
            <a:t>useful contribution to the efforts of companies and the Greek economy for competitiveness &amp; extroversion, is that of the Greek Diaspora, with the "Greek initiative".</a:t>
          </a:r>
          <a:endParaRPr lang="el-GR" sz="1500" dirty="0">
            <a:solidFill>
              <a:schemeClr val="tx1"/>
            </a:solidFill>
          </a:endParaRPr>
        </a:p>
      </dgm:t>
    </dgm:pt>
    <dgm:pt modelId="{F32660AF-B2C7-4960-801A-FB4739C8D142}" type="sibTrans" cxnId="{597B83F4-97BB-4D36-B560-50D0602FC2F3}">
      <dgm:prSet/>
      <dgm:spPr/>
      <dgm:t>
        <a:bodyPr/>
        <a:lstStyle/>
        <a:p>
          <a:endParaRPr lang="el-GR"/>
        </a:p>
      </dgm:t>
    </dgm:pt>
    <dgm:pt modelId="{C2C0BE85-FBEA-43A1-B71B-AC618C185335}" type="parTrans" cxnId="{597B83F4-97BB-4D36-B560-50D0602FC2F3}">
      <dgm:prSet/>
      <dgm:spPr/>
      <dgm:t>
        <a:bodyPr/>
        <a:lstStyle/>
        <a:p>
          <a:endParaRPr lang="el-GR"/>
        </a:p>
      </dgm:t>
    </dgm:pt>
    <dgm:pt modelId="{3CEF3EB6-C190-4019-BE3F-C2D370A620A2}">
      <dgm:prSet phldrT="[Κείμενο]" custT="1"/>
      <dgm:spPr>
        <a:solidFill>
          <a:srgbClr val="25FF92"/>
        </a:solidFill>
      </dgm:spPr>
      <dgm:t>
        <a:bodyPr/>
        <a:lstStyle/>
        <a:p>
          <a:pPr algn="just"/>
          <a:r>
            <a:rPr lang="el-GR" sz="1500" b="1" dirty="0"/>
            <a:t>→ </a:t>
          </a:r>
          <a:r>
            <a:rPr lang="en-US" sz="1500" b="1" dirty="0" smtClean="0"/>
            <a:t>The "Greek Initiative" is a global, non-profit organization, which aims to mobilize the Greeks in the Greek Diaspora &amp; philhellenes to help towards the economic development of Greece, through entrepreneurship programs. </a:t>
          </a:r>
          <a:endParaRPr lang="el-GR" sz="1500" dirty="0">
            <a:solidFill>
              <a:schemeClr val="tx1"/>
            </a:solidFill>
          </a:endParaRPr>
        </a:p>
      </dgm:t>
    </dgm:pt>
    <dgm:pt modelId="{5F587E82-9E3B-40CE-89D6-72505C07F292}" type="sibTrans" cxnId="{1E3E7F1B-CE1C-4F32-8420-9F4575B6E574}">
      <dgm:prSet/>
      <dgm:spPr/>
      <dgm:t>
        <a:bodyPr/>
        <a:lstStyle/>
        <a:p>
          <a:endParaRPr lang="el-GR"/>
        </a:p>
      </dgm:t>
    </dgm:pt>
    <dgm:pt modelId="{96F5463D-4302-438D-A2CA-29E5E918A1B4}" type="parTrans" cxnId="{1E3E7F1B-CE1C-4F32-8420-9F4575B6E574}">
      <dgm:prSet/>
      <dgm:spPr/>
      <dgm:t>
        <a:bodyPr/>
        <a:lstStyle/>
        <a:p>
          <a:endParaRPr lang="el-GR"/>
        </a:p>
      </dgm:t>
    </dgm:pt>
    <dgm:pt modelId="{DCC0AEC8-E4FF-4487-A18E-18D16CE4DC44}" type="pres">
      <dgm:prSet presAssocID="{E41FA534-F5A8-437E-B397-3C61C10270B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A3FE70F-7A3F-4F54-82D9-0E1EBC7B1516}" type="pres">
      <dgm:prSet presAssocID="{B27C177A-D435-4658-8D7F-25F52D33AE3E}" presName="boxAndChildren" presStyleCnt="0"/>
      <dgm:spPr/>
    </dgm:pt>
    <dgm:pt modelId="{8B486169-8754-49D6-9DE0-B473174ADDD8}" type="pres">
      <dgm:prSet presAssocID="{B27C177A-D435-4658-8D7F-25F52D33AE3E}" presName="parentTextBox" presStyleLbl="node1" presStyleIdx="0" presStyleCnt="3"/>
      <dgm:spPr/>
      <dgm:t>
        <a:bodyPr/>
        <a:lstStyle/>
        <a:p>
          <a:endParaRPr lang="el-GR"/>
        </a:p>
      </dgm:t>
    </dgm:pt>
    <dgm:pt modelId="{16A191BC-5780-4DC2-B3FC-F845856ECE31}" type="pres">
      <dgm:prSet presAssocID="{5F587E82-9E3B-40CE-89D6-72505C07F292}" presName="sp" presStyleCnt="0"/>
      <dgm:spPr/>
    </dgm:pt>
    <dgm:pt modelId="{15C7DD7A-A8D2-40CF-BDA1-699D96D1BE71}" type="pres">
      <dgm:prSet presAssocID="{3CEF3EB6-C190-4019-BE3F-C2D370A620A2}" presName="arrowAndChildren" presStyleCnt="0"/>
      <dgm:spPr/>
    </dgm:pt>
    <dgm:pt modelId="{8B43FCCA-E9EB-49F8-AE89-6D283453E444}" type="pres">
      <dgm:prSet presAssocID="{3CEF3EB6-C190-4019-BE3F-C2D370A620A2}" presName="parentTextArrow" presStyleLbl="node1" presStyleIdx="1" presStyleCnt="3"/>
      <dgm:spPr/>
      <dgm:t>
        <a:bodyPr/>
        <a:lstStyle/>
        <a:p>
          <a:endParaRPr lang="el-GR"/>
        </a:p>
      </dgm:t>
    </dgm:pt>
    <dgm:pt modelId="{08CAA7DD-5D5C-4C58-828B-AED92E25ECB4}" type="pres">
      <dgm:prSet presAssocID="{F32660AF-B2C7-4960-801A-FB4739C8D142}" presName="sp" presStyleCnt="0"/>
      <dgm:spPr/>
    </dgm:pt>
    <dgm:pt modelId="{F8F0C935-E81A-4403-BE02-6B874E3F3357}" type="pres">
      <dgm:prSet presAssocID="{866A331C-D284-4087-9DBC-C3E58D0F0D4E}" presName="arrowAndChildren" presStyleCnt="0"/>
      <dgm:spPr/>
    </dgm:pt>
    <dgm:pt modelId="{BF047E2D-15CF-4F80-A7A0-F969B78C9D78}" type="pres">
      <dgm:prSet presAssocID="{866A331C-D284-4087-9DBC-C3E58D0F0D4E}" presName="parentTextArrow" presStyleLbl="node1" presStyleIdx="2" presStyleCnt="3"/>
      <dgm:spPr/>
      <dgm:t>
        <a:bodyPr/>
        <a:lstStyle/>
        <a:p>
          <a:endParaRPr lang="el-GR"/>
        </a:p>
      </dgm:t>
    </dgm:pt>
  </dgm:ptLst>
  <dgm:cxnLst>
    <dgm:cxn modelId="{5112B6D5-A460-445E-8993-CA495E1EB37A}" type="presOf" srcId="{B27C177A-D435-4658-8D7F-25F52D33AE3E}" destId="{8B486169-8754-49D6-9DE0-B473174ADDD8}" srcOrd="0" destOrd="0" presId="urn:microsoft.com/office/officeart/2005/8/layout/process4"/>
    <dgm:cxn modelId="{283DF54D-031D-4679-970E-4FCDB5935591}" type="presOf" srcId="{3CEF3EB6-C190-4019-BE3F-C2D370A620A2}" destId="{8B43FCCA-E9EB-49F8-AE89-6D283453E444}" srcOrd="0" destOrd="0" presId="urn:microsoft.com/office/officeart/2005/8/layout/process4"/>
    <dgm:cxn modelId="{1E3E7F1B-CE1C-4F32-8420-9F4575B6E574}" srcId="{E41FA534-F5A8-437E-B397-3C61C10270B4}" destId="{3CEF3EB6-C190-4019-BE3F-C2D370A620A2}" srcOrd="1" destOrd="0" parTransId="{96F5463D-4302-438D-A2CA-29E5E918A1B4}" sibTransId="{5F587E82-9E3B-40CE-89D6-72505C07F292}"/>
    <dgm:cxn modelId="{C1AFBC3D-9B73-4C42-B52F-A05E8834023F}" srcId="{E41FA534-F5A8-437E-B397-3C61C10270B4}" destId="{B27C177A-D435-4658-8D7F-25F52D33AE3E}" srcOrd="2" destOrd="0" parTransId="{162C2217-5FF3-4C5F-B716-4AEA305602A9}" sibTransId="{7CF9BDD0-6441-41CB-A4D7-BA149E8746AB}"/>
    <dgm:cxn modelId="{597B83F4-97BB-4D36-B560-50D0602FC2F3}" srcId="{E41FA534-F5A8-437E-B397-3C61C10270B4}" destId="{866A331C-D284-4087-9DBC-C3E58D0F0D4E}" srcOrd="0" destOrd="0" parTransId="{C2C0BE85-FBEA-43A1-B71B-AC618C185335}" sibTransId="{F32660AF-B2C7-4960-801A-FB4739C8D142}"/>
    <dgm:cxn modelId="{365C37FA-A2D8-4C6C-8162-CAD383D6E046}" type="presOf" srcId="{E41FA534-F5A8-437E-B397-3C61C10270B4}" destId="{DCC0AEC8-E4FF-4487-A18E-18D16CE4DC44}" srcOrd="0" destOrd="0" presId="urn:microsoft.com/office/officeart/2005/8/layout/process4"/>
    <dgm:cxn modelId="{04E6BA87-E99E-497E-B62F-D0179BE2F006}" type="presOf" srcId="{866A331C-D284-4087-9DBC-C3E58D0F0D4E}" destId="{BF047E2D-15CF-4F80-A7A0-F969B78C9D78}" srcOrd="0" destOrd="0" presId="urn:microsoft.com/office/officeart/2005/8/layout/process4"/>
    <dgm:cxn modelId="{87E82274-0B54-4690-9ACA-F416B7D91ED3}" type="presParOf" srcId="{DCC0AEC8-E4FF-4487-A18E-18D16CE4DC44}" destId="{AA3FE70F-7A3F-4F54-82D9-0E1EBC7B1516}" srcOrd="0" destOrd="0" presId="urn:microsoft.com/office/officeart/2005/8/layout/process4"/>
    <dgm:cxn modelId="{1B2B9F94-4FF0-477A-89DC-6E38792B86DA}" type="presParOf" srcId="{AA3FE70F-7A3F-4F54-82D9-0E1EBC7B1516}" destId="{8B486169-8754-49D6-9DE0-B473174ADDD8}" srcOrd="0" destOrd="0" presId="urn:microsoft.com/office/officeart/2005/8/layout/process4"/>
    <dgm:cxn modelId="{F745E93A-630C-4082-A80A-43A79B3249C9}" type="presParOf" srcId="{DCC0AEC8-E4FF-4487-A18E-18D16CE4DC44}" destId="{16A191BC-5780-4DC2-B3FC-F845856ECE31}" srcOrd="1" destOrd="0" presId="urn:microsoft.com/office/officeart/2005/8/layout/process4"/>
    <dgm:cxn modelId="{7D0A86A5-E5FC-49D7-842D-B7B03B7B45AE}" type="presParOf" srcId="{DCC0AEC8-E4FF-4487-A18E-18D16CE4DC44}" destId="{15C7DD7A-A8D2-40CF-BDA1-699D96D1BE71}" srcOrd="2" destOrd="0" presId="urn:microsoft.com/office/officeart/2005/8/layout/process4"/>
    <dgm:cxn modelId="{9079FB6E-D9B3-4C34-9C8B-B27C7841A57B}" type="presParOf" srcId="{15C7DD7A-A8D2-40CF-BDA1-699D96D1BE71}" destId="{8B43FCCA-E9EB-49F8-AE89-6D283453E444}" srcOrd="0" destOrd="0" presId="urn:microsoft.com/office/officeart/2005/8/layout/process4"/>
    <dgm:cxn modelId="{C2ABB03E-5284-483F-8A87-2E0A3E80AAA6}" type="presParOf" srcId="{DCC0AEC8-E4FF-4487-A18E-18D16CE4DC44}" destId="{08CAA7DD-5D5C-4C58-828B-AED92E25ECB4}" srcOrd="3" destOrd="0" presId="urn:microsoft.com/office/officeart/2005/8/layout/process4"/>
    <dgm:cxn modelId="{86109265-1394-4858-B4E6-E386FA4724EF}" type="presParOf" srcId="{DCC0AEC8-E4FF-4487-A18E-18D16CE4DC44}" destId="{F8F0C935-E81A-4403-BE02-6B874E3F3357}" srcOrd="4" destOrd="0" presId="urn:microsoft.com/office/officeart/2005/8/layout/process4"/>
    <dgm:cxn modelId="{B4EE2D8F-CF02-49E8-85D5-A47979DA1D5D}" type="presParOf" srcId="{F8F0C935-E81A-4403-BE02-6B874E3F3357}" destId="{BF047E2D-15CF-4F80-A7A0-F969B78C9D7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7B187-B011-4E19-B2D1-9EFDB170A78C}">
      <dsp:nvSpPr>
        <dsp:cNvPr id="0" name=""/>
        <dsp:cNvSpPr/>
      </dsp:nvSpPr>
      <dsp:spPr>
        <a:xfrm>
          <a:off x="0" y="4249720"/>
          <a:ext cx="8501122" cy="465044"/>
        </a:xfrm>
        <a:prstGeom prst="rect">
          <a:avLst/>
        </a:prstGeom>
        <a:solidFill>
          <a:srgbClr val="B48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Ecological environment (availability of resources, pollution, </a:t>
          </a:r>
          <a:r>
            <a:rPr lang="en-US" sz="1900" b="1" kern="1200" dirty="0" err="1" smtClean="0">
              <a:solidFill>
                <a:schemeClr val="tx1"/>
              </a:solidFill>
            </a:rPr>
            <a:t>etc</a:t>
          </a:r>
          <a:r>
            <a:rPr lang="en-US" sz="1900" b="1" kern="1200" dirty="0" smtClean="0">
              <a:solidFill>
                <a:schemeClr val="tx1"/>
              </a:solidFill>
            </a:rPr>
            <a:t>)</a:t>
          </a:r>
          <a:endParaRPr lang="el-GR" sz="1900" b="1" kern="1200" dirty="0">
            <a:solidFill>
              <a:schemeClr val="tx1"/>
            </a:solidFill>
          </a:endParaRPr>
        </a:p>
      </dsp:txBody>
      <dsp:txXfrm>
        <a:off x="0" y="4249720"/>
        <a:ext cx="8501122" cy="465044"/>
      </dsp:txXfrm>
    </dsp:sp>
    <dsp:sp modelId="{ABE14B31-EBDE-40CC-8680-043E2CD23ED8}">
      <dsp:nvSpPr>
        <dsp:cNvPr id="0" name=""/>
        <dsp:cNvSpPr/>
      </dsp:nvSpPr>
      <dsp:spPr>
        <a:xfrm rot="10800000">
          <a:off x="0" y="3541457"/>
          <a:ext cx="8501122" cy="715238"/>
        </a:xfrm>
        <a:prstGeom prst="upArrowCallout">
          <a:avLst/>
        </a:prstGeom>
        <a:solidFill>
          <a:srgbClr val="FF99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Technological environment (equipment, quality of materials, </a:t>
          </a:r>
          <a:r>
            <a:rPr lang="en-US" sz="1900" b="1" kern="1200" dirty="0" err="1" smtClean="0">
              <a:solidFill>
                <a:schemeClr val="tx1"/>
              </a:solidFill>
            </a:rPr>
            <a:t>etc</a:t>
          </a:r>
          <a:r>
            <a:rPr lang="en-US" sz="1900" b="1" kern="1200" dirty="0" smtClean="0">
              <a:solidFill>
                <a:schemeClr val="tx1"/>
              </a:solidFill>
            </a:rPr>
            <a:t>)</a:t>
          </a:r>
          <a:endParaRPr lang="el-GR" sz="1900" b="1" kern="1200" dirty="0">
            <a:solidFill>
              <a:schemeClr val="tx1"/>
            </a:solidFill>
          </a:endParaRPr>
        </a:p>
      </dsp:txBody>
      <dsp:txXfrm rot="10800000">
        <a:off x="0" y="3541457"/>
        <a:ext cx="8501122" cy="464740"/>
      </dsp:txXfrm>
    </dsp:sp>
    <dsp:sp modelId="{8D270E30-CB6A-4B63-A961-387A00F7156A}">
      <dsp:nvSpPr>
        <dsp:cNvPr id="0" name=""/>
        <dsp:cNvSpPr/>
      </dsp:nvSpPr>
      <dsp:spPr>
        <a:xfrm rot="10800000">
          <a:off x="0" y="2833194"/>
          <a:ext cx="8501122" cy="715238"/>
        </a:xfrm>
        <a:prstGeom prst="upArrowCallout">
          <a:avLst/>
        </a:prstGeom>
        <a:solidFill>
          <a:srgbClr val="00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Cultural environment (traditions, values, </a:t>
          </a:r>
          <a:r>
            <a:rPr lang="en-US" sz="1900" b="1" kern="1200" dirty="0" err="1" smtClean="0">
              <a:solidFill>
                <a:schemeClr val="tx1"/>
              </a:solidFill>
            </a:rPr>
            <a:t>etc</a:t>
          </a:r>
          <a:r>
            <a:rPr lang="en-US" sz="1900" b="1" kern="1200" dirty="0" smtClean="0">
              <a:solidFill>
                <a:schemeClr val="tx1"/>
              </a:solidFill>
            </a:rPr>
            <a:t>)</a:t>
          </a:r>
          <a:endParaRPr lang="el-GR" sz="1900" b="1" kern="1200" dirty="0">
            <a:solidFill>
              <a:schemeClr val="tx1"/>
            </a:solidFill>
          </a:endParaRPr>
        </a:p>
      </dsp:txBody>
      <dsp:txXfrm rot="10800000">
        <a:off x="0" y="2833194"/>
        <a:ext cx="8501122" cy="464740"/>
      </dsp:txXfrm>
    </dsp:sp>
    <dsp:sp modelId="{763FF8FB-A523-43C5-9015-9609285A283C}">
      <dsp:nvSpPr>
        <dsp:cNvPr id="0" name=""/>
        <dsp:cNvSpPr/>
      </dsp:nvSpPr>
      <dsp:spPr>
        <a:xfrm rot="10800000">
          <a:off x="0" y="2124931"/>
          <a:ext cx="8501122" cy="715238"/>
        </a:xfrm>
        <a:prstGeom prst="upArrowCallou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Political environment (economic stability, legislation, </a:t>
          </a:r>
          <a:r>
            <a:rPr lang="en-US" sz="1900" b="1" kern="1200" dirty="0" err="1" smtClean="0">
              <a:solidFill>
                <a:schemeClr val="tx1"/>
              </a:solidFill>
            </a:rPr>
            <a:t>etc</a:t>
          </a:r>
          <a:r>
            <a:rPr lang="en-US" sz="1900" b="1" kern="1200" dirty="0" smtClean="0">
              <a:solidFill>
                <a:schemeClr val="tx1"/>
              </a:solidFill>
            </a:rPr>
            <a:t>)</a:t>
          </a:r>
          <a:endParaRPr lang="el-GR" sz="1900" b="1" kern="1200" dirty="0">
            <a:solidFill>
              <a:schemeClr val="tx1"/>
            </a:solidFill>
          </a:endParaRPr>
        </a:p>
      </dsp:txBody>
      <dsp:txXfrm rot="10800000">
        <a:off x="0" y="2124931"/>
        <a:ext cx="8501122" cy="464740"/>
      </dsp:txXfrm>
    </dsp:sp>
    <dsp:sp modelId="{8B43FCCA-E9EB-49F8-AE89-6D283453E444}">
      <dsp:nvSpPr>
        <dsp:cNvPr id="0" name=""/>
        <dsp:cNvSpPr/>
      </dsp:nvSpPr>
      <dsp:spPr>
        <a:xfrm rot="10800000">
          <a:off x="0" y="1416668"/>
          <a:ext cx="8501122" cy="715238"/>
        </a:xfrm>
        <a:prstGeom prst="upArrowCallout">
          <a:avLst/>
        </a:prstGeom>
        <a:solidFill>
          <a:srgbClr val="01FF74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Economic environment (taxation, interest rates, </a:t>
          </a:r>
          <a:r>
            <a:rPr lang="en-US" sz="1900" b="1" kern="1200" dirty="0" err="1" smtClean="0">
              <a:solidFill>
                <a:schemeClr val="tx1"/>
              </a:solidFill>
            </a:rPr>
            <a:t>etc</a:t>
          </a:r>
          <a:r>
            <a:rPr lang="en-US" sz="1900" b="1" kern="1200" dirty="0" smtClean="0">
              <a:solidFill>
                <a:schemeClr val="tx1"/>
              </a:solidFill>
            </a:rPr>
            <a:t>)</a:t>
          </a:r>
          <a:endParaRPr lang="el-GR" sz="1900" b="1" kern="1200" dirty="0">
            <a:solidFill>
              <a:schemeClr val="tx1"/>
            </a:solidFill>
          </a:endParaRPr>
        </a:p>
      </dsp:txBody>
      <dsp:txXfrm rot="10800000">
        <a:off x="0" y="1416668"/>
        <a:ext cx="8501122" cy="464740"/>
      </dsp:txXfrm>
    </dsp:sp>
    <dsp:sp modelId="{BF047E2D-15CF-4F80-A7A0-F969B78C9D78}">
      <dsp:nvSpPr>
        <dsp:cNvPr id="0" name=""/>
        <dsp:cNvSpPr/>
      </dsp:nvSpPr>
      <dsp:spPr>
        <a:xfrm rot="10800000">
          <a:off x="0" y="708405"/>
          <a:ext cx="8501122" cy="715238"/>
        </a:xfrm>
        <a:prstGeom prst="upArrowCallou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Social environment (social system, trade unions, etc.)</a:t>
          </a:r>
          <a:endParaRPr lang="el-GR" sz="1900" b="1" kern="1200" dirty="0">
            <a:solidFill>
              <a:schemeClr val="tx1"/>
            </a:solidFill>
          </a:endParaRPr>
        </a:p>
      </dsp:txBody>
      <dsp:txXfrm rot="10800000">
        <a:off x="0" y="708405"/>
        <a:ext cx="8501122" cy="464740"/>
      </dsp:txXfrm>
    </dsp:sp>
    <dsp:sp modelId="{8CA2536C-9C62-4B9E-8BBE-9158405B1E8E}">
      <dsp:nvSpPr>
        <dsp:cNvPr id="0" name=""/>
        <dsp:cNvSpPr/>
      </dsp:nvSpPr>
      <dsp:spPr>
        <a:xfrm rot="10800000">
          <a:off x="0" y="0"/>
          <a:ext cx="8501122" cy="715238"/>
        </a:xfrm>
        <a:prstGeom prst="upArrowCallout">
          <a:avLst/>
        </a:prstGeom>
        <a:solidFill>
          <a:srgbClr val="57D3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External environment in business:</a:t>
          </a:r>
          <a:endParaRPr lang="el-GR" sz="2000" b="1" kern="1200" dirty="0"/>
        </a:p>
      </dsp:txBody>
      <dsp:txXfrm rot="10800000">
        <a:off x="0" y="0"/>
        <a:ext cx="8501122" cy="464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2C5D1-4E7B-4B10-8ABF-BEE693F729E7}">
      <dsp:nvSpPr>
        <dsp:cNvPr id="0" name=""/>
        <dsp:cNvSpPr/>
      </dsp:nvSpPr>
      <dsp:spPr>
        <a:xfrm>
          <a:off x="1116" y="1269148"/>
          <a:ext cx="2176611" cy="2176611"/>
        </a:xfrm>
        <a:prstGeom prst="ellipse">
          <a:avLst/>
        </a:prstGeom>
        <a:solidFill>
          <a:srgbClr val="9966FF">
            <a:alpha val="49804"/>
          </a:srgb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9786" tIns="20320" rIns="119786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Suppliers</a:t>
          </a:r>
          <a:endParaRPr lang="el-GR" sz="1600" b="1" kern="1200" dirty="0"/>
        </a:p>
      </dsp:txBody>
      <dsp:txXfrm>
        <a:off x="319873" y="1587905"/>
        <a:ext cx="1539097" cy="1539097"/>
      </dsp:txXfrm>
    </dsp:sp>
    <dsp:sp modelId="{CA7E58C2-7E67-4BAF-9061-A112DC9A2C5F}">
      <dsp:nvSpPr>
        <dsp:cNvPr id="0" name=""/>
        <dsp:cNvSpPr/>
      </dsp:nvSpPr>
      <dsp:spPr>
        <a:xfrm>
          <a:off x="1742405" y="1269148"/>
          <a:ext cx="2176611" cy="2176611"/>
        </a:xfrm>
        <a:prstGeom prst="ellipse">
          <a:avLst/>
        </a:prstGeom>
        <a:solidFill>
          <a:srgbClr val="FF66FF">
            <a:alpha val="49804"/>
          </a:srgb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9786" tIns="20320" rIns="119786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Funding</a:t>
          </a:r>
          <a:endParaRPr lang="el-GR" sz="1600" b="1" kern="1200" dirty="0"/>
        </a:p>
      </dsp:txBody>
      <dsp:txXfrm>
        <a:off x="2061162" y="1587905"/>
        <a:ext cx="1539097" cy="1539097"/>
      </dsp:txXfrm>
    </dsp:sp>
    <dsp:sp modelId="{87A08484-1C70-458B-A18D-9DD8D637FF16}">
      <dsp:nvSpPr>
        <dsp:cNvPr id="0" name=""/>
        <dsp:cNvSpPr/>
      </dsp:nvSpPr>
      <dsp:spPr>
        <a:xfrm>
          <a:off x="3483694" y="1269148"/>
          <a:ext cx="2176611" cy="2176611"/>
        </a:xfrm>
        <a:prstGeom prst="ellipse">
          <a:avLst/>
        </a:prstGeom>
        <a:solidFill>
          <a:srgbClr val="00FF00">
            <a:alpha val="49804"/>
          </a:srgb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9786" tIns="20320" rIns="119786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Clients</a:t>
          </a:r>
          <a:endParaRPr lang="el-GR" sz="1600" b="1" kern="1200" dirty="0"/>
        </a:p>
      </dsp:txBody>
      <dsp:txXfrm>
        <a:off x="3802451" y="1587905"/>
        <a:ext cx="1539097" cy="1539097"/>
      </dsp:txXfrm>
    </dsp:sp>
    <dsp:sp modelId="{36B27387-B423-4C6F-8979-D914F39F6DC2}">
      <dsp:nvSpPr>
        <dsp:cNvPr id="0" name=""/>
        <dsp:cNvSpPr/>
      </dsp:nvSpPr>
      <dsp:spPr>
        <a:xfrm>
          <a:off x="5224983" y="1269148"/>
          <a:ext cx="2176611" cy="2176611"/>
        </a:xfrm>
        <a:prstGeom prst="ellipse">
          <a:avLst/>
        </a:prstGeom>
        <a:solidFill>
          <a:srgbClr val="FFFF00">
            <a:alpha val="50000"/>
          </a:srgb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9786" tIns="20320" rIns="119786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Employees</a:t>
          </a:r>
          <a:endParaRPr lang="el-GR" sz="1600" b="1" kern="1200" dirty="0"/>
        </a:p>
      </dsp:txBody>
      <dsp:txXfrm>
        <a:off x="5543740" y="1587905"/>
        <a:ext cx="1539097" cy="1539097"/>
      </dsp:txXfrm>
    </dsp:sp>
    <dsp:sp modelId="{1E836C48-8E11-4DC3-8714-3C2582140DBD}">
      <dsp:nvSpPr>
        <dsp:cNvPr id="0" name=""/>
        <dsp:cNvSpPr/>
      </dsp:nvSpPr>
      <dsp:spPr>
        <a:xfrm>
          <a:off x="6966272" y="1269148"/>
          <a:ext cx="2176611" cy="2176611"/>
        </a:xfrm>
        <a:prstGeom prst="ellipse">
          <a:avLst/>
        </a:prstGeom>
        <a:solidFill>
          <a:srgbClr val="0066FF">
            <a:alpha val="49804"/>
          </a:srgb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9786" tIns="20320" rIns="119786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Other businesses</a:t>
          </a:r>
          <a:endParaRPr lang="el-GR" sz="1600" b="1" kern="1200" dirty="0"/>
        </a:p>
      </dsp:txBody>
      <dsp:txXfrm>
        <a:off x="7285029" y="1587905"/>
        <a:ext cx="1539097" cy="1539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4E7CD-67BC-4C59-89B0-492BBBA6E1E5}">
      <dsp:nvSpPr>
        <dsp:cNvPr id="0" name=""/>
        <dsp:cNvSpPr/>
      </dsp:nvSpPr>
      <dsp:spPr>
        <a:xfrm>
          <a:off x="4967509" y="322209"/>
          <a:ext cx="1726660" cy="1642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Competitiveness</a:t>
          </a:r>
          <a:endParaRPr lang="el-GR" sz="1600" b="1" kern="1200" dirty="0"/>
        </a:p>
      </dsp:txBody>
      <dsp:txXfrm>
        <a:off x="4967509" y="322209"/>
        <a:ext cx="1726660" cy="1642655"/>
      </dsp:txXfrm>
    </dsp:sp>
    <dsp:sp modelId="{86E3728B-EEE7-4C33-A4BE-2C1BB7B5FDB2}">
      <dsp:nvSpPr>
        <dsp:cNvPr id="0" name=""/>
        <dsp:cNvSpPr/>
      </dsp:nvSpPr>
      <dsp:spPr>
        <a:xfrm>
          <a:off x="2508873" y="-611"/>
          <a:ext cx="3882570" cy="3882570"/>
        </a:xfrm>
        <a:prstGeom prst="circularArrow">
          <a:avLst>
            <a:gd name="adj1" fmla="val 8250"/>
            <a:gd name="adj2" fmla="val 576261"/>
            <a:gd name="adj3" fmla="val 2963196"/>
            <a:gd name="adj4" fmla="val 52164"/>
            <a:gd name="adj5" fmla="val 9625"/>
          </a:avLst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22A183-386C-4361-85B9-406B82925545}">
      <dsp:nvSpPr>
        <dsp:cNvPr id="0" name=""/>
        <dsp:cNvSpPr/>
      </dsp:nvSpPr>
      <dsp:spPr>
        <a:xfrm>
          <a:off x="3628830" y="2713620"/>
          <a:ext cx="1642655" cy="1642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Extraversion</a:t>
          </a:r>
          <a:endParaRPr lang="el-GR" sz="1600" b="1" kern="1200" dirty="0"/>
        </a:p>
      </dsp:txBody>
      <dsp:txXfrm>
        <a:off x="3628830" y="2713620"/>
        <a:ext cx="1642655" cy="1642655"/>
      </dsp:txXfrm>
    </dsp:sp>
    <dsp:sp modelId="{104F926C-2683-40E9-93B7-9AE0C342D5D2}">
      <dsp:nvSpPr>
        <dsp:cNvPr id="0" name=""/>
        <dsp:cNvSpPr/>
      </dsp:nvSpPr>
      <dsp:spPr>
        <a:xfrm>
          <a:off x="2508873" y="-611"/>
          <a:ext cx="3882570" cy="3882570"/>
        </a:xfrm>
        <a:prstGeom prst="circularArrow">
          <a:avLst>
            <a:gd name="adj1" fmla="val 8250"/>
            <a:gd name="adj2" fmla="val 576261"/>
            <a:gd name="adj3" fmla="val 10171575"/>
            <a:gd name="adj4" fmla="val 7260543"/>
            <a:gd name="adj5" fmla="val 9625"/>
          </a:avLst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B91D8-6A5B-4320-83F3-804B0EAB47E4}">
      <dsp:nvSpPr>
        <dsp:cNvPr id="0" name=""/>
        <dsp:cNvSpPr/>
      </dsp:nvSpPr>
      <dsp:spPr>
        <a:xfrm>
          <a:off x="2021265" y="322209"/>
          <a:ext cx="2096422" cy="1642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Efficiency</a:t>
          </a:r>
          <a:endParaRPr lang="el-GR" sz="1600" b="1" kern="1200" dirty="0"/>
        </a:p>
      </dsp:txBody>
      <dsp:txXfrm>
        <a:off x="2021265" y="322209"/>
        <a:ext cx="2096422" cy="1642655"/>
      </dsp:txXfrm>
    </dsp:sp>
    <dsp:sp modelId="{4C5A26BC-0D45-4EB9-BA08-588650E34522}">
      <dsp:nvSpPr>
        <dsp:cNvPr id="0" name=""/>
        <dsp:cNvSpPr/>
      </dsp:nvSpPr>
      <dsp:spPr>
        <a:xfrm>
          <a:off x="2508873" y="-611"/>
          <a:ext cx="3882570" cy="3882570"/>
        </a:xfrm>
        <a:prstGeom prst="circularArrow">
          <a:avLst>
            <a:gd name="adj1" fmla="val 8250"/>
            <a:gd name="adj2" fmla="val 576261"/>
            <a:gd name="adj3" fmla="val 16759878"/>
            <a:gd name="adj4" fmla="val 15477790"/>
            <a:gd name="adj5" fmla="val 9625"/>
          </a:avLst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44D40-4BB5-4A9B-8F46-A07F9077C097}">
      <dsp:nvSpPr>
        <dsp:cNvPr id="0" name=""/>
        <dsp:cNvSpPr/>
      </dsp:nvSpPr>
      <dsp:spPr>
        <a:xfrm>
          <a:off x="931278" y="0"/>
          <a:ext cx="4714907" cy="4714907"/>
        </a:xfrm>
        <a:prstGeom prst="triangl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332356-3F68-41D6-9E46-8F90730659FA}">
      <dsp:nvSpPr>
        <dsp:cNvPr id="0" name=""/>
        <dsp:cNvSpPr/>
      </dsp:nvSpPr>
      <dsp:spPr>
        <a:xfrm>
          <a:off x="2857530" y="500067"/>
          <a:ext cx="5502344" cy="1670044"/>
        </a:xfrm>
        <a:prstGeom prst="roundRect">
          <a:avLst/>
        </a:prstGeom>
        <a:solidFill>
          <a:srgbClr val="66FFFF">
            <a:alpha val="90000"/>
          </a:srgb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Effectiveness</a:t>
          </a:r>
          <a:r>
            <a:rPr lang="el-GR" sz="1800" b="1" kern="1200" dirty="0" smtClean="0">
              <a:solidFill>
                <a:schemeClr val="tx1"/>
              </a:solidFill>
            </a:rPr>
            <a:t> </a:t>
          </a:r>
          <a:endParaRPr lang="el-GR" sz="1800" b="1" kern="1200" dirty="0">
            <a:solidFill>
              <a:schemeClr val="tx1"/>
            </a:solidFill>
          </a:endParaRP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kern="1200" dirty="0">
              <a:solidFill>
                <a:schemeClr val="tx1"/>
              </a:solidFill>
            </a:rPr>
            <a:t>→ </a:t>
          </a:r>
          <a:r>
            <a:rPr lang="en-US" sz="1500" b="1" kern="1200" dirty="0" smtClean="0"/>
            <a:t>To achieve its goals (increase profit, maintain market share, reduce costs, modernize, etc.).</a:t>
          </a:r>
          <a:endParaRPr lang="el-GR" sz="1500" b="1" kern="1200" dirty="0"/>
        </a:p>
      </dsp:txBody>
      <dsp:txXfrm>
        <a:off x="2939055" y="581592"/>
        <a:ext cx="5339294" cy="1506994"/>
      </dsp:txXfrm>
    </dsp:sp>
    <dsp:sp modelId="{3C85615E-D6A0-465A-A756-3BDB105BA268}">
      <dsp:nvSpPr>
        <dsp:cNvPr id="0" name=""/>
        <dsp:cNvSpPr/>
      </dsp:nvSpPr>
      <dsp:spPr>
        <a:xfrm>
          <a:off x="2826193" y="2286016"/>
          <a:ext cx="5640409" cy="1679685"/>
        </a:xfrm>
        <a:prstGeom prst="roundRect">
          <a:avLst/>
        </a:prstGeom>
        <a:solidFill>
          <a:srgbClr val="66FFFF">
            <a:alpha val="90000"/>
          </a:srgb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Competitiveness</a:t>
          </a:r>
          <a:endParaRPr lang="el-GR" sz="1800" b="1" kern="1200" dirty="0">
            <a:solidFill>
              <a:schemeClr val="tx1"/>
            </a:solidFill>
          </a:endParaRP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kern="1200" dirty="0"/>
            <a:t>→ </a:t>
          </a:r>
          <a:r>
            <a:rPr lang="en-US" sz="1500" b="1" kern="1200" dirty="0" smtClean="0"/>
            <a:t>Production of competitive products, whose quality &amp; price will be such that can compete with similar products of other countries.</a:t>
          </a:r>
          <a:endParaRPr lang="el-GR" sz="1500" b="1" kern="1200" dirty="0"/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kern="1200" dirty="0" smtClean="0"/>
            <a:t>→</a:t>
          </a:r>
          <a:r>
            <a:rPr lang="en-US" sz="1500" b="1" kern="1200" dirty="0" smtClean="0"/>
            <a:t> A mirror to the competitiveness of businesses, is the trade balance of the country (imports - exports).</a:t>
          </a:r>
          <a:endParaRPr lang="el-GR" sz="1500" b="1" kern="1200" dirty="0"/>
        </a:p>
      </dsp:txBody>
      <dsp:txXfrm>
        <a:off x="2908188" y="2368011"/>
        <a:ext cx="5476419" cy="15156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48344-0FB6-42F5-8090-AEF174E5BD07}">
      <dsp:nvSpPr>
        <dsp:cNvPr id="0" name=""/>
        <dsp:cNvSpPr/>
      </dsp:nvSpPr>
      <dsp:spPr>
        <a:xfrm rot="16200000">
          <a:off x="-1368623" y="1370707"/>
          <a:ext cx="4786346" cy="2044930"/>
        </a:xfrm>
        <a:prstGeom prst="flowChartManualOperation">
          <a:avLst/>
        </a:prstGeom>
        <a:solidFill>
          <a:srgbClr val="00FA71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2075" bIns="0" numCol="1" spcCol="1270" anchor="ctr" anchorCtr="0">
          <a:noAutofit/>
        </a:bodyPr>
        <a:lstStyle/>
        <a:p>
          <a:pPr lvl="0" algn="just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50" b="1" kern="1200" dirty="0">
              <a:solidFill>
                <a:schemeClr val="tx1"/>
              </a:solidFill>
            </a:rPr>
            <a:t>→ </a:t>
          </a:r>
          <a:r>
            <a:rPr lang="en-US" sz="1450" b="1" kern="1200" dirty="0" smtClean="0">
              <a:solidFill>
                <a:schemeClr val="tx1"/>
              </a:solidFill>
            </a:rPr>
            <a:t>The economic growth of the previous decades was based on borrowing &amp; money from the European Union.</a:t>
          </a:r>
          <a:endParaRPr lang="el-GR" sz="1450" b="1" kern="1200" dirty="0">
            <a:solidFill>
              <a:schemeClr val="tx1"/>
            </a:solidFill>
          </a:endParaRPr>
        </a:p>
      </dsp:txBody>
      <dsp:txXfrm rot="5400000">
        <a:off x="2085" y="957268"/>
        <a:ext cx="2044930" cy="2871808"/>
      </dsp:txXfrm>
    </dsp:sp>
    <dsp:sp modelId="{635CE896-3829-4902-A95A-62EF693FB88E}">
      <dsp:nvSpPr>
        <dsp:cNvPr id="0" name=""/>
        <dsp:cNvSpPr/>
      </dsp:nvSpPr>
      <dsp:spPr>
        <a:xfrm rot="16200000">
          <a:off x="829676" y="1370707"/>
          <a:ext cx="4786346" cy="2044930"/>
        </a:xfrm>
        <a:prstGeom prst="flowChartManualOperation">
          <a:avLst/>
        </a:prstGeom>
        <a:solidFill>
          <a:srgbClr val="FF66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2075" bIns="0" numCol="1" spcCol="1270" anchor="ctr" anchorCtr="0">
          <a:noAutofit/>
        </a:bodyPr>
        <a:lstStyle/>
        <a:p>
          <a:pPr lvl="0" algn="just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50" b="1" kern="1200" dirty="0">
              <a:solidFill>
                <a:schemeClr val="tx1"/>
              </a:solidFill>
            </a:rPr>
            <a:t>→ </a:t>
          </a:r>
          <a:r>
            <a:rPr lang="en-US" sz="1450" b="1" kern="1200" dirty="0" smtClean="0">
              <a:solidFill>
                <a:schemeClr val="tx1"/>
              </a:solidFill>
            </a:rPr>
            <a:t>With this money, the country increased its consumption, through imports, and not its production.</a:t>
          </a:r>
          <a:endParaRPr lang="el-GR" sz="1450" b="1" kern="1200" dirty="0">
            <a:solidFill>
              <a:schemeClr val="tx1"/>
            </a:solidFill>
          </a:endParaRPr>
        </a:p>
      </dsp:txBody>
      <dsp:txXfrm rot="5400000">
        <a:off x="2200384" y="957268"/>
        <a:ext cx="2044930" cy="2871808"/>
      </dsp:txXfrm>
    </dsp:sp>
    <dsp:sp modelId="{1541C0C0-3113-4E32-A247-5904FD2131ED}">
      <dsp:nvSpPr>
        <dsp:cNvPr id="0" name=""/>
        <dsp:cNvSpPr/>
      </dsp:nvSpPr>
      <dsp:spPr>
        <a:xfrm rot="16200000">
          <a:off x="3027975" y="1370707"/>
          <a:ext cx="4786346" cy="2044930"/>
        </a:xfrm>
        <a:prstGeom prst="flowChartManualOperation">
          <a:avLst/>
        </a:prstGeom>
        <a:solidFill>
          <a:srgbClr val="B48F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chemeClr val="tx1"/>
              </a:solidFill>
            </a:rPr>
            <a:t>→ </a:t>
          </a:r>
          <a:r>
            <a:rPr lang="en-US" sz="1400" b="1" kern="1200" dirty="0" smtClean="0">
              <a:solidFill>
                <a:schemeClr val="tx1"/>
              </a:solidFill>
            </a:rPr>
            <a:t>Continuous borrowing led the country to economic crisis.</a:t>
          </a:r>
          <a:endParaRPr lang="el-GR" sz="1400" b="1" kern="1200" dirty="0">
            <a:solidFill>
              <a:schemeClr val="tx1"/>
            </a:solidFill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chemeClr val="tx1"/>
              </a:solidFill>
            </a:rPr>
            <a:t>→ </a:t>
          </a:r>
          <a:r>
            <a:rPr lang="en-US" sz="1400" b="1" kern="1200" dirty="0" smtClean="0">
              <a:solidFill>
                <a:schemeClr val="tx1"/>
              </a:solidFill>
            </a:rPr>
            <a:t>The way out of the crisis can only be achieved with investments and increase of production.</a:t>
          </a:r>
          <a:endParaRPr lang="el-GR" sz="1400" b="1" kern="1200" dirty="0">
            <a:solidFill>
              <a:schemeClr val="tx1"/>
            </a:solidFill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chemeClr val="tx1"/>
              </a:solidFill>
            </a:rPr>
            <a:t>→ </a:t>
          </a:r>
          <a:r>
            <a:rPr lang="en-US" sz="1400" b="1" kern="1200" dirty="0" smtClean="0">
              <a:solidFill>
                <a:schemeClr val="tx1"/>
              </a:solidFill>
            </a:rPr>
            <a:t>Increasing production means increasing national wealth.</a:t>
          </a:r>
          <a:endParaRPr lang="el-GR" sz="1400" b="1" kern="1200" dirty="0">
            <a:solidFill>
              <a:schemeClr val="tx1"/>
            </a:solidFill>
          </a:endParaRPr>
        </a:p>
      </dsp:txBody>
      <dsp:txXfrm rot="5400000">
        <a:off x="4398683" y="957268"/>
        <a:ext cx="2044930" cy="2871808"/>
      </dsp:txXfrm>
    </dsp:sp>
    <dsp:sp modelId="{3F054F58-308E-47DA-B0F9-DB4F542E7CAC}">
      <dsp:nvSpPr>
        <dsp:cNvPr id="0" name=""/>
        <dsp:cNvSpPr/>
      </dsp:nvSpPr>
      <dsp:spPr>
        <a:xfrm rot="16200000">
          <a:off x="5226275" y="1370707"/>
          <a:ext cx="4786346" cy="2044930"/>
        </a:xfrm>
        <a:prstGeom prst="flowChartManualOperation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chemeClr val="tx1"/>
              </a:solidFill>
            </a:rPr>
            <a:t>→ </a:t>
          </a:r>
          <a:r>
            <a:rPr lang="en-US" sz="1400" b="1" kern="1200" dirty="0" smtClean="0">
              <a:solidFill>
                <a:schemeClr val="tx1"/>
              </a:solidFill>
            </a:rPr>
            <a:t>We need to reduce imports &amp; increase our exports.</a:t>
          </a:r>
          <a:endParaRPr lang="el-GR" sz="1400" b="1" kern="1200" dirty="0">
            <a:solidFill>
              <a:schemeClr val="tx1"/>
            </a:solidFill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chemeClr val="tx1"/>
              </a:solidFill>
            </a:rPr>
            <a:t>→ </a:t>
          </a:r>
          <a:r>
            <a:rPr lang="en-US" sz="1400" b="1" kern="1200" dirty="0" smtClean="0">
              <a:solidFill>
                <a:schemeClr val="tx1"/>
              </a:solidFill>
            </a:rPr>
            <a:t>However, in order to do that, we need to produce internationally marketable &amp; competitive products.</a:t>
          </a:r>
          <a:endParaRPr lang="el-GR" sz="1400" b="1" kern="1200" dirty="0">
            <a:solidFill>
              <a:schemeClr val="tx1"/>
            </a:solidFill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chemeClr val="tx1"/>
              </a:solidFill>
            </a:rPr>
            <a:t>→ </a:t>
          </a:r>
          <a:r>
            <a:rPr lang="en-US" sz="1400" b="1" kern="1200" dirty="0" smtClean="0">
              <a:solidFill>
                <a:schemeClr val="tx1"/>
              </a:solidFill>
            </a:rPr>
            <a:t>What is needed is business </a:t>
          </a:r>
          <a:r>
            <a:rPr lang="en-US" sz="1400" b="1" kern="1200" dirty="0" smtClean="0">
              <a:solidFill>
                <a:schemeClr val="tx1"/>
              </a:solidFill>
            </a:rPr>
            <a:t>extroversion</a:t>
          </a:r>
          <a:r>
            <a:rPr lang="en-US" sz="1400" b="1" kern="1200" dirty="0" smtClean="0">
              <a:solidFill>
                <a:schemeClr val="tx1"/>
              </a:solidFill>
            </a:rPr>
            <a:t>.</a:t>
          </a:r>
          <a:endParaRPr lang="el-GR" sz="1400" b="1" kern="1200" dirty="0">
            <a:solidFill>
              <a:schemeClr val="tx1"/>
            </a:solidFill>
          </a:endParaRPr>
        </a:p>
      </dsp:txBody>
      <dsp:txXfrm rot="5400000">
        <a:off x="6596983" y="957268"/>
        <a:ext cx="2044930" cy="28718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7A723-A0FA-4888-9142-C1CFA47EFE43}">
      <dsp:nvSpPr>
        <dsp:cNvPr id="0" name=""/>
        <dsp:cNvSpPr/>
      </dsp:nvSpPr>
      <dsp:spPr>
        <a:xfrm>
          <a:off x="2186907" y="-4168"/>
          <a:ext cx="4770185" cy="4770185"/>
        </a:xfrm>
        <a:prstGeom prst="circularArrow">
          <a:avLst>
            <a:gd name="adj1" fmla="val 5274"/>
            <a:gd name="adj2" fmla="val 312630"/>
            <a:gd name="adj3" fmla="val 14215925"/>
            <a:gd name="adj4" fmla="val 17134165"/>
            <a:gd name="adj5" fmla="val 5477"/>
          </a:avLst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41E6414F-A303-4A8D-8EBB-1564D30EC34B}">
      <dsp:nvSpPr>
        <dsp:cNvPr id="0" name=""/>
        <dsp:cNvSpPr/>
      </dsp:nvSpPr>
      <dsp:spPr>
        <a:xfrm>
          <a:off x="3658939" y="1476"/>
          <a:ext cx="1826121" cy="913060"/>
        </a:xfrm>
        <a:prstGeom prst="round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Factors contributing to an increase in exports:</a:t>
          </a:r>
          <a:endParaRPr lang="el-GR" sz="1600" b="1" kern="1200" dirty="0">
            <a:solidFill>
              <a:schemeClr val="tx1"/>
            </a:solidFill>
          </a:endParaRPr>
        </a:p>
      </dsp:txBody>
      <dsp:txXfrm>
        <a:off x="3703511" y="46048"/>
        <a:ext cx="1736977" cy="823916"/>
      </dsp:txXfrm>
    </dsp:sp>
    <dsp:sp modelId="{B2FDF7FE-10E8-4F4C-B75C-589B85543645}">
      <dsp:nvSpPr>
        <dsp:cNvPr id="0" name=""/>
        <dsp:cNvSpPr/>
      </dsp:nvSpPr>
      <dsp:spPr>
        <a:xfrm>
          <a:off x="5334842" y="969059"/>
          <a:ext cx="1826121" cy="913060"/>
        </a:xfrm>
        <a:prstGeom prst="roundRect">
          <a:avLst/>
        </a:prstGeom>
        <a:solidFill>
          <a:srgbClr val="00FA71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Reducing bureaucratic procedures by the state.</a:t>
          </a:r>
          <a:endParaRPr lang="el-GR" sz="1400" b="1" kern="1200" dirty="0">
            <a:solidFill>
              <a:schemeClr val="tx1"/>
            </a:solidFill>
          </a:endParaRPr>
        </a:p>
      </dsp:txBody>
      <dsp:txXfrm>
        <a:off x="5379414" y="1013631"/>
        <a:ext cx="1736977" cy="823916"/>
      </dsp:txXfrm>
    </dsp:sp>
    <dsp:sp modelId="{DFC1C3B9-BFF3-4611-B389-B13DE1D41987}">
      <dsp:nvSpPr>
        <dsp:cNvPr id="0" name=""/>
        <dsp:cNvSpPr/>
      </dsp:nvSpPr>
      <dsp:spPr>
        <a:xfrm>
          <a:off x="5334842" y="2904225"/>
          <a:ext cx="1826121" cy="913060"/>
        </a:xfrm>
        <a:prstGeom prst="round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Active involvement of the Commercial  </a:t>
          </a:r>
          <a:r>
            <a:rPr lang="en-US" sz="1400" b="1" i="0" kern="1200" dirty="0" smtClean="0">
              <a:solidFill>
                <a:schemeClr val="tx1"/>
              </a:solidFill>
            </a:rPr>
            <a:t>Attaché</a:t>
          </a:r>
          <a:r>
            <a:rPr lang="en-US" sz="1400" b="0" i="0" kern="1200" dirty="0" smtClean="0"/>
            <a:t> </a:t>
          </a:r>
          <a:r>
            <a:rPr lang="en-US" sz="1400" b="1" kern="1200" dirty="0" smtClean="0">
              <a:solidFill>
                <a:schemeClr val="tx1"/>
              </a:solidFill>
            </a:rPr>
            <a:t>of our embassies.</a:t>
          </a:r>
          <a:endParaRPr lang="el-GR" sz="1400" b="1" kern="1200" dirty="0">
            <a:solidFill>
              <a:schemeClr val="tx1"/>
            </a:solidFill>
          </a:endParaRPr>
        </a:p>
      </dsp:txBody>
      <dsp:txXfrm>
        <a:off x="5379414" y="2948797"/>
        <a:ext cx="1736977" cy="823916"/>
      </dsp:txXfrm>
    </dsp:sp>
    <dsp:sp modelId="{D33D3782-03BD-4E81-9D25-5B2D14EEECF2}">
      <dsp:nvSpPr>
        <dsp:cNvPr id="0" name=""/>
        <dsp:cNvSpPr/>
      </dsp:nvSpPr>
      <dsp:spPr>
        <a:xfrm>
          <a:off x="3658939" y="3871809"/>
          <a:ext cx="1826121" cy="913060"/>
        </a:xfrm>
        <a:prstGeom prst="roundRect">
          <a:avLst/>
        </a:prstGeom>
        <a:solidFill>
          <a:srgbClr val="FF66CC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Participation of Greek companies in international exhibitions.</a:t>
          </a:r>
          <a:endParaRPr lang="el-GR" sz="1400" b="1" kern="1200" dirty="0">
            <a:solidFill>
              <a:schemeClr val="tx1"/>
            </a:solidFill>
          </a:endParaRPr>
        </a:p>
      </dsp:txBody>
      <dsp:txXfrm>
        <a:off x="3703511" y="3916381"/>
        <a:ext cx="1736977" cy="823916"/>
      </dsp:txXfrm>
    </dsp:sp>
    <dsp:sp modelId="{FCB72BA3-75F3-49B2-9924-89E8A3EE1290}">
      <dsp:nvSpPr>
        <dsp:cNvPr id="0" name=""/>
        <dsp:cNvSpPr/>
      </dsp:nvSpPr>
      <dsp:spPr>
        <a:xfrm>
          <a:off x="1983036" y="2904225"/>
          <a:ext cx="1826121" cy="913060"/>
        </a:xfrm>
        <a:prstGeom prst="roundRect">
          <a:avLst/>
        </a:prstGeom>
        <a:solidFill>
          <a:srgbClr val="66FF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Low interest loans from the banking system.</a:t>
          </a:r>
          <a:endParaRPr lang="el-GR" sz="1400" b="1" kern="1200" dirty="0">
            <a:solidFill>
              <a:schemeClr val="tx1"/>
            </a:solidFill>
          </a:endParaRPr>
        </a:p>
      </dsp:txBody>
      <dsp:txXfrm>
        <a:off x="2027608" y="2948797"/>
        <a:ext cx="1736977" cy="823916"/>
      </dsp:txXfrm>
    </dsp:sp>
    <dsp:sp modelId="{E609405C-9B6A-4901-93C9-DF7AE60D0133}">
      <dsp:nvSpPr>
        <dsp:cNvPr id="0" name=""/>
        <dsp:cNvSpPr/>
      </dsp:nvSpPr>
      <dsp:spPr>
        <a:xfrm>
          <a:off x="1983036" y="969059"/>
          <a:ext cx="1826121" cy="913060"/>
        </a:xfrm>
        <a:prstGeom prst="roundRect">
          <a:avLst/>
        </a:prstGeom>
        <a:solidFill>
          <a:srgbClr val="FF66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Protected Designation of Origin (PDO) Products.</a:t>
          </a:r>
          <a:endParaRPr lang="el-GR" sz="1400" b="1" kern="1200" dirty="0">
            <a:solidFill>
              <a:schemeClr val="tx1"/>
            </a:solidFill>
          </a:endParaRPr>
        </a:p>
      </dsp:txBody>
      <dsp:txXfrm>
        <a:off x="2027608" y="1013631"/>
        <a:ext cx="1736977" cy="8239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86169-8754-49D6-9DE0-B473174ADDD8}">
      <dsp:nvSpPr>
        <dsp:cNvPr id="0" name=""/>
        <dsp:cNvSpPr/>
      </dsp:nvSpPr>
      <dsp:spPr>
        <a:xfrm>
          <a:off x="0" y="3549160"/>
          <a:ext cx="8572560" cy="1164913"/>
        </a:xfrm>
        <a:prstGeom prst="rect">
          <a:avLst/>
        </a:prstGeom>
        <a:solidFill>
          <a:srgbClr val="FF99CC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kern="1200" dirty="0"/>
            <a:t>→ Για τον σκοπό αυτόν, από το 2012, έχει θεσπίσει το Ελληνικό Βραβείο Επιχειρηματικότητας</a:t>
          </a:r>
          <a:r>
            <a:rPr lang="el-GR" sz="1500" b="1" kern="1200" dirty="0" smtClean="0"/>
            <a:t>.</a:t>
          </a:r>
          <a:r>
            <a:rPr lang="en-US" sz="1500" b="1" kern="1200" dirty="0" smtClean="0"/>
            <a:t> Towards this aim, in 2012, it established the Hellenic Entrepreneurship Award (</a:t>
          </a:r>
          <a:r>
            <a:rPr lang="en-US" sz="1500" b="1" kern="1200" dirty="0" err="1" smtClean="0"/>
            <a:t>Envolve</a:t>
          </a:r>
          <a:r>
            <a:rPr lang="en-US" sz="1500" b="1" kern="1200" dirty="0" smtClean="0"/>
            <a:t>).</a:t>
          </a:r>
          <a:endParaRPr lang="el-GR" sz="1500" b="1" kern="1200" dirty="0"/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kern="1200" dirty="0"/>
            <a:t>→ </a:t>
          </a:r>
          <a:r>
            <a:rPr lang="en-US" sz="1500" b="1" kern="1200" dirty="0" smtClean="0"/>
            <a:t>Every year, entrepreneurs are awarded for the implementation of a new business idea.</a:t>
          </a:r>
          <a:endParaRPr lang="el-GR" sz="1500" b="1" kern="1200" dirty="0"/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kern="1200" dirty="0"/>
            <a:t>→ </a:t>
          </a:r>
          <a:r>
            <a:rPr lang="en-US" sz="1500" b="1" kern="1200" dirty="0" smtClean="0"/>
            <a:t>The award includes funding, support services &amp; consulting guidance from an experienced business consultant - mentor.</a:t>
          </a:r>
          <a:endParaRPr lang="el-GR" sz="1500" b="1" kern="1200" dirty="0">
            <a:solidFill>
              <a:schemeClr val="tx1"/>
            </a:solidFill>
          </a:endParaRPr>
        </a:p>
      </dsp:txBody>
      <dsp:txXfrm>
        <a:off x="0" y="3549160"/>
        <a:ext cx="8572560" cy="1164913"/>
      </dsp:txXfrm>
    </dsp:sp>
    <dsp:sp modelId="{8B43FCCA-E9EB-49F8-AE89-6D283453E444}">
      <dsp:nvSpPr>
        <dsp:cNvPr id="0" name=""/>
        <dsp:cNvSpPr/>
      </dsp:nvSpPr>
      <dsp:spPr>
        <a:xfrm rot="10800000">
          <a:off x="0" y="1774997"/>
          <a:ext cx="8572560" cy="1791637"/>
        </a:xfrm>
        <a:prstGeom prst="upArrowCallout">
          <a:avLst/>
        </a:prstGeom>
        <a:solidFill>
          <a:srgbClr val="25FF9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kern="1200" dirty="0"/>
            <a:t>→ </a:t>
          </a:r>
          <a:r>
            <a:rPr lang="en-US" sz="1500" b="1" kern="1200" dirty="0" smtClean="0"/>
            <a:t>The "Greek Initiative" is a global, non-profit organization, which aims to mobilize the Greeks in the Greek Diaspora &amp; philhellenes to help towards the economic development of Greece, through entrepreneurship programs. </a:t>
          </a:r>
          <a:endParaRPr lang="el-GR" sz="1500" kern="1200" dirty="0">
            <a:solidFill>
              <a:schemeClr val="tx1"/>
            </a:solidFill>
          </a:endParaRPr>
        </a:p>
      </dsp:txBody>
      <dsp:txXfrm rot="10800000">
        <a:off x="0" y="1774997"/>
        <a:ext cx="8572560" cy="1164152"/>
      </dsp:txXfrm>
    </dsp:sp>
    <dsp:sp modelId="{BF047E2D-15CF-4F80-A7A0-F969B78C9D78}">
      <dsp:nvSpPr>
        <dsp:cNvPr id="0" name=""/>
        <dsp:cNvSpPr/>
      </dsp:nvSpPr>
      <dsp:spPr>
        <a:xfrm rot="10800000">
          <a:off x="0" y="833"/>
          <a:ext cx="8572560" cy="1791637"/>
        </a:xfrm>
        <a:prstGeom prst="upArrowCallout">
          <a:avLst/>
        </a:prstGeom>
        <a:solidFill>
          <a:srgbClr val="CC99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kern="1200" dirty="0"/>
            <a:t>→ </a:t>
          </a:r>
          <a:r>
            <a:rPr lang="el-GR" sz="1500" b="1" kern="1200" dirty="0" smtClean="0"/>
            <a:t>Α </a:t>
          </a:r>
          <a:r>
            <a:rPr lang="en-US" sz="1500" b="1" kern="1200" dirty="0" smtClean="0"/>
            <a:t>useful contribution to the efforts of companies and the Greek economy for competitiveness &amp; extroversion, is that of the Greek Diaspora, with the "Greek initiative".</a:t>
          </a:r>
          <a:endParaRPr lang="el-GR" sz="1500" kern="1200" dirty="0">
            <a:solidFill>
              <a:schemeClr val="tx1"/>
            </a:solidFill>
          </a:endParaRPr>
        </a:p>
      </dsp:txBody>
      <dsp:txXfrm rot="10800000">
        <a:off x="0" y="833"/>
        <a:ext cx="8572560" cy="1164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#4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2268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7374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8820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1951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1036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7660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9392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13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5041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6990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7188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1F962-4470-41F9-B396-96DB06A2A214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F79BF-455C-43FA-A3F5-58F0D2577A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8459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AND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42860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Production of goods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Competitiveness of products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8" name="7 - Διάγραμμα"/>
          <p:cNvGraphicFramePr/>
          <p:nvPr>
            <p:extLst/>
          </p:nvPr>
        </p:nvGraphicFramePr>
        <p:xfrm>
          <a:off x="1881158" y="1928802"/>
          <a:ext cx="8501122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92313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warp dir="i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ENTRPRENEURSHIP AND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42860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Production of goods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Competitiveness of products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/>
          </p:nvPr>
        </p:nvGraphicFramePr>
        <p:xfrm>
          <a:off x="1524000" y="1928802"/>
          <a:ext cx="914400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- TextBox"/>
          <p:cNvSpPr txBox="1"/>
          <p:nvPr/>
        </p:nvSpPr>
        <p:spPr>
          <a:xfrm>
            <a:off x="3952860" y="2071678"/>
            <a:ext cx="4429156" cy="400110"/>
          </a:xfrm>
          <a:prstGeom prst="rect">
            <a:avLst/>
          </a:prstGeom>
          <a:noFill/>
          <a:ln w="7302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softEdge rad="6350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Internal environment of a business:</a:t>
            </a:r>
            <a:endParaRPr lang="el-G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6020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rism isContent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sp>
        <p:nvSpPr>
          <p:cNvPr id="9" name="8 - Στρογγυλεμένο ορθογώνιο"/>
          <p:cNvSpPr/>
          <p:nvPr/>
        </p:nvSpPr>
        <p:spPr>
          <a:xfrm>
            <a:off x="3952860" y="1428736"/>
            <a:ext cx="4714908" cy="642942"/>
          </a:xfrm>
          <a:prstGeom prst="roundRect">
            <a:avLst/>
          </a:prstGeom>
          <a:noFill/>
          <a:ln w="63500">
            <a:solidFill>
              <a:srgbClr val="FF33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4024298" y="1500174"/>
            <a:ext cx="4572032" cy="400110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Main goals of a business</a:t>
            </a:r>
            <a:endParaRPr lang="el-GR" sz="2000" dirty="0"/>
          </a:p>
        </p:txBody>
      </p:sp>
      <p:graphicFrame>
        <p:nvGraphicFramePr>
          <p:cNvPr id="12" name="11 - Διάγραμμα"/>
          <p:cNvGraphicFramePr/>
          <p:nvPr>
            <p:extLst>
              <p:ext uri="{D42A27DB-BD31-4B8C-83A1-F6EECF244321}">
                <p14:modId xmlns:p14="http://schemas.microsoft.com/office/powerpoint/2010/main" xmlns="" val="2276445986"/>
              </p:ext>
            </p:extLst>
          </p:nvPr>
        </p:nvGraphicFramePr>
        <p:xfrm>
          <a:off x="1738282" y="2214554"/>
          <a:ext cx="8715436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AND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11" name="4 - Ορθογώνιο"/>
          <p:cNvSpPr/>
          <p:nvPr/>
        </p:nvSpPr>
        <p:spPr>
          <a:xfrm>
            <a:off x="1524000" y="42860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Production of goods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Competitiveness of products</a:t>
            </a:r>
            <a:endParaRPr lang="el-GR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466481"/>
      </p:ext>
    </p:extLst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8" name="7 - Διάγραμμα"/>
          <p:cNvGraphicFramePr/>
          <p:nvPr>
            <p:extLst>
              <p:ext uri="{D42A27DB-BD31-4B8C-83A1-F6EECF244321}">
                <p14:modId xmlns:p14="http://schemas.microsoft.com/office/powerpoint/2010/main" xmlns="" val="2148443260"/>
              </p:ext>
            </p:extLst>
          </p:nvPr>
        </p:nvGraphicFramePr>
        <p:xfrm>
          <a:off x="1881158" y="1928802"/>
          <a:ext cx="857256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AND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7" name="4 - Ορθογώνιο"/>
          <p:cNvSpPr/>
          <p:nvPr/>
        </p:nvSpPr>
        <p:spPr>
          <a:xfrm>
            <a:off x="1524000" y="42860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Production of goods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Competitiveness of products</a:t>
            </a:r>
            <a:endParaRPr lang="el-GR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1872424"/>
      </p:ext>
    </p:extLst>
  </p:cSld>
  <p:clrMapOvr>
    <a:masterClrMapping/>
  </p:clrMapOvr>
  <p:transition spd="slow">
    <p:plu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524000" y="428604"/>
            <a:ext cx="91440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l-GR" sz="2100" b="1" dirty="0" smtClean="0">
                <a:solidFill>
                  <a:srgbClr val="0000FF"/>
                </a:solidFill>
              </a:rPr>
              <a:t> </a:t>
            </a:r>
            <a:r>
              <a:rPr lang="en-US" sz="2100" b="1" dirty="0">
                <a:solidFill>
                  <a:srgbClr val="0000FF"/>
                </a:solidFill>
              </a:rPr>
              <a:t>Production of </a:t>
            </a:r>
            <a:r>
              <a:rPr lang="en-US" sz="2100" b="1" dirty="0" smtClean="0">
                <a:solidFill>
                  <a:srgbClr val="0000FF"/>
                </a:solidFill>
              </a:rPr>
              <a:t>goods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Extroversion of businesses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7" name="6 - Διάγραμμα"/>
          <p:cNvGraphicFramePr/>
          <p:nvPr>
            <p:extLst>
              <p:ext uri="{D42A27DB-BD31-4B8C-83A1-F6EECF244321}">
                <p14:modId xmlns:p14="http://schemas.microsoft.com/office/powerpoint/2010/main" xmlns="" val="891712047"/>
              </p:ext>
            </p:extLst>
          </p:nvPr>
        </p:nvGraphicFramePr>
        <p:xfrm>
          <a:off x="1809720" y="1857364"/>
          <a:ext cx="8643998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AND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5783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switch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524000" y="428604"/>
            <a:ext cx="91440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Production </a:t>
            </a:r>
            <a:r>
              <a:rPr lang="en-US" sz="2100" b="1" dirty="0">
                <a:solidFill>
                  <a:srgbClr val="0000FF"/>
                </a:solidFill>
              </a:rPr>
              <a:t>of </a:t>
            </a:r>
            <a:r>
              <a:rPr lang="en-US" sz="2100" b="1" dirty="0" smtClean="0">
                <a:solidFill>
                  <a:srgbClr val="0000FF"/>
                </a:solidFill>
              </a:rPr>
              <a:t>goods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Extroversion </a:t>
            </a:r>
            <a:r>
              <a:rPr lang="en-US" sz="2000" b="1" dirty="0">
                <a:solidFill>
                  <a:srgbClr val="00B050"/>
                </a:solidFill>
              </a:rPr>
              <a:t>of </a:t>
            </a:r>
            <a:r>
              <a:rPr lang="en-US" sz="2000" b="1" dirty="0" smtClean="0">
                <a:solidFill>
                  <a:srgbClr val="00B050"/>
                </a:solidFill>
              </a:rPr>
              <a:t>businesses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1952596" y="2714620"/>
            <a:ext cx="8429684" cy="2308324"/>
          </a:xfrm>
          <a:prstGeom prst="rect">
            <a:avLst/>
          </a:prstGeom>
          <a:noFill/>
          <a:ln w="123825">
            <a:solidFill>
              <a:srgbClr val="33CC33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/>
              <a:t>The </a:t>
            </a:r>
            <a:r>
              <a:rPr lang="en-US" sz="2400" b="1" dirty="0"/>
              <a:t>Ministry of Development </a:t>
            </a:r>
            <a:r>
              <a:rPr lang="en-US" sz="2400" b="1" dirty="0" smtClean="0"/>
              <a:t>and  Investments with NSRF (ESPA in Greece), </a:t>
            </a:r>
            <a:r>
              <a:rPr lang="en-US" sz="2400" b="1" dirty="0"/>
              <a:t>implements the program</a:t>
            </a:r>
            <a:r>
              <a:rPr lang="en-US" sz="2400" b="1" dirty="0">
                <a:solidFill>
                  <a:srgbClr val="FF0000"/>
                </a:solidFill>
              </a:rPr>
              <a:t> "Extroversion - Business Competitiveness", </a:t>
            </a:r>
            <a:r>
              <a:rPr lang="en-US" sz="2400" b="1" dirty="0"/>
              <a:t>which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/>
              <a:t>aims </a:t>
            </a:r>
            <a:r>
              <a:rPr lang="en-US" sz="2400" b="1" dirty="0">
                <a:solidFill>
                  <a:srgbClr val="FF0000"/>
                </a:solidFill>
              </a:rPr>
              <a:t>to strengthen the competitiveness </a:t>
            </a:r>
            <a:r>
              <a:rPr lang="en-US" sz="2400" b="1" dirty="0"/>
              <a:t>and</a:t>
            </a:r>
            <a:r>
              <a:rPr lang="en-US" sz="2400" b="1" dirty="0">
                <a:solidFill>
                  <a:srgbClr val="FF0000"/>
                </a:solidFill>
              </a:rPr>
              <a:t> extroversion </a:t>
            </a:r>
            <a:r>
              <a:rPr lang="en-US" sz="2400" b="1" dirty="0"/>
              <a:t>of</a:t>
            </a:r>
            <a:r>
              <a:rPr lang="en-US" sz="2400" b="1" dirty="0">
                <a:solidFill>
                  <a:srgbClr val="FF0000"/>
                </a:solidFill>
              </a:rPr>
              <a:t> Greek </a:t>
            </a:r>
            <a:r>
              <a:rPr lang="en-US" sz="2400" b="1" dirty="0" smtClean="0">
                <a:solidFill>
                  <a:srgbClr val="FF0000"/>
                </a:solidFill>
              </a:rPr>
              <a:t>businesses, </a:t>
            </a:r>
            <a:r>
              <a:rPr lang="en-US" sz="2400" b="1" dirty="0"/>
              <a:t>with </a:t>
            </a:r>
            <a:r>
              <a:rPr lang="en-US" sz="2400" b="1" dirty="0" smtClean="0"/>
              <a:t>an emphasis </a:t>
            </a:r>
            <a:r>
              <a:rPr lang="en-US" sz="2400" b="1" dirty="0"/>
              <a:t>on </a:t>
            </a:r>
            <a:r>
              <a:rPr lang="en-US" sz="2400" b="1" dirty="0">
                <a:solidFill>
                  <a:srgbClr val="FF0000"/>
                </a:solidFill>
              </a:rPr>
              <a:t>innovation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7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AND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65652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spd="slow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524000" y="428604"/>
            <a:ext cx="91440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Production </a:t>
            </a:r>
            <a:r>
              <a:rPr lang="en-US" sz="2100" b="1" dirty="0">
                <a:solidFill>
                  <a:srgbClr val="0000FF"/>
                </a:solidFill>
              </a:rPr>
              <a:t>of </a:t>
            </a:r>
            <a:r>
              <a:rPr lang="en-US" sz="2100" b="1" dirty="0" smtClean="0">
                <a:solidFill>
                  <a:srgbClr val="0000FF"/>
                </a:solidFill>
              </a:rPr>
              <a:t>goods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Extroversion </a:t>
            </a:r>
            <a:r>
              <a:rPr lang="en-US" sz="2000" b="1" dirty="0">
                <a:solidFill>
                  <a:srgbClr val="00B050"/>
                </a:solidFill>
              </a:rPr>
              <a:t>of </a:t>
            </a:r>
            <a:r>
              <a:rPr lang="en-US" sz="2000" b="1" dirty="0" smtClean="0">
                <a:solidFill>
                  <a:srgbClr val="00B050"/>
                </a:solidFill>
              </a:rPr>
              <a:t>businesses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8" name="7 - Διάγραμμα"/>
          <p:cNvGraphicFramePr/>
          <p:nvPr>
            <p:extLst>
              <p:ext uri="{D42A27DB-BD31-4B8C-83A1-F6EECF244321}">
                <p14:modId xmlns:p14="http://schemas.microsoft.com/office/powerpoint/2010/main" xmlns="" val="2866126543"/>
              </p:ext>
            </p:extLst>
          </p:nvPr>
        </p:nvGraphicFramePr>
        <p:xfrm>
          <a:off x="1524000" y="1857364"/>
          <a:ext cx="91440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AND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33298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spd="slow">
        <p15:prstTrans prst="peelOff" invX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524000" y="428604"/>
            <a:ext cx="91440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</a:t>
            </a:r>
            <a:r>
              <a:rPr lang="en-US" sz="2100" b="1" dirty="0" smtClean="0">
                <a:solidFill>
                  <a:srgbClr val="0000FF"/>
                </a:solidFill>
              </a:rPr>
              <a:t>Production </a:t>
            </a:r>
            <a:r>
              <a:rPr lang="en-US" sz="2100" b="1" dirty="0">
                <a:solidFill>
                  <a:srgbClr val="0000FF"/>
                </a:solidFill>
              </a:rPr>
              <a:t>of </a:t>
            </a:r>
            <a:r>
              <a:rPr lang="en-US" sz="2100" b="1" dirty="0" smtClean="0">
                <a:solidFill>
                  <a:srgbClr val="0000FF"/>
                </a:solidFill>
              </a:rPr>
              <a:t>goods</a:t>
            </a:r>
            <a:endParaRPr lang="el-GR" sz="2100" b="1" dirty="0">
              <a:solidFill>
                <a:srgbClr val="0000FF"/>
              </a:solidFill>
            </a:endParaRPr>
          </a:p>
          <a:p>
            <a:pPr algn="ctr"/>
            <a:r>
              <a:rPr lang="en-US" sz="2000" b="1" smtClean="0">
                <a:solidFill>
                  <a:srgbClr val="00B050"/>
                </a:solidFill>
              </a:rPr>
              <a:t>Extroversion </a:t>
            </a:r>
            <a:r>
              <a:rPr lang="en-US" sz="2000" b="1" dirty="0">
                <a:solidFill>
                  <a:srgbClr val="00B050"/>
                </a:solidFill>
              </a:rPr>
              <a:t>of </a:t>
            </a:r>
            <a:r>
              <a:rPr lang="en-US" sz="2000" b="1" dirty="0" smtClean="0">
                <a:solidFill>
                  <a:srgbClr val="00B050"/>
                </a:solidFill>
              </a:rPr>
              <a:t>businesses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:p14="http://schemas.microsoft.com/office/powerpoint/2010/main" xmlns="" val="3685303416"/>
              </p:ext>
            </p:extLst>
          </p:nvPr>
        </p:nvGraphicFramePr>
        <p:xfrm>
          <a:off x="1809720" y="1928802"/>
          <a:ext cx="857256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AND INNOVATION</a:t>
            </a:r>
            <a:endParaRPr lang="el-GR" sz="2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9675603"/>
      </p:ext>
    </p:extLst>
  </p:cSld>
  <p:clrMapOvr>
    <a:masterClrMapping/>
  </p:clrMapOvr>
  <p:transition spd="slow">
    <p:blinds dir="vert"/>
  </p:transition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556</Words>
  <Application>Microsoft Office PowerPoint</Application>
  <PresentationFormat>Προσαρμογή</PresentationFormat>
  <Paragraphs>66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admin</dc:creator>
  <cp:lastModifiedBy>User</cp:lastModifiedBy>
  <cp:revision>20</cp:revision>
  <dcterms:created xsi:type="dcterms:W3CDTF">2020-12-27T14:11:14Z</dcterms:created>
  <dcterms:modified xsi:type="dcterms:W3CDTF">2021-01-16T16:07:14Z</dcterms:modified>
</cp:coreProperties>
</file>