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940966F-5101-4301-ACB9-D84A02DE74DE}" type="doc">
      <dgm:prSet loTypeId="urn:microsoft.com/office/officeart/2005/8/layout/equation2" loCatId="process" qsTypeId="urn:microsoft.com/office/officeart/2005/8/quickstyle/3d1" qsCatId="3D" csTypeId="urn:microsoft.com/office/officeart/2005/8/colors/accent1_2" csCatId="accent1" phldr="1"/>
      <dgm:spPr/>
    </dgm:pt>
    <dgm:pt modelId="{CB0FAF49-8B30-48D1-A8D3-196B06846205}">
      <dgm:prSet phldrT="[Κείμενο]" custT="1"/>
      <dgm:spPr>
        <a:solidFill>
          <a:srgbClr val="FF0000"/>
        </a:solidFill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Entrepreneur</a:t>
          </a:r>
          <a:endParaRPr lang="el-GR" sz="1400" b="1" dirty="0">
            <a:solidFill>
              <a:schemeClr val="tx1"/>
            </a:solidFill>
          </a:endParaRPr>
        </a:p>
      </dgm:t>
    </dgm:pt>
    <dgm:pt modelId="{744830DD-CB48-4CDF-8045-08F3EFCEF545}" type="parTrans" cxnId="{5CA76D16-76E8-469A-A78A-BBBD2FBAB57B}">
      <dgm:prSet/>
      <dgm:spPr/>
      <dgm:t>
        <a:bodyPr/>
        <a:lstStyle/>
        <a:p>
          <a:endParaRPr lang="el-GR"/>
        </a:p>
      </dgm:t>
    </dgm:pt>
    <dgm:pt modelId="{299C756B-1E9B-4A60-9CC1-27502B8249EB}" type="sibTrans" cxnId="{5CA76D16-76E8-469A-A78A-BBBD2FBAB57B}">
      <dgm:prSet/>
      <dgm:spPr>
        <a:solidFill>
          <a:srgbClr val="00B0F0"/>
        </a:solidFill>
      </dgm:spPr>
      <dgm:t>
        <a:bodyPr/>
        <a:lstStyle/>
        <a:p>
          <a:endParaRPr lang="el-GR"/>
        </a:p>
      </dgm:t>
    </dgm:pt>
    <dgm:pt modelId="{3BC46092-D6E3-4298-97B9-B899382E956A}">
      <dgm:prSet phldrT="[Κείμενο]" custT="1"/>
      <dgm:spPr>
        <a:solidFill>
          <a:srgbClr val="FF0000"/>
        </a:solidFill>
      </dgm:spPr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all participants (shareholders, executives, employees, suppliers, etc.)</a:t>
          </a:r>
          <a:endParaRPr lang="el-GR" sz="1400" b="1" dirty="0">
            <a:solidFill>
              <a:schemeClr val="tx1"/>
            </a:solidFill>
          </a:endParaRPr>
        </a:p>
      </dgm:t>
    </dgm:pt>
    <dgm:pt modelId="{115287B2-EADA-418F-AB79-F061A0136E6C}" type="parTrans" cxnId="{67943C33-2A84-4A5E-8063-E0BDEC6E5201}">
      <dgm:prSet/>
      <dgm:spPr/>
      <dgm:t>
        <a:bodyPr/>
        <a:lstStyle/>
        <a:p>
          <a:endParaRPr lang="el-GR"/>
        </a:p>
      </dgm:t>
    </dgm:pt>
    <dgm:pt modelId="{0CBA13F2-780D-4365-807E-C36E114DAFFE}" type="sibTrans" cxnId="{67943C33-2A84-4A5E-8063-E0BDEC6E5201}">
      <dgm:prSet/>
      <dgm:spPr>
        <a:solidFill>
          <a:srgbClr val="FF0000"/>
        </a:solidFill>
      </dgm:spPr>
      <dgm:t>
        <a:bodyPr/>
        <a:lstStyle/>
        <a:p>
          <a:endParaRPr lang="el-GR"/>
        </a:p>
      </dgm:t>
    </dgm:pt>
    <dgm:pt modelId="{98B3511C-A226-4A92-8E41-A296ECCA6887}">
      <dgm:prSet phldrT="[Κείμενο]" custT="1"/>
      <dgm:spPr>
        <a:solidFill>
          <a:srgbClr val="00B0F0"/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have a responsibility to society</a:t>
          </a:r>
          <a:endParaRPr lang="el-GR" sz="2000" b="1" dirty="0">
            <a:solidFill>
              <a:schemeClr val="tx1"/>
            </a:solidFill>
          </a:endParaRPr>
        </a:p>
      </dgm:t>
    </dgm:pt>
    <dgm:pt modelId="{F0908B30-E056-4205-94AB-9B99D58B8DA7}" type="parTrans" cxnId="{3F824915-707A-4DC2-ADE0-B664FD15BA65}">
      <dgm:prSet/>
      <dgm:spPr/>
      <dgm:t>
        <a:bodyPr/>
        <a:lstStyle/>
        <a:p>
          <a:endParaRPr lang="el-GR"/>
        </a:p>
      </dgm:t>
    </dgm:pt>
    <dgm:pt modelId="{311991B6-E221-4B8D-AABE-BB1C5284DA04}" type="sibTrans" cxnId="{3F824915-707A-4DC2-ADE0-B664FD15BA65}">
      <dgm:prSet/>
      <dgm:spPr/>
      <dgm:t>
        <a:bodyPr/>
        <a:lstStyle/>
        <a:p>
          <a:endParaRPr lang="el-GR"/>
        </a:p>
      </dgm:t>
    </dgm:pt>
    <dgm:pt modelId="{BC67A00D-171B-49C9-B2D7-C76A1DE5EFBC}" type="pres">
      <dgm:prSet presAssocID="{1940966F-5101-4301-ACB9-D84A02DE74DE}" presName="Name0" presStyleCnt="0">
        <dgm:presLayoutVars>
          <dgm:dir/>
          <dgm:resizeHandles val="exact"/>
        </dgm:presLayoutVars>
      </dgm:prSet>
      <dgm:spPr/>
    </dgm:pt>
    <dgm:pt modelId="{991B2D8D-9BEC-48E8-B04F-C0AF8C4D7C1E}" type="pres">
      <dgm:prSet presAssocID="{1940966F-5101-4301-ACB9-D84A02DE74DE}" presName="vNodes" presStyleCnt="0"/>
      <dgm:spPr/>
    </dgm:pt>
    <dgm:pt modelId="{9A5DA86B-447C-443B-87B3-44F5D4F04003}" type="pres">
      <dgm:prSet presAssocID="{CB0FAF49-8B30-48D1-A8D3-196B0684620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90EBB5D-8EA9-4913-AD09-32B73D9AE0C2}" type="pres">
      <dgm:prSet presAssocID="{299C756B-1E9B-4A60-9CC1-27502B8249EB}" presName="spacerT" presStyleCnt="0"/>
      <dgm:spPr/>
    </dgm:pt>
    <dgm:pt modelId="{BD5E9513-637B-4FD4-8A65-02F30883AB81}" type="pres">
      <dgm:prSet presAssocID="{299C756B-1E9B-4A60-9CC1-27502B8249EB}" presName="sibTrans" presStyleLbl="sibTrans2D1" presStyleIdx="0" presStyleCnt="2"/>
      <dgm:spPr/>
      <dgm:t>
        <a:bodyPr/>
        <a:lstStyle/>
        <a:p>
          <a:endParaRPr lang="el-GR"/>
        </a:p>
      </dgm:t>
    </dgm:pt>
    <dgm:pt modelId="{D99DFE1E-D555-42FA-83D9-A727ABB3D141}" type="pres">
      <dgm:prSet presAssocID="{299C756B-1E9B-4A60-9CC1-27502B8249EB}" presName="spacerB" presStyleCnt="0"/>
      <dgm:spPr/>
    </dgm:pt>
    <dgm:pt modelId="{84A5DE83-EE47-4ED3-BCD4-78EDDAFDC592}" type="pres">
      <dgm:prSet presAssocID="{3BC46092-D6E3-4298-97B9-B899382E956A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BC1FD70-8C8A-443B-8C78-903E4A080ED5}" type="pres">
      <dgm:prSet presAssocID="{1940966F-5101-4301-ACB9-D84A02DE74DE}" presName="sibTransLast" presStyleLbl="sibTrans2D1" presStyleIdx="1" presStyleCnt="2"/>
      <dgm:spPr/>
      <dgm:t>
        <a:bodyPr/>
        <a:lstStyle/>
        <a:p>
          <a:endParaRPr lang="el-GR"/>
        </a:p>
      </dgm:t>
    </dgm:pt>
    <dgm:pt modelId="{B46FF864-A70C-4CA2-8BE9-40911DC76FF6}" type="pres">
      <dgm:prSet presAssocID="{1940966F-5101-4301-ACB9-D84A02DE74DE}" presName="connectorText" presStyleLbl="sibTrans2D1" presStyleIdx="1" presStyleCnt="2"/>
      <dgm:spPr/>
      <dgm:t>
        <a:bodyPr/>
        <a:lstStyle/>
        <a:p>
          <a:endParaRPr lang="el-GR"/>
        </a:p>
      </dgm:t>
    </dgm:pt>
    <dgm:pt modelId="{38C68742-8785-4848-A3DD-093228002CB8}" type="pres">
      <dgm:prSet presAssocID="{1940966F-5101-4301-ACB9-D84A02DE74DE}" presName="lastNode" presStyleLbl="node1" presStyleIdx="2" presStyleCnt="3" custLinFactNeighborX="181" custLinFactNeighborY="-72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9E3CBE35-08BE-466C-8EFC-007F58409672}" type="presOf" srcId="{1940966F-5101-4301-ACB9-D84A02DE74DE}" destId="{BC67A00D-171B-49C9-B2D7-C76A1DE5EFBC}" srcOrd="0" destOrd="0" presId="urn:microsoft.com/office/officeart/2005/8/layout/equation2"/>
    <dgm:cxn modelId="{8F8769B4-968F-4EB8-9371-BC90034CEFF1}" type="presOf" srcId="{3BC46092-D6E3-4298-97B9-B899382E956A}" destId="{84A5DE83-EE47-4ED3-BCD4-78EDDAFDC592}" srcOrd="0" destOrd="0" presId="urn:microsoft.com/office/officeart/2005/8/layout/equation2"/>
    <dgm:cxn modelId="{3F824915-707A-4DC2-ADE0-B664FD15BA65}" srcId="{1940966F-5101-4301-ACB9-D84A02DE74DE}" destId="{98B3511C-A226-4A92-8E41-A296ECCA6887}" srcOrd="2" destOrd="0" parTransId="{F0908B30-E056-4205-94AB-9B99D58B8DA7}" sibTransId="{311991B6-E221-4B8D-AABE-BB1C5284DA04}"/>
    <dgm:cxn modelId="{D5C070DB-E4A4-4C50-B055-2C38FB4FCBF1}" type="presOf" srcId="{299C756B-1E9B-4A60-9CC1-27502B8249EB}" destId="{BD5E9513-637B-4FD4-8A65-02F30883AB81}" srcOrd="0" destOrd="0" presId="urn:microsoft.com/office/officeart/2005/8/layout/equation2"/>
    <dgm:cxn modelId="{CACEA3C2-0B9E-401F-85F0-8ABEEFA25C75}" type="presOf" srcId="{0CBA13F2-780D-4365-807E-C36E114DAFFE}" destId="{B46FF864-A70C-4CA2-8BE9-40911DC76FF6}" srcOrd="1" destOrd="0" presId="urn:microsoft.com/office/officeart/2005/8/layout/equation2"/>
    <dgm:cxn modelId="{946C3411-B54A-421E-B2CF-B564E3CF73CC}" type="presOf" srcId="{98B3511C-A226-4A92-8E41-A296ECCA6887}" destId="{38C68742-8785-4848-A3DD-093228002CB8}" srcOrd="0" destOrd="0" presId="urn:microsoft.com/office/officeart/2005/8/layout/equation2"/>
    <dgm:cxn modelId="{5CA76D16-76E8-469A-A78A-BBBD2FBAB57B}" srcId="{1940966F-5101-4301-ACB9-D84A02DE74DE}" destId="{CB0FAF49-8B30-48D1-A8D3-196B06846205}" srcOrd="0" destOrd="0" parTransId="{744830DD-CB48-4CDF-8045-08F3EFCEF545}" sibTransId="{299C756B-1E9B-4A60-9CC1-27502B8249EB}"/>
    <dgm:cxn modelId="{A62D3495-3E44-4721-92B1-423BF78727FE}" type="presOf" srcId="{CB0FAF49-8B30-48D1-A8D3-196B06846205}" destId="{9A5DA86B-447C-443B-87B3-44F5D4F04003}" srcOrd="0" destOrd="0" presId="urn:microsoft.com/office/officeart/2005/8/layout/equation2"/>
    <dgm:cxn modelId="{B9D86A33-D67A-4E9C-8825-844559CB4521}" type="presOf" srcId="{0CBA13F2-780D-4365-807E-C36E114DAFFE}" destId="{6BC1FD70-8C8A-443B-8C78-903E4A080ED5}" srcOrd="0" destOrd="0" presId="urn:microsoft.com/office/officeart/2005/8/layout/equation2"/>
    <dgm:cxn modelId="{67943C33-2A84-4A5E-8063-E0BDEC6E5201}" srcId="{1940966F-5101-4301-ACB9-D84A02DE74DE}" destId="{3BC46092-D6E3-4298-97B9-B899382E956A}" srcOrd="1" destOrd="0" parTransId="{115287B2-EADA-418F-AB79-F061A0136E6C}" sibTransId="{0CBA13F2-780D-4365-807E-C36E114DAFFE}"/>
    <dgm:cxn modelId="{703952D9-D7CD-4C84-A30D-9795DD8D5A44}" type="presParOf" srcId="{BC67A00D-171B-49C9-B2D7-C76A1DE5EFBC}" destId="{991B2D8D-9BEC-48E8-B04F-C0AF8C4D7C1E}" srcOrd="0" destOrd="0" presId="urn:microsoft.com/office/officeart/2005/8/layout/equation2"/>
    <dgm:cxn modelId="{5CA17478-AD9E-4BF6-9AA4-13AEAA47891D}" type="presParOf" srcId="{991B2D8D-9BEC-48E8-B04F-C0AF8C4D7C1E}" destId="{9A5DA86B-447C-443B-87B3-44F5D4F04003}" srcOrd="0" destOrd="0" presId="urn:microsoft.com/office/officeart/2005/8/layout/equation2"/>
    <dgm:cxn modelId="{5E3F82AF-5AB8-4534-8F2B-32E02A76514A}" type="presParOf" srcId="{991B2D8D-9BEC-48E8-B04F-C0AF8C4D7C1E}" destId="{690EBB5D-8EA9-4913-AD09-32B73D9AE0C2}" srcOrd="1" destOrd="0" presId="urn:microsoft.com/office/officeart/2005/8/layout/equation2"/>
    <dgm:cxn modelId="{CB377948-111E-4CD9-BC6F-6857A33D7779}" type="presParOf" srcId="{991B2D8D-9BEC-48E8-B04F-C0AF8C4D7C1E}" destId="{BD5E9513-637B-4FD4-8A65-02F30883AB81}" srcOrd="2" destOrd="0" presId="urn:microsoft.com/office/officeart/2005/8/layout/equation2"/>
    <dgm:cxn modelId="{0CBFA59C-73F1-4E7E-9C0F-F03D99DD93D0}" type="presParOf" srcId="{991B2D8D-9BEC-48E8-B04F-C0AF8C4D7C1E}" destId="{D99DFE1E-D555-42FA-83D9-A727ABB3D141}" srcOrd="3" destOrd="0" presId="urn:microsoft.com/office/officeart/2005/8/layout/equation2"/>
    <dgm:cxn modelId="{491CFF1A-678F-4F95-8F29-7BB1C785D97E}" type="presParOf" srcId="{991B2D8D-9BEC-48E8-B04F-C0AF8C4D7C1E}" destId="{84A5DE83-EE47-4ED3-BCD4-78EDDAFDC592}" srcOrd="4" destOrd="0" presId="urn:microsoft.com/office/officeart/2005/8/layout/equation2"/>
    <dgm:cxn modelId="{5F22FBE1-2645-4268-915C-2FCB6BB5422F}" type="presParOf" srcId="{BC67A00D-171B-49C9-B2D7-C76A1DE5EFBC}" destId="{6BC1FD70-8C8A-443B-8C78-903E4A080ED5}" srcOrd="1" destOrd="0" presId="urn:microsoft.com/office/officeart/2005/8/layout/equation2"/>
    <dgm:cxn modelId="{B7F24D54-7D0A-4A9D-A8A6-16FE5B3C03AD}" type="presParOf" srcId="{6BC1FD70-8C8A-443B-8C78-903E4A080ED5}" destId="{B46FF864-A70C-4CA2-8BE9-40911DC76FF6}" srcOrd="0" destOrd="0" presId="urn:microsoft.com/office/officeart/2005/8/layout/equation2"/>
    <dgm:cxn modelId="{7A85C226-1D21-4912-8126-1219AFFE3C01}" type="presParOf" srcId="{BC67A00D-171B-49C9-B2D7-C76A1DE5EFBC}" destId="{38C68742-8785-4848-A3DD-093228002CB8}" srcOrd="2" destOrd="0" presId="urn:microsoft.com/office/officeart/2005/8/layout/equation2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1FA534-F5A8-437E-B397-3C61C10270B4}" type="doc">
      <dgm:prSet loTypeId="urn:microsoft.com/office/officeart/2005/8/layout/process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B27C177A-D435-4658-8D7F-25F52D33AE3E}">
      <dgm:prSet phldrT="[Κείμενο]" custT="1"/>
      <dgm:spPr>
        <a:solidFill>
          <a:srgbClr val="FF0000"/>
        </a:solidFill>
      </dgm:spPr>
      <dgm:t>
        <a:bodyPr/>
        <a:lstStyle/>
        <a:p>
          <a:pPr algn="ctr"/>
          <a:r>
            <a:rPr lang="en-US" sz="1500" b="1" dirty="0" smtClean="0"/>
            <a:t>contribute culturally for the benefit of its employees and society as a whole.</a:t>
          </a:r>
          <a:endParaRPr lang="el-GR" sz="1500" b="1" dirty="0">
            <a:solidFill>
              <a:schemeClr val="tx1"/>
            </a:solidFill>
          </a:endParaRPr>
        </a:p>
      </dgm:t>
    </dgm:pt>
    <dgm:pt modelId="{162C2217-5FF3-4C5F-B716-4AEA305602A9}" type="parTrans" cxnId="{C1AFBC3D-9B73-4C42-B52F-A05E8834023F}">
      <dgm:prSet/>
      <dgm:spPr/>
      <dgm:t>
        <a:bodyPr/>
        <a:lstStyle/>
        <a:p>
          <a:endParaRPr lang="el-GR"/>
        </a:p>
      </dgm:t>
    </dgm:pt>
    <dgm:pt modelId="{7CF9BDD0-6441-41CB-A4D7-BA149E8746AB}" type="sibTrans" cxnId="{C1AFBC3D-9B73-4C42-B52F-A05E8834023F}">
      <dgm:prSet/>
      <dgm:spPr/>
      <dgm:t>
        <a:bodyPr/>
        <a:lstStyle/>
        <a:p>
          <a:endParaRPr lang="el-GR"/>
        </a:p>
      </dgm:t>
    </dgm:pt>
    <dgm:pt modelId="{F306D8DF-1465-4031-9030-DAB26E99EF06}">
      <dgm:prSet custT="1"/>
      <dgm:spPr>
        <a:solidFill>
          <a:srgbClr val="00FFFF"/>
        </a:solidFill>
      </dgm:spPr>
      <dgm:t>
        <a:bodyPr/>
        <a:lstStyle/>
        <a:p>
          <a:pPr algn="ctr"/>
          <a:r>
            <a:rPr lang="en-US" sz="1500" b="1" dirty="0" smtClean="0"/>
            <a:t>contribute to the development of the national economy &amp; the prosperity of the population.</a:t>
          </a:r>
          <a:endParaRPr lang="el-GR" sz="1500" b="1" dirty="0">
            <a:solidFill>
              <a:schemeClr val="tx1"/>
            </a:solidFill>
          </a:endParaRPr>
        </a:p>
      </dgm:t>
    </dgm:pt>
    <dgm:pt modelId="{4A7DF734-6431-460A-B565-0027DE8232BC}" type="parTrans" cxnId="{5B410D02-A3AD-437F-A7CA-041AF5FBF39A}">
      <dgm:prSet/>
      <dgm:spPr/>
      <dgm:t>
        <a:bodyPr/>
        <a:lstStyle/>
        <a:p>
          <a:endParaRPr lang="el-GR"/>
        </a:p>
      </dgm:t>
    </dgm:pt>
    <dgm:pt modelId="{9A6DA9F4-C9C6-4540-9A4B-F38F6107BF90}" type="sibTrans" cxnId="{5B410D02-A3AD-437F-A7CA-041AF5FBF39A}">
      <dgm:prSet/>
      <dgm:spPr/>
      <dgm:t>
        <a:bodyPr/>
        <a:lstStyle/>
        <a:p>
          <a:endParaRPr lang="el-GR"/>
        </a:p>
      </dgm:t>
    </dgm:pt>
    <dgm:pt modelId="{866A331C-D284-4087-9DBC-C3E58D0F0D4E}">
      <dgm:prSet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1500" b="1" dirty="0" smtClean="0"/>
            <a:t>act legally, in accordance with the law and the rules that govern it.</a:t>
          </a:r>
          <a:endParaRPr lang="el-GR" sz="1500" b="1" dirty="0">
            <a:solidFill>
              <a:schemeClr val="tx1"/>
            </a:solidFill>
          </a:endParaRPr>
        </a:p>
      </dgm:t>
    </dgm:pt>
    <dgm:pt modelId="{F32660AF-B2C7-4960-801A-FB4739C8D142}" type="sibTrans" cxnId="{597B83F4-97BB-4D36-B560-50D0602FC2F3}">
      <dgm:prSet/>
      <dgm:spPr/>
      <dgm:t>
        <a:bodyPr/>
        <a:lstStyle/>
        <a:p>
          <a:endParaRPr lang="el-GR"/>
        </a:p>
      </dgm:t>
    </dgm:pt>
    <dgm:pt modelId="{C2C0BE85-FBEA-43A1-B71B-AC618C185335}" type="parTrans" cxnId="{597B83F4-97BB-4D36-B560-50D0602FC2F3}">
      <dgm:prSet/>
      <dgm:spPr/>
      <dgm:t>
        <a:bodyPr/>
        <a:lstStyle/>
        <a:p>
          <a:endParaRPr lang="el-GR"/>
        </a:p>
      </dgm:t>
    </dgm:pt>
    <dgm:pt modelId="{3CEF3EB6-C190-4019-BE3F-C2D370A620A2}">
      <dgm:prSet phldrT="[Κείμενο]" custT="1"/>
      <dgm:spPr>
        <a:solidFill>
          <a:srgbClr val="01FF74"/>
        </a:solidFill>
      </dgm:spPr>
      <dgm:t>
        <a:bodyPr/>
        <a:lstStyle/>
        <a:p>
          <a:pPr algn="ctr"/>
          <a:r>
            <a:rPr lang="en-US" sz="1500" b="1" dirty="0" smtClean="0"/>
            <a:t>check its products &amp; ensure they do not harm the health of consumers.</a:t>
          </a:r>
          <a:endParaRPr lang="el-GR" sz="1500" b="1" dirty="0">
            <a:solidFill>
              <a:schemeClr val="tx1"/>
            </a:solidFill>
          </a:endParaRPr>
        </a:p>
      </dgm:t>
    </dgm:pt>
    <dgm:pt modelId="{5F587E82-9E3B-40CE-89D6-72505C07F292}" type="sibTrans" cxnId="{1E3E7F1B-CE1C-4F32-8420-9F4575B6E574}">
      <dgm:prSet/>
      <dgm:spPr/>
      <dgm:t>
        <a:bodyPr/>
        <a:lstStyle/>
        <a:p>
          <a:endParaRPr lang="el-GR"/>
        </a:p>
      </dgm:t>
    </dgm:pt>
    <dgm:pt modelId="{96F5463D-4302-438D-A2CA-29E5E918A1B4}" type="parTrans" cxnId="{1E3E7F1B-CE1C-4F32-8420-9F4575B6E574}">
      <dgm:prSet/>
      <dgm:spPr/>
      <dgm:t>
        <a:bodyPr/>
        <a:lstStyle/>
        <a:p>
          <a:endParaRPr lang="el-GR"/>
        </a:p>
      </dgm:t>
    </dgm:pt>
    <dgm:pt modelId="{CF98AB18-71BA-4056-B4A1-2E8CD2F7AAAC}">
      <dgm:prSet custT="1"/>
      <dgm:spPr>
        <a:solidFill>
          <a:srgbClr val="FF99FF"/>
        </a:solidFill>
      </dgm:spPr>
      <dgm:t>
        <a:bodyPr/>
        <a:lstStyle/>
        <a:p>
          <a:pPr algn="ctr"/>
          <a:endParaRPr lang="el-GR" sz="1500" b="1" dirty="0"/>
        </a:p>
        <a:p>
          <a:pPr algn="ctr"/>
          <a:r>
            <a:rPr lang="en-US" sz="1500" b="1" dirty="0" smtClean="0"/>
            <a:t>protect the environment, using raw materials friendly to it, e.g. renewable energy sources etc.</a:t>
          </a:r>
          <a:endParaRPr lang="el-GR" sz="1500" dirty="0"/>
        </a:p>
        <a:p>
          <a:pPr algn="ctr"/>
          <a:endParaRPr lang="el-GR" sz="1500" b="1" dirty="0">
            <a:solidFill>
              <a:schemeClr val="tx1"/>
            </a:solidFill>
          </a:endParaRPr>
        </a:p>
      </dgm:t>
    </dgm:pt>
    <dgm:pt modelId="{40C28490-AA14-4721-8840-C81BF8F35EBB}" type="parTrans" cxnId="{5C2903B6-7031-460A-9505-CD72E0C01A71}">
      <dgm:prSet/>
      <dgm:spPr/>
      <dgm:t>
        <a:bodyPr/>
        <a:lstStyle/>
        <a:p>
          <a:endParaRPr lang="el-GR"/>
        </a:p>
      </dgm:t>
    </dgm:pt>
    <dgm:pt modelId="{BCDF5290-B7C1-4D4C-8258-41BFE447D1A6}" type="sibTrans" cxnId="{5C2903B6-7031-460A-9505-CD72E0C01A71}">
      <dgm:prSet/>
      <dgm:spPr/>
      <dgm:t>
        <a:bodyPr/>
        <a:lstStyle/>
        <a:p>
          <a:endParaRPr lang="el-GR"/>
        </a:p>
      </dgm:t>
    </dgm:pt>
    <dgm:pt modelId="{653C6047-9428-4730-8A74-15ABF7BAA2F6}">
      <dgm:prSet custT="1"/>
      <dgm:spPr>
        <a:solidFill>
          <a:srgbClr val="57D3FF"/>
        </a:solidFill>
      </dgm:spPr>
      <dgm:t>
        <a:bodyPr/>
        <a:lstStyle/>
        <a:p>
          <a:r>
            <a:rPr lang="en-US" sz="1500" b="1" dirty="0" smtClean="0"/>
            <a:t>Many companies, in accordance with corporate social responsibility, have a "code of ethics &amp; business ethics", which commits the company to operate in accordance with its principles. Thus, the company owes to:</a:t>
          </a:r>
          <a:endParaRPr lang="el-GR" sz="1500" b="1" dirty="0"/>
        </a:p>
      </dgm:t>
    </dgm:pt>
    <dgm:pt modelId="{2FB0CB52-151A-481C-B5B4-361E4B67685E}" type="parTrans" cxnId="{E9D4C76D-E988-453B-A4A1-5D7A13C1065F}">
      <dgm:prSet/>
      <dgm:spPr/>
      <dgm:t>
        <a:bodyPr/>
        <a:lstStyle/>
        <a:p>
          <a:endParaRPr lang="el-GR"/>
        </a:p>
      </dgm:t>
    </dgm:pt>
    <dgm:pt modelId="{858F8287-C686-44DF-A689-1969B8DF0D19}" type="sibTrans" cxnId="{E9D4C76D-E988-453B-A4A1-5D7A13C1065F}">
      <dgm:prSet/>
      <dgm:spPr/>
      <dgm:t>
        <a:bodyPr/>
        <a:lstStyle/>
        <a:p>
          <a:endParaRPr lang="el-GR"/>
        </a:p>
      </dgm:t>
    </dgm:pt>
    <dgm:pt modelId="{DCC0AEC8-E4FF-4487-A18E-18D16CE4DC44}" type="pres">
      <dgm:prSet presAssocID="{E41FA534-F5A8-437E-B397-3C61C10270B4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D33D8437-E01B-48C1-927F-3165E73752F8}" type="pres">
      <dgm:prSet presAssocID="{CF98AB18-71BA-4056-B4A1-2E8CD2F7AAAC}" presName="boxAndChildren" presStyleCnt="0"/>
      <dgm:spPr/>
    </dgm:pt>
    <dgm:pt modelId="{B64A2552-1F62-4919-8BB9-4C1A8F26FD5C}" type="pres">
      <dgm:prSet presAssocID="{CF98AB18-71BA-4056-B4A1-2E8CD2F7AAAC}" presName="parentTextBox" presStyleLbl="node1" presStyleIdx="0" presStyleCnt="6"/>
      <dgm:spPr/>
      <dgm:t>
        <a:bodyPr/>
        <a:lstStyle/>
        <a:p>
          <a:endParaRPr lang="el-GR"/>
        </a:p>
      </dgm:t>
    </dgm:pt>
    <dgm:pt modelId="{875507C7-2DF9-4132-99C5-66928C572087}" type="pres">
      <dgm:prSet presAssocID="{9A6DA9F4-C9C6-4540-9A4B-F38F6107BF90}" presName="sp" presStyleCnt="0"/>
      <dgm:spPr/>
    </dgm:pt>
    <dgm:pt modelId="{94262EC9-B6FA-4256-B893-6BBBF684C20A}" type="pres">
      <dgm:prSet presAssocID="{F306D8DF-1465-4031-9030-DAB26E99EF06}" presName="arrowAndChildren" presStyleCnt="0"/>
      <dgm:spPr/>
    </dgm:pt>
    <dgm:pt modelId="{8D270E30-CB6A-4B63-A961-387A00F7156A}" type="pres">
      <dgm:prSet presAssocID="{F306D8DF-1465-4031-9030-DAB26E99EF06}" presName="parentTextArrow" presStyleLbl="node1" presStyleIdx="1" presStyleCnt="6"/>
      <dgm:spPr/>
      <dgm:t>
        <a:bodyPr/>
        <a:lstStyle/>
        <a:p>
          <a:endParaRPr lang="el-GR"/>
        </a:p>
      </dgm:t>
    </dgm:pt>
    <dgm:pt modelId="{231C45FF-1788-4104-84D2-36B2E98661ED}" type="pres">
      <dgm:prSet presAssocID="{7CF9BDD0-6441-41CB-A4D7-BA149E8746AB}" presName="sp" presStyleCnt="0"/>
      <dgm:spPr/>
    </dgm:pt>
    <dgm:pt modelId="{1001609B-BA09-44FD-8D3F-DE6F16E6A26A}" type="pres">
      <dgm:prSet presAssocID="{B27C177A-D435-4658-8D7F-25F52D33AE3E}" presName="arrowAndChildren" presStyleCnt="0"/>
      <dgm:spPr/>
    </dgm:pt>
    <dgm:pt modelId="{763FF8FB-A523-43C5-9015-9609285A283C}" type="pres">
      <dgm:prSet presAssocID="{B27C177A-D435-4658-8D7F-25F52D33AE3E}" presName="parentTextArrow" presStyleLbl="node1" presStyleIdx="2" presStyleCnt="6"/>
      <dgm:spPr/>
      <dgm:t>
        <a:bodyPr/>
        <a:lstStyle/>
        <a:p>
          <a:endParaRPr lang="el-GR"/>
        </a:p>
      </dgm:t>
    </dgm:pt>
    <dgm:pt modelId="{16A191BC-5780-4DC2-B3FC-F845856ECE31}" type="pres">
      <dgm:prSet presAssocID="{5F587E82-9E3B-40CE-89D6-72505C07F292}" presName="sp" presStyleCnt="0"/>
      <dgm:spPr/>
    </dgm:pt>
    <dgm:pt modelId="{15C7DD7A-A8D2-40CF-BDA1-699D96D1BE71}" type="pres">
      <dgm:prSet presAssocID="{3CEF3EB6-C190-4019-BE3F-C2D370A620A2}" presName="arrowAndChildren" presStyleCnt="0"/>
      <dgm:spPr/>
    </dgm:pt>
    <dgm:pt modelId="{8B43FCCA-E9EB-49F8-AE89-6D283453E444}" type="pres">
      <dgm:prSet presAssocID="{3CEF3EB6-C190-4019-BE3F-C2D370A620A2}" presName="parentTextArrow" presStyleLbl="node1" presStyleIdx="3" presStyleCnt="6"/>
      <dgm:spPr/>
      <dgm:t>
        <a:bodyPr/>
        <a:lstStyle/>
        <a:p>
          <a:endParaRPr lang="el-GR"/>
        </a:p>
      </dgm:t>
    </dgm:pt>
    <dgm:pt modelId="{08CAA7DD-5D5C-4C58-828B-AED92E25ECB4}" type="pres">
      <dgm:prSet presAssocID="{F32660AF-B2C7-4960-801A-FB4739C8D142}" presName="sp" presStyleCnt="0"/>
      <dgm:spPr/>
    </dgm:pt>
    <dgm:pt modelId="{F8F0C935-E81A-4403-BE02-6B874E3F3357}" type="pres">
      <dgm:prSet presAssocID="{866A331C-D284-4087-9DBC-C3E58D0F0D4E}" presName="arrowAndChildren" presStyleCnt="0"/>
      <dgm:spPr/>
    </dgm:pt>
    <dgm:pt modelId="{BF047E2D-15CF-4F80-A7A0-F969B78C9D78}" type="pres">
      <dgm:prSet presAssocID="{866A331C-D284-4087-9DBC-C3E58D0F0D4E}" presName="parentTextArrow" presStyleLbl="node1" presStyleIdx="4" presStyleCnt="6"/>
      <dgm:spPr/>
      <dgm:t>
        <a:bodyPr/>
        <a:lstStyle/>
        <a:p>
          <a:endParaRPr lang="el-GR"/>
        </a:p>
      </dgm:t>
    </dgm:pt>
    <dgm:pt modelId="{51D953F7-3ED4-4FD8-86B3-DEF7B48C6B28}" type="pres">
      <dgm:prSet presAssocID="{858F8287-C686-44DF-A689-1969B8DF0D19}" presName="sp" presStyleCnt="0"/>
      <dgm:spPr/>
    </dgm:pt>
    <dgm:pt modelId="{9FD84242-CF06-4EAE-83A3-59A4CE13E96C}" type="pres">
      <dgm:prSet presAssocID="{653C6047-9428-4730-8A74-15ABF7BAA2F6}" presName="arrowAndChildren" presStyleCnt="0"/>
      <dgm:spPr/>
    </dgm:pt>
    <dgm:pt modelId="{8CA2536C-9C62-4B9E-8BBE-9158405B1E8E}" type="pres">
      <dgm:prSet presAssocID="{653C6047-9428-4730-8A74-15ABF7BAA2F6}" presName="parentTextArrow" presStyleLbl="node1" presStyleIdx="5" presStyleCnt="6" custLinFactNeighborX="-840" custLinFactNeighborY="-265"/>
      <dgm:spPr/>
      <dgm:t>
        <a:bodyPr/>
        <a:lstStyle/>
        <a:p>
          <a:endParaRPr lang="el-GR"/>
        </a:p>
      </dgm:t>
    </dgm:pt>
  </dgm:ptLst>
  <dgm:cxnLst>
    <dgm:cxn modelId="{040DDC80-537E-45A6-BFC0-31598690112F}" type="presOf" srcId="{3CEF3EB6-C190-4019-BE3F-C2D370A620A2}" destId="{8B43FCCA-E9EB-49F8-AE89-6D283453E444}" srcOrd="0" destOrd="0" presId="urn:microsoft.com/office/officeart/2005/8/layout/process4"/>
    <dgm:cxn modelId="{9D4EC77B-82DC-4AE0-8352-52BDBD19F88B}" type="presOf" srcId="{653C6047-9428-4730-8A74-15ABF7BAA2F6}" destId="{8CA2536C-9C62-4B9E-8BBE-9158405B1E8E}" srcOrd="0" destOrd="0" presId="urn:microsoft.com/office/officeart/2005/8/layout/process4"/>
    <dgm:cxn modelId="{5C2903B6-7031-460A-9505-CD72E0C01A71}" srcId="{E41FA534-F5A8-437E-B397-3C61C10270B4}" destId="{CF98AB18-71BA-4056-B4A1-2E8CD2F7AAAC}" srcOrd="5" destOrd="0" parTransId="{40C28490-AA14-4721-8840-C81BF8F35EBB}" sibTransId="{BCDF5290-B7C1-4D4C-8258-41BFE447D1A6}"/>
    <dgm:cxn modelId="{F1122D09-3983-4C7E-A28C-2B0BAD80D63A}" type="presOf" srcId="{B27C177A-D435-4658-8D7F-25F52D33AE3E}" destId="{763FF8FB-A523-43C5-9015-9609285A283C}" srcOrd="0" destOrd="0" presId="urn:microsoft.com/office/officeart/2005/8/layout/process4"/>
    <dgm:cxn modelId="{E9D4C76D-E988-453B-A4A1-5D7A13C1065F}" srcId="{E41FA534-F5A8-437E-B397-3C61C10270B4}" destId="{653C6047-9428-4730-8A74-15ABF7BAA2F6}" srcOrd="0" destOrd="0" parTransId="{2FB0CB52-151A-481C-B5B4-361E4B67685E}" sibTransId="{858F8287-C686-44DF-A689-1969B8DF0D19}"/>
    <dgm:cxn modelId="{52791B90-AC6C-4E9B-B994-AE00328A5461}" type="presOf" srcId="{866A331C-D284-4087-9DBC-C3E58D0F0D4E}" destId="{BF047E2D-15CF-4F80-A7A0-F969B78C9D78}" srcOrd="0" destOrd="0" presId="urn:microsoft.com/office/officeart/2005/8/layout/process4"/>
    <dgm:cxn modelId="{690E884F-F159-4F61-8BBE-D33E24EE7E16}" type="presOf" srcId="{CF98AB18-71BA-4056-B4A1-2E8CD2F7AAAC}" destId="{B64A2552-1F62-4919-8BB9-4C1A8F26FD5C}" srcOrd="0" destOrd="0" presId="urn:microsoft.com/office/officeart/2005/8/layout/process4"/>
    <dgm:cxn modelId="{5B410D02-A3AD-437F-A7CA-041AF5FBF39A}" srcId="{E41FA534-F5A8-437E-B397-3C61C10270B4}" destId="{F306D8DF-1465-4031-9030-DAB26E99EF06}" srcOrd="4" destOrd="0" parTransId="{4A7DF734-6431-460A-B565-0027DE8232BC}" sibTransId="{9A6DA9F4-C9C6-4540-9A4B-F38F6107BF90}"/>
    <dgm:cxn modelId="{58361105-57A6-4E66-B812-C37B109D03F5}" type="presOf" srcId="{F306D8DF-1465-4031-9030-DAB26E99EF06}" destId="{8D270E30-CB6A-4B63-A961-387A00F7156A}" srcOrd="0" destOrd="0" presId="urn:microsoft.com/office/officeart/2005/8/layout/process4"/>
    <dgm:cxn modelId="{C1AFBC3D-9B73-4C42-B52F-A05E8834023F}" srcId="{E41FA534-F5A8-437E-B397-3C61C10270B4}" destId="{B27C177A-D435-4658-8D7F-25F52D33AE3E}" srcOrd="3" destOrd="0" parTransId="{162C2217-5FF3-4C5F-B716-4AEA305602A9}" sibTransId="{7CF9BDD0-6441-41CB-A4D7-BA149E8746AB}"/>
    <dgm:cxn modelId="{1E3E7F1B-CE1C-4F32-8420-9F4575B6E574}" srcId="{E41FA534-F5A8-437E-B397-3C61C10270B4}" destId="{3CEF3EB6-C190-4019-BE3F-C2D370A620A2}" srcOrd="2" destOrd="0" parTransId="{96F5463D-4302-438D-A2CA-29E5E918A1B4}" sibTransId="{5F587E82-9E3B-40CE-89D6-72505C07F292}"/>
    <dgm:cxn modelId="{597B83F4-97BB-4D36-B560-50D0602FC2F3}" srcId="{E41FA534-F5A8-437E-B397-3C61C10270B4}" destId="{866A331C-D284-4087-9DBC-C3E58D0F0D4E}" srcOrd="1" destOrd="0" parTransId="{C2C0BE85-FBEA-43A1-B71B-AC618C185335}" sibTransId="{F32660AF-B2C7-4960-801A-FB4739C8D142}"/>
    <dgm:cxn modelId="{A9AB0145-1FAF-4102-8B99-552F16A56891}" type="presOf" srcId="{E41FA534-F5A8-437E-B397-3C61C10270B4}" destId="{DCC0AEC8-E4FF-4487-A18E-18D16CE4DC44}" srcOrd="0" destOrd="0" presId="urn:microsoft.com/office/officeart/2005/8/layout/process4"/>
    <dgm:cxn modelId="{9B8EA048-15B3-4367-9D6D-DA1BA189CA10}" type="presParOf" srcId="{DCC0AEC8-E4FF-4487-A18E-18D16CE4DC44}" destId="{D33D8437-E01B-48C1-927F-3165E73752F8}" srcOrd="0" destOrd="0" presId="urn:microsoft.com/office/officeart/2005/8/layout/process4"/>
    <dgm:cxn modelId="{04FE0A21-D476-424C-BA11-07A55D631F24}" type="presParOf" srcId="{D33D8437-E01B-48C1-927F-3165E73752F8}" destId="{B64A2552-1F62-4919-8BB9-4C1A8F26FD5C}" srcOrd="0" destOrd="0" presId="urn:microsoft.com/office/officeart/2005/8/layout/process4"/>
    <dgm:cxn modelId="{1BD93CA3-EE50-4B5C-BCCB-27F535D7D293}" type="presParOf" srcId="{DCC0AEC8-E4FF-4487-A18E-18D16CE4DC44}" destId="{875507C7-2DF9-4132-99C5-66928C572087}" srcOrd="1" destOrd="0" presId="urn:microsoft.com/office/officeart/2005/8/layout/process4"/>
    <dgm:cxn modelId="{FF326FE0-ED02-4F88-B63C-1FCD6C6045F5}" type="presParOf" srcId="{DCC0AEC8-E4FF-4487-A18E-18D16CE4DC44}" destId="{94262EC9-B6FA-4256-B893-6BBBF684C20A}" srcOrd="2" destOrd="0" presId="urn:microsoft.com/office/officeart/2005/8/layout/process4"/>
    <dgm:cxn modelId="{EF0EFD18-84E6-4439-BEB4-3F2DECB2648F}" type="presParOf" srcId="{94262EC9-B6FA-4256-B893-6BBBF684C20A}" destId="{8D270E30-CB6A-4B63-A961-387A00F7156A}" srcOrd="0" destOrd="0" presId="urn:microsoft.com/office/officeart/2005/8/layout/process4"/>
    <dgm:cxn modelId="{F3D417D0-D713-40AB-BCAB-D702797E2EA2}" type="presParOf" srcId="{DCC0AEC8-E4FF-4487-A18E-18D16CE4DC44}" destId="{231C45FF-1788-4104-84D2-36B2E98661ED}" srcOrd="3" destOrd="0" presId="urn:microsoft.com/office/officeart/2005/8/layout/process4"/>
    <dgm:cxn modelId="{A91DE16B-0596-4466-9062-557C337B12DC}" type="presParOf" srcId="{DCC0AEC8-E4FF-4487-A18E-18D16CE4DC44}" destId="{1001609B-BA09-44FD-8D3F-DE6F16E6A26A}" srcOrd="4" destOrd="0" presId="urn:microsoft.com/office/officeart/2005/8/layout/process4"/>
    <dgm:cxn modelId="{80DD1D88-C336-465C-B414-0192935FA623}" type="presParOf" srcId="{1001609B-BA09-44FD-8D3F-DE6F16E6A26A}" destId="{763FF8FB-A523-43C5-9015-9609285A283C}" srcOrd="0" destOrd="0" presId="urn:microsoft.com/office/officeart/2005/8/layout/process4"/>
    <dgm:cxn modelId="{68594492-613E-4E7B-922B-6279027F4C24}" type="presParOf" srcId="{DCC0AEC8-E4FF-4487-A18E-18D16CE4DC44}" destId="{16A191BC-5780-4DC2-B3FC-F845856ECE31}" srcOrd="5" destOrd="0" presId="urn:microsoft.com/office/officeart/2005/8/layout/process4"/>
    <dgm:cxn modelId="{5A920D3C-C290-449A-8335-CFF6E891129F}" type="presParOf" srcId="{DCC0AEC8-E4FF-4487-A18E-18D16CE4DC44}" destId="{15C7DD7A-A8D2-40CF-BDA1-699D96D1BE71}" srcOrd="6" destOrd="0" presId="urn:microsoft.com/office/officeart/2005/8/layout/process4"/>
    <dgm:cxn modelId="{6CBE8991-0D7D-4894-94E2-D9A5503ACC53}" type="presParOf" srcId="{15C7DD7A-A8D2-40CF-BDA1-699D96D1BE71}" destId="{8B43FCCA-E9EB-49F8-AE89-6D283453E444}" srcOrd="0" destOrd="0" presId="urn:microsoft.com/office/officeart/2005/8/layout/process4"/>
    <dgm:cxn modelId="{1498E9BF-51D4-4A6E-B9C0-3830546F5303}" type="presParOf" srcId="{DCC0AEC8-E4FF-4487-A18E-18D16CE4DC44}" destId="{08CAA7DD-5D5C-4C58-828B-AED92E25ECB4}" srcOrd="7" destOrd="0" presId="urn:microsoft.com/office/officeart/2005/8/layout/process4"/>
    <dgm:cxn modelId="{6E4A965D-5EE9-4E2B-B6CA-AFE674DC52B4}" type="presParOf" srcId="{DCC0AEC8-E4FF-4487-A18E-18D16CE4DC44}" destId="{F8F0C935-E81A-4403-BE02-6B874E3F3357}" srcOrd="8" destOrd="0" presId="urn:microsoft.com/office/officeart/2005/8/layout/process4"/>
    <dgm:cxn modelId="{BBCE943A-3A01-419D-90EF-B014FA8768BA}" type="presParOf" srcId="{F8F0C935-E81A-4403-BE02-6B874E3F3357}" destId="{BF047E2D-15CF-4F80-A7A0-F969B78C9D78}" srcOrd="0" destOrd="0" presId="urn:microsoft.com/office/officeart/2005/8/layout/process4"/>
    <dgm:cxn modelId="{42718006-0E7F-42F0-A6C5-32D981CC34A1}" type="presParOf" srcId="{DCC0AEC8-E4FF-4487-A18E-18D16CE4DC44}" destId="{51D953F7-3ED4-4FD8-86B3-DEF7B48C6B28}" srcOrd="9" destOrd="0" presId="urn:microsoft.com/office/officeart/2005/8/layout/process4"/>
    <dgm:cxn modelId="{301E5BB2-4F33-4BBD-9F2E-E9DA1EBF37C9}" type="presParOf" srcId="{DCC0AEC8-E4FF-4487-A18E-18D16CE4DC44}" destId="{9FD84242-CF06-4EAE-83A3-59A4CE13E96C}" srcOrd="10" destOrd="0" presId="urn:microsoft.com/office/officeart/2005/8/layout/process4"/>
    <dgm:cxn modelId="{13A8CDD3-45E5-490D-B60C-84E4FA39413C}" type="presParOf" srcId="{9FD84242-CF06-4EAE-83A3-59A4CE13E96C}" destId="{8CA2536C-9C62-4B9E-8BBE-9158405B1E8E}" srcOrd="0" destOrd="0" presId="urn:microsoft.com/office/officeart/2005/8/layout/process4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1A64E53-2567-45EB-83EC-09DBC597A33B}" type="doc">
      <dgm:prSet loTypeId="urn:microsoft.com/office/officeart/2005/8/layout/hList3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178F483D-D771-4650-B513-1E175A038D52}">
      <dgm:prSet phldrT="[Κείμενο]" custT="1"/>
      <dgm:spPr>
        <a:solidFill>
          <a:srgbClr val="FFFF00"/>
        </a:solidFill>
      </dgm:spPr>
      <dgm:t>
        <a:bodyPr/>
        <a:lstStyle/>
        <a:p>
          <a:pPr algn="ctr"/>
          <a:r>
            <a:rPr lang="en-US" sz="2000" b="1" dirty="0" smtClean="0">
              <a:solidFill>
                <a:schemeClr val="tx1"/>
              </a:solidFill>
            </a:rPr>
            <a:t>Issues related to the integrity and transparency of business activities and which are included in the code of conduct.</a:t>
          </a:r>
          <a:endParaRPr lang="el-GR" sz="2000" b="1" dirty="0">
            <a:solidFill>
              <a:schemeClr val="tx1"/>
            </a:solidFill>
          </a:endParaRPr>
        </a:p>
      </dgm:t>
    </dgm:pt>
    <dgm:pt modelId="{291033A8-0028-4EB3-9BD3-7DFFEC786723}" type="parTrans" cxnId="{5404943A-7860-4370-BF0C-B26ACE0119CA}">
      <dgm:prSet/>
      <dgm:spPr/>
      <dgm:t>
        <a:bodyPr/>
        <a:lstStyle/>
        <a:p>
          <a:endParaRPr lang="el-GR"/>
        </a:p>
      </dgm:t>
    </dgm:pt>
    <dgm:pt modelId="{EC082AFE-C4B5-4535-A78D-767A41498041}" type="sibTrans" cxnId="{5404943A-7860-4370-BF0C-B26ACE0119CA}">
      <dgm:prSet/>
      <dgm:spPr/>
      <dgm:t>
        <a:bodyPr/>
        <a:lstStyle/>
        <a:p>
          <a:endParaRPr lang="el-GR"/>
        </a:p>
      </dgm:t>
    </dgm:pt>
    <dgm:pt modelId="{C41BD0A8-EC05-41BF-AA7B-DC88658CEE07}">
      <dgm:prSet phldrT="[Κείμενο]" custT="1"/>
      <dgm:spPr>
        <a:solidFill>
          <a:srgbClr val="66FFFF"/>
        </a:solidFill>
      </dgm:spPr>
      <dgm:t>
        <a:bodyPr/>
        <a:lstStyle/>
        <a:p>
          <a:pPr algn="ctr"/>
          <a:r>
            <a:rPr lang="en-US" sz="1600" b="1" dirty="0" smtClean="0">
              <a:solidFill>
                <a:schemeClr val="tx1"/>
              </a:solidFill>
              <a:latin typeface="+mn-lt"/>
            </a:rPr>
            <a:t>Conflict of interests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l-GR" sz="1600" b="1" dirty="0">
              <a:solidFill>
                <a:schemeClr val="tx1"/>
              </a:solidFill>
              <a:latin typeface="+mn-lt"/>
              <a:cs typeface="Calibri"/>
            </a:rPr>
            <a:t>↓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n-US" sz="1600" b="1" dirty="0" smtClean="0">
              <a:solidFill>
                <a:schemeClr val="tx1"/>
              </a:solidFill>
              <a:latin typeface="+mn-lt"/>
            </a:rPr>
            <a:t>when </a:t>
          </a:r>
          <a:r>
            <a:rPr lang="en-US" sz="1600" b="1" dirty="0" smtClean="0">
              <a:solidFill>
                <a:schemeClr val="tx1"/>
              </a:solidFill>
              <a:latin typeface="+mn-lt"/>
            </a:rPr>
            <a:t>personal interests are contrary to the interests of the company.</a:t>
          </a:r>
          <a:endParaRPr lang="el-GR" sz="1600" dirty="0">
            <a:solidFill>
              <a:schemeClr val="tx1"/>
            </a:solidFill>
            <a:latin typeface="+mn-lt"/>
          </a:endParaRPr>
        </a:p>
        <a:p>
          <a:pPr algn="just"/>
          <a:endParaRPr lang="el-GR" sz="1600" b="1" dirty="0">
            <a:solidFill>
              <a:schemeClr val="tx1"/>
            </a:solidFill>
            <a:latin typeface="+mn-lt"/>
          </a:endParaRPr>
        </a:p>
      </dgm:t>
    </dgm:pt>
    <dgm:pt modelId="{80A2E05D-4257-4301-A142-DE10F7CB3888}" type="parTrans" cxnId="{ACCA0A08-A84C-4815-B824-143A991F350B}">
      <dgm:prSet/>
      <dgm:spPr/>
      <dgm:t>
        <a:bodyPr/>
        <a:lstStyle/>
        <a:p>
          <a:endParaRPr lang="el-GR"/>
        </a:p>
      </dgm:t>
    </dgm:pt>
    <dgm:pt modelId="{2F576385-C585-4DAB-8F02-545537A03A2D}" type="sibTrans" cxnId="{ACCA0A08-A84C-4815-B824-143A991F350B}">
      <dgm:prSet/>
      <dgm:spPr/>
      <dgm:t>
        <a:bodyPr/>
        <a:lstStyle/>
        <a:p>
          <a:endParaRPr lang="el-GR"/>
        </a:p>
      </dgm:t>
    </dgm:pt>
    <dgm:pt modelId="{DD654C5B-9335-4C62-9947-958882169E99}">
      <dgm:prSet phldrT="[Κείμενο]" custT="1"/>
      <dgm:spPr>
        <a:solidFill>
          <a:srgbClr val="FFCCFF"/>
        </a:solidFill>
      </dgm:spPr>
      <dgm:t>
        <a:bodyPr/>
        <a:lstStyle/>
        <a:p>
          <a:pPr algn="ctr"/>
          <a:r>
            <a:rPr lang="en-US" sz="1600" b="1" dirty="0" smtClean="0">
              <a:solidFill>
                <a:schemeClr val="tx1"/>
              </a:solidFill>
              <a:latin typeface="+mn-lt"/>
            </a:rPr>
            <a:t>Confidentiality of information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l-GR" sz="1600" b="1" dirty="0">
              <a:solidFill>
                <a:schemeClr val="tx1"/>
              </a:solidFill>
              <a:latin typeface="+mn-lt"/>
              <a:cs typeface="Calibri"/>
            </a:rPr>
            <a:t>↓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n-US" sz="1600" b="1" dirty="0" smtClean="0">
              <a:solidFill>
                <a:schemeClr val="tx1"/>
              </a:solidFill>
              <a:latin typeface="+mn-lt"/>
            </a:rPr>
            <a:t>relationships of trust and confidentiality is an obligation of every employee</a:t>
          </a:r>
          <a:endParaRPr lang="el-GR" sz="1600" b="1" dirty="0">
            <a:solidFill>
              <a:schemeClr val="tx1"/>
            </a:solidFill>
            <a:latin typeface="+mn-lt"/>
          </a:endParaRPr>
        </a:p>
      </dgm:t>
    </dgm:pt>
    <dgm:pt modelId="{5BAC4C38-D937-49DB-AE5E-46B281C6EB87}" type="parTrans" cxnId="{154F2AF6-6BC7-4AE5-8BD4-F591060DA6B3}">
      <dgm:prSet/>
      <dgm:spPr/>
      <dgm:t>
        <a:bodyPr/>
        <a:lstStyle/>
        <a:p>
          <a:endParaRPr lang="el-GR"/>
        </a:p>
      </dgm:t>
    </dgm:pt>
    <dgm:pt modelId="{7C934515-3FC7-442D-9663-246ED31C9720}" type="sibTrans" cxnId="{154F2AF6-6BC7-4AE5-8BD4-F591060DA6B3}">
      <dgm:prSet/>
      <dgm:spPr/>
      <dgm:t>
        <a:bodyPr/>
        <a:lstStyle/>
        <a:p>
          <a:endParaRPr lang="el-GR"/>
        </a:p>
      </dgm:t>
    </dgm:pt>
    <dgm:pt modelId="{7B97B7B7-C0B2-405A-A819-EF94D7228838}">
      <dgm:prSet phldrT="[Κείμενο]" custT="1"/>
      <dgm:spPr>
        <a:solidFill>
          <a:srgbClr val="D9B3FF"/>
        </a:solidFill>
      </dgm:spPr>
      <dgm:t>
        <a:bodyPr/>
        <a:lstStyle/>
        <a:p>
          <a:pPr algn="ctr"/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n-US" sz="1600" b="1" dirty="0" smtClean="0">
              <a:solidFill>
                <a:schemeClr val="tx1"/>
              </a:solidFill>
              <a:latin typeface="+mn-lt"/>
            </a:rPr>
            <a:t>Business gifts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l-GR" sz="1600" b="1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algn="ctr"/>
          <a:r>
            <a:rPr lang="en-US" sz="1600" b="1" dirty="0" smtClean="0">
              <a:solidFill>
                <a:schemeClr val="tx1"/>
              </a:solidFill>
            </a:rPr>
            <a:t>for reasons of employees’  reliability, honesty &amp; integrity, business gifts should be avoided.</a:t>
          </a:r>
          <a:r>
            <a:rPr lang="el-GR" sz="1600" b="1" dirty="0" smtClean="0">
              <a:solidFill>
                <a:schemeClr val="tx1"/>
              </a:solidFill>
            </a:rPr>
            <a:t> </a:t>
          </a:r>
          <a:endParaRPr lang="el-GR" sz="1600" b="1" dirty="0">
            <a:solidFill>
              <a:schemeClr val="tx1"/>
            </a:solidFill>
          </a:endParaRPr>
        </a:p>
        <a:p>
          <a:pPr algn="ctr"/>
          <a:endParaRPr lang="el-GR" sz="1600" b="1" dirty="0">
            <a:solidFill>
              <a:schemeClr val="tx1"/>
            </a:solidFill>
            <a:latin typeface="+mn-lt"/>
          </a:endParaRPr>
        </a:p>
      </dgm:t>
    </dgm:pt>
    <dgm:pt modelId="{64F95650-CF90-4342-A39C-5A5E360B4996}" type="parTrans" cxnId="{B081E06B-7CF4-4342-B02F-FD9FC8FAFCB9}">
      <dgm:prSet/>
      <dgm:spPr/>
      <dgm:t>
        <a:bodyPr/>
        <a:lstStyle/>
        <a:p>
          <a:endParaRPr lang="el-GR"/>
        </a:p>
      </dgm:t>
    </dgm:pt>
    <dgm:pt modelId="{9717A771-8C34-4099-BB11-60E7ED4E4106}" type="sibTrans" cxnId="{B081E06B-7CF4-4342-B02F-FD9FC8FAFCB9}">
      <dgm:prSet/>
      <dgm:spPr/>
      <dgm:t>
        <a:bodyPr/>
        <a:lstStyle/>
        <a:p>
          <a:endParaRPr lang="el-GR"/>
        </a:p>
      </dgm:t>
    </dgm:pt>
    <dgm:pt modelId="{5D7AF4BB-C27F-4FE0-BFCF-572A5A155D20}">
      <dgm:prSet custT="1"/>
      <dgm:spPr>
        <a:solidFill>
          <a:srgbClr val="FF9900"/>
        </a:solidFill>
      </dgm:spPr>
      <dgm:t>
        <a:bodyPr/>
        <a:lstStyle/>
        <a:p>
          <a:pPr algn="ctr"/>
          <a:r>
            <a:rPr lang="en-US" sz="1600" b="1" dirty="0" smtClean="0">
              <a:solidFill>
                <a:schemeClr val="tx1"/>
              </a:solidFill>
              <a:latin typeface="+mn-lt"/>
            </a:rPr>
            <a:t>Entertaining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pPr algn="ctr"/>
          <a:r>
            <a:rPr lang="el-GR" sz="1600" b="1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algn="ctr"/>
          <a:r>
            <a:rPr lang="en-US" sz="1600" b="1" dirty="0" smtClean="0">
              <a:solidFill>
                <a:schemeClr val="tx1"/>
              </a:solidFill>
            </a:rPr>
            <a:t>should not be used to influence a business decision</a:t>
          </a:r>
          <a:r>
            <a:rPr lang="el-GR" sz="1600" b="1" dirty="0" smtClean="0">
              <a:solidFill>
                <a:schemeClr val="tx1"/>
              </a:solidFill>
            </a:rPr>
            <a:t>.</a:t>
          </a:r>
          <a:endParaRPr lang="el-GR" sz="1600" dirty="0">
            <a:solidFill>
              <a:schemeClr val="tx1"/>
            </a:solidFill>
          </a:endParaRPr>
        </a:p>
        <a:p>
          <a:pPr algn="ctr"/>
          <a:endParaRPr lang="el-GR" sz="1600" b="1" dirty="0">
            <a:solidFill>
              <a:schemeClr val="tx1"/>
            </a:solidFill>
            <a:latin typeface="+mn-lt"/>
          </a:endParaRPr>
        </a:p>
      </dgm:t>
    </dgm:pt>
    <dgm:pt modelId="{3D7F0939-CBAD-4278-ADEF-977A1E8A48CA}" type="parTrans" cxnId="{BDF32894-AE9C-4B77-A560-636F56758FBF}">
      <dgm:prSet/>
      <dgm:spPr/>
      <dgm:t>
        <a:bodyPr/>
        <a:lstStyle/>
        <a:p>
          <a:endParaRPr lang="el-GR"/>
        </a:p>
      </dgm:t>
    </dgm:pt>
    <dgm:pt modelId="{26C24F83-EC52-4894-A6C3-7E7CF96A309C}" type="sibTrans" cxnId="{BDF32894-AE9C-4B77-A560-636F56758FBF}">
      <dgm:prSet/>
      <dgm:spPr/>
      <dgm:t>
        <a:bodyPr/>
        <a:lstStyle/>
        <a:p>
          <a:endParaRPr lang="el-GR"/>
        </a:p>
      </dgm:t>
    </dgm:pt>
    <dgm:pt modelId="{CB67C976-E148-45D2-A280-7B1897BB6FF9}">
      <dgm:prSet custT="1"/>
      <dgm:spPr>
        <a:solidFill>
          <a:srgbClr val="9FFF81"/>
        </a:solidFill>
      </dgm:spPr>
      <dgm:t>
        <a:bodyPr/>
        <a:lstStyle/>
        <a:p>
          <a:r>
            <a:rPr lang="en-US" sz="1600" b="1" dirty="0" smtClean="0">
              <a:solidFill>
                <a:schemeClr val="tx1"/>
              </a:solidFill>
              <a:latin typeface="+mn-lt"/>
            </a:rPr>
            <a:t>Competition</a:t>
          </a:r>
          <a:endParaRPr lang="el-GR" sz="1600" b="1" dirty="0">
            <a:solidFill>
              <a:schemeClr val="tx1"/>
            </a:solidFill>
            <a:latin typeface="+mn-lt"/>
          </a:endParaRPr>
        </a:p>
        <a:p>
          <a:r>
            <a:rPr lang="el-GR" sz="1600" b="1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r>
            <a:rPr lang="en-US" sz="1600" b="1" dirty="0" smtClean="0">
              <a:solidFill>
                <a:schemeClr val="tx1"/>
              </a:solidFill>
              <a:latin typeface="+mn-lt"/>
              <a:cs typeface="Calibri"/>
            </a:rPr>
            <a:t>healthy competition should not be hindered</a:t>
          </a:r>
          <a:endParaRPr lang="el-GR" sz="1600" b="1" dirty="0">
            <a:solidFill>
              <a:schemeClr val="tx1"/>
            </a:solidFill>
            <a:latin typeface="+mn-lt"/>
          </a:endParaRPr>
        </a:p>
      </dgm:t>
    </dgm:pt>
    <dgm:pt modelId="{CA002887-118E-411C-9706-415E057360F5}" type="parTrans" cxnId="{44DC642B-791B-499E-9A14-7101E66BBA2C}">
      <dgm:prSet/>
      <dgm:spPr/>
      <dgm:t>
        <a:bodyPr/>
        <a:lstStyle/>
        <a:p>
          <a:endParaRPr lang="el-GR"/>
        </a:p>
      </dgm:t>
    </dgm:pt>
    <dgm:pt modelId="{335E3AAB-8649-40AC-9755-B086A170ABA0}" type="sibTrans" cxnId="{44DC642B-791B-499E-9A14-7101E66BBA2C}">
      <dgm:prSet/>
      <dgm:spPr/>
      <dgm:t>
        <a:bodyPr/>
        <a:lstStyle/>
        <a:p>
          <a:endParaRPr lang="el-GR"/>
        </a:p>
      </dgm:t>
    </dgm:pt>
    <dgm:pt modelId="{326A2B7E-FD4A-4EE2-BA53-FB354EA6EA02}" type="pres">
      <dgm:prSet presAssocID="{61A64E53-2567-45EB-83EC-09DBC597A33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2B91FD45-EF9D-4911-B054-B322A0FFBBA6}" type="pres">
      <dgm:prSet presAssocID="{178F483D-D771-4650-B513-1E175A038D52}" presName="roof" presStyleLbl="dkBgShp" presStyleIdx="0" presStyleCnt="2"/>
      <dgm:spPr/>
      <dgm:t>
        <a:bodyPr/>
        <a:lstStyle/>
        <a:p>
          <a:endParaRPr lang="el-GR"/>
        </a:p>
      </dgm:t>
    </dgm:pt>
    <dgm:pt modelId="{70144ACD-942B-4948-B7A8-0B6B55B7ABC4}" type="pres">
      <dgm:prSet presAssocID="{178F483D-D771-4650-B513-1E175A038D52}" presName="pillars" presStyleCnt="0"/>
      <dgm:spPr/>
    </dgm:pt>
    <dgm:pt modelId="{114BD873-143D-4BD1-A074-2EE9F3178F6E}" type="pres">
      <dgm:prSet presAssocID="{178F483D-D771-4650-B513-1E175A038D52}" presName="pillar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599D59CD-D832-4E6C-B2D1-EF2D8816C7A9}" type="pres">
      <dgm:prSet presAssocID="{DD654C5B-9335-4C62-9947-958882169E99}" presName="pillarX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CF6EFE03-A580-4C64-A892-4E2625853692}" type="pres">
      <dgm:prSet presAssocID="{CB67C976-E148-45D2-A280-7B1897BB6FF9}" presName="pillarX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2C51AE1D-3175-4C2B-B72A-EAFF978C9370}" type="pres">
      <dgm:prSet presAssocID="{7B97B7B7-C0B2-405A-A819-EF94D7228838}" presName="pillarX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BD3F96E4-6522-42AA-8497-1BB6B0E53951}" type="pres">
      <dgm:prSet presAssocID="{5D7AF4BB-C27F-4FE0-BFCF-572A5A155D20}" presName="pillarX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67045C94-2F87-42E6-B549-A18301136E7B}" type="pres">
      <dgm:prSet presAssocID="{178F483D-D771-4650-B513-1E175A038D52}" presName="base" presStyleLbl="dkBgShp" presStyleIdx="1" presStyleCnt="2"/>
      <dgm:spPr>
        <a:solidFill>
          <a:srgbClr val="FFFF00"/>
        </a:solidFill>
      </dgm:spPr>
    </dgm:pt>
  </dgm:ptLst>
  <dgm:cxnLst>
    <dgm:cxn modelId="{5404943A-7860-4370-BF0C-B26ACE0119CA}" srcId="{61A64E53-2567-45EB-83EC-09DBC597A33B}" destId="{178F483D-D771-4650-B513-1E175A038D52}" srcOrd="0" destOrd="0" parTransId="{291033A8-0028-4EB3-9BD3-7DFFEC786723}" sibTransId="{EC082AFE-C4B5-4535-A78D-767A41498041}"/>
    <dgm:cxn modelId="{CDCF8D5C-331B-4F93-A557-814F920542F3}" type="presOf" srcId="{61A64E53-2567-45EB-83EC-09DBC597A33B}" destId="{326A2B7E-FD4A-4EE2-BA53-FB354EA6EA02}" srcOrd="0" destOrd="0" presId="urn:microsoft.com/office/officeart/2005/8/layout/hList3"/>
    <dgm:cxn modelId="{3FA86DEC-B507-429B-B909-B1FC97CB2CE9}" type="presOf" srcId="{CB67C976-E148-45D2-A280-7B1897BB6FF9}" destId="{CF6EFE03-A580-4C64-A892-4E2625853692}" srcOrd="0" destOrd="0" presId="urn:microsoft.com/office/officeart/2005/8/layout/hList3"/>
    <dgm:cxn modelId="{59A401C3-9120-4A57-A6B1-6FB1130949B5}" type="presOf" srcId="{DD654C5B-9335-4C62-9947-958882169E99}" destId="{599D59CD-D832-4E6C-B2D1-EF2D8816C7A9}" srcOrd="0" destOrd="0" presId="urn:microsoft.com/office/officeart/2005/8/layout/hList3"/>
    <dgm:cxn modelId="{72014986-2625-48E0-B1CE-03DB6CCD7743}" type="presOf" srcId="{7B97B7B7-C0B2-405A-A819-EF94D7228838}" destId="{2C51AE1D-3175-4C2B-B72A-EAFF978C9370}" srcOrd="0" destOrd="0" presId="urn:microsoft.com/office/officeart/2005/8/layout/hList3"/>
    <dgm:cxn modelId="{BDF32894-AE9C-4B77-A560-636F56758FBF}" srcId="{178F483D-D771-4650-B513-1E175A038D52}" destId="{5D7AF4BB-C27F-4FE0-BFCF-572A5A155D20}" srcOrd="4" destOrd="0" parTransId="{3D7F0939-CBAD-4278-ADEF-977A1E8A48CA}" sibTransId="{26C24F83-EC52-4894-A6C3-7E7CF96A309C}"/>
    <dgm:cxn modelId="{ACCA0A08-A84C-4815-B824-143A991F350B}" srcId="{178F483D-D771-4650-B513-1E175A038D52}" destId="{C41BD0A8-EC05-41BF-AA7B-DC88658CEE07}" srcOrd="0" destOrd="0" parTransId="{80A2E05D-4257-4301-A142-DE10F7CB3888}" sibTransId="{2F576385-C585-4DAB-8F02-545537A03A2D}"/>
    <dgm:cxn modelId="{154F2AF6-6BC7-4AE5-8BD4-F591060DA6B3}" srcId="{178F483D-D771-4650-B513-1E175A038D52}" destId="{DD654C5B-9335-4C62-9947-958882169E99}" srcOrd="1" destOrd="0" parTransId="{5BAC4C38-D937-49DB-AE5E-46B281C6EB87}" sibTransId="{7C934515-3FC7-442D-9663-246ED31C9720}"/>
    <dgm:cxn modelId="{44DC642B-791B-499E-9A14-7101E66BBA2C}" srcId="{178F483D-D771-4650-B513-1E175A038D52}" destId="{CB67C976-E148-45D2-A280-7B1897BB6FF9}" srcOrd="2" destOrd="0" parTransId="{CA002887-118E-411C-9706-415E057360F5}" sibTransId="{335E3AAB-8649-40AC-9755-B086A170ABA0}"/>
    <dgm:cxn modelId="{806BEBE7-69BC-4D46-A23D-5BBC8344FCBA}" type="presOf" srcId="{C41BD0A8-EC05-41BF-AA7B-DC88658CEE07}" destId="{114BD873-143D-4BD1-A074-2EE9F3178F6E}" srcOrd="0" destOrd="0" presId="urn:microsoft.com/office/officeart/2005/8/layout/hList3"/>
    <dgm:cxn modelId="{0439ECBB-5C03-4C1E-AB3B-CC123D51EF8D}" type="presOf" srcId="{178F483D-D771-4650-B513-1E175A038D52}" destId="{2B91FD45-EF9D-4911-B054-B322A0FFBBA6}" srcOrd="0" destOrd="0" presId="urn:microsoft.com/office/officeart/2005/8/layout/hList3"/>
    <dgm:cxn modelId="{AC4CA5F8-EBB4-43ED-98B2-9B1634690A3D}" type="presOf" srcId="{5D7AF4BB-C27F-4FE0-BFCF-572A5A155D20}" destId="{BD3F96E4-6522-42AA-8497-1BB6B0E53951}" srcOrd="0" destOrd="0" presId="urn:microsoft.com/office/officeart/2005/8/layout/hList3"/>
    <dgm:cxn modelId="{B081E06B-7CF4-4342-B02F-FD9FC8FAFCB9}" srcId="{178F483D-D771-4650-B513-1E175A038D52}" destId="{7B97B7B7-C0B2-405A-A819-EF94D7228838}" srcOrd="3" destOrd="0" parTransId="{64F95650-CF90-4342-A39C-5A5E360B4996}" sibTransId="{9717A771-8C34-4099-BB11-60E7ED4E4106}"/>
    <dgm:cxn modelId="{5B00810B-C7C7-4339-A9AD-3A64FC1342B2}" type="presParOf" srcId="{326A2B7E-FD4A-4EE2-BA53-FB354EA6EA02}" destId="{2B91FD45-EF9D-4911-B054-B322A0FFBBA6}" srcOrd="0" destOrd="0" presId="urn:microsoft.com/office/officeart/2005/8/layout/hList3"/>
    <dgm:cxn modelId="{3B03E2C3-062D-4488-AB03-BAC33796B1CE}" type="presParOf" srcId="{326A2B7E-FD4A-4EE2-BA53-FB354EA6EA02}" destId="{70144ACD-942B-4948-B7A8-0B6B55B7ABC4}" srcOrd="1" destOrd="0" presId="urn:microsoft.com/office/officeart/2005/8/layout/hList3"/>
    <dgm:cxn modelId="{CEBCD9A1-23D9-48A8-88DD-8F0A19AD0CBA}" type="presParOf" srcId="{70144ACD-942B-4948-B7A8-0B6B55B7ABC4}" destId="{114BD873-143D-4BD1-A074-2EE9F3178F6E}" srcOrd="0" destOrd="0" presId="urn:microsoft.com/office/officeart/2005/8/layout/hList3"/>
    <dgm:cxn modelId="{A74D1820-BB7B-4CC7-8DCA-ED7BA960B236}" type="presParOf" srcId="{70144ACD-942B-4948-B7A8-0B6B55B7ABC4}" destId="{599D59CD-D832-4E6C-B2D1-EF2D8816C7A9}" srcOrd="1" destOrd="0" presId="urn:microsoft.com/office/officeart/2005/8/layout/hList3"/>
    <dgm:cxn modelId="{10DA45CE-520C-4EB7-8DE0-44A78C70C8D8}" type="presParOf" srcId="{70144ACD-942B-4948-B7A8-0B6B55B7ABC4}" destId="{CF6EFE03-A580-4C64-A892-4E2625853692}" srcOrd="2" destOrd="0" presId="urn:microsoft.com/office/officeart/2005/8/layout/hList3"/>
    <dgm:cxn modelId="{9ED62093-943D-4707-9A74-E480365B122F}" type="presParOf" srcId="{70144ACD-942B-4948-B7A8-0B6B55B7ABC4}" destId="{2C51AE1D-3175-4C2B-B72A-EAFF978C9370}" srcOrd="3" destOrd="0" presId="urn:microsoft.com/office/officeart/2005/8/layout/hList3"/>
    <dgm:cxn modelId="{DBEF0A4B-E03C-4A89-AA78-92FFE0D0760C}" type="presParOf" srcId="{70144ACD-942B-4948-B7A8-0B6B55B7ABC4}" destId="{BD3F96E4-6522-42AA-8497-1BB6B0E53951}" srcOrd="4" destOrd="0" presId="urn:microsoft.com/office/officeart/2005/8/layout/hList3"/>
    <dgm:cxn modelId="{EB140E85-7742-4605-805F-7998AA3BE597}" type="presParOf" srcId="{326A2B7E-FD4A-4EE2-BA53-FB354EA6EA02}" destId="{67045C94-2F87-42E6-B549-A18301136E7B}" srcOrd="2" destOrd="0" presId="urn:microsoft.com/office/officeart/2005/8/layout/hList3"/>
  </dgm:cxnLst>
  <dgm:bg>
    <a:solidFill>
      <a:srgbClr val="FF3300"/>
    </a:solidFill>
  </dgm:bg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72356DB-14A0-43CB-97EE-DD0321AB3680}" type="doc">
      <dgm:prSet loTypeId="urn:microsoft.com/office/officeart/2005/8/layout/target1" loCatId="relationship" qsTypeId="urn:microsoft.com/office/officeart/2005/8/quickstyle/3d3" qsCatId="3D" csTypeId="urn:microsoft.com/office/officeart/2005/8/colors/accent1_2" csCatId="accent1" phldr="1"/>
      <dgm:spPr/>
    </dgm:pt>
    <dgm:pt modelId="{708BDEFD-ADD3-48EC-A1E4-59B630679F45}">
      <dgm:prSet phldrT="[Κείμενο]" custT="1"/>
      <dgm:spPr/>
      <dgm:t>
        <a:bodyPr/>
        <a:lstStyle/>
        <a:p>
          <a:pPr algn="ctr"/>
          <a:r>
            <a:rPr lang="en-US" sz="2000" b="1" dirty="0" smtClean="0">
              <a:solidFill>
                <a:srgbClr val="FF3300"/>
              </a:solidFill>
            </a:rPr>
            <a:t>Trust</a:t>
          </a:r>
          <a:endParaRPr lang="el-GR" sz="2000" b="1" dirty="0">
            <a:solidFill>
              <a:srgbClr val="FF3300"/>
            </a:solidFill>
          </a:endParaRPr>
        </a:p>
      </dgm:t>
    </dgm:pt>
    <dgm:pt modelId="{81CDDFB2-6B7A-4031-89FC-E1E1179A3884}" type="parTrans" cxnId="{D8B9C64F-867F-4536-A9C6-F4163460C51F}">
      <dgm:prSet/>
      <dgm:spPr/>
      <dgm:t>
        <a:bodyPr/>
        <a:lstStyle/>
        <a:p>
          <a:endParaRPr lang="el-GR"/>
        </a:p>
      </dgm:t>
    </dgm:pt>
    <dgm:pt modelId="{B1DAF112-DB84-4D48-9A15-C3A5572DAC91}" type="sibTrans" cxnId="{D8B9C64F-867F-4536-A9C6-F4163460C51F}">
      <dgm:prSet/>
      <dgm:spPr/>
      <dgm:t>
        <a:bodyPr/>
        <a:lstStyle/>
        <a:p>
          <a:endParaRPr lang="el-GR"/>
        </a:p>
      </dgm:t>
    </dgm:pt>
    <dgm:pt modelId="{239894C9-F539-42B1-BA89-5AEA5B82D474}">
      <dgm:prSet phldrT="[Κείμενο]" custT="1"/>
      <dgm:spPr/>
      <dgm:t>
        <a:bodyPr/>
        <a:lstStyle/>
        <a:p>
          <a:pPr algn="just"/>
          <a:r>
            <a:rPr lang="en-US" sz="1450" b="1" dirty="0" smtClean="0"/>
            <a:t>Trust means credibility, respect, justice &amp; solidarity in the whole web of relationships that develop in human relationships.</a:t>
          </a:r>
          <a:endParaRPr lang="el-GR" sz="1450" b="1" dirty="0"/>
        </a:p>
        <a:p>
          <a:pPr algn="just"/>
          <a:endParaRPr lang="el-GR" sz="1450" dirty="0"/>
        </a:p>
      </dgm:t>
    </dgm:pt>
    <dgm:pt modelId="{6C59AF19-5333-443B-9D11-DCBE99E400C8}" type="parTrans" cxnId="{DA7924E2-897B-44DE-A3F2-FAF011763141}">
      <dgm:prSet/>
      <dgm:spPr/>
      <dgm:t>
        <a:bodyPr/>
        <a:lstStyle/>
        <a:p>
          <a:endParaRPr lang="el-GR"/>
        </a:p>
      </dgm:t>
    </dgm:pt>
    <dgm:pt modelId="{F2FB8EB0-B304-4BED-94E1-C3A2BA75590A}" type="sibTrans" cxnId="{DA7924E2-897B-44DE-A3F2-FAF011763141}">
      <dgm:prSet/>
      <dgm:spPr/>
      <dgm:t>
        <a:bodyPr/>
        <a:lstStyle/>
        <a:p>
          <a:endParaRPr lang="el-GR"/>
        </a:p>
      </dgm:t>
    </dgm:pt>
    <dgm:pt modelId="{71B96737-E31B-48AF-8827-CCD631C5C8DE}">
      <dgm:prSet custT="1"/>
      <dgm:spPr/>
      <dgm:t>
        <a:bodyPr/>
        <a:lstStyle/>
        <a:p>
          <a:pPr algn="just"/>
          <a:r>
            <a:rPr lang="en-US" sz="1450" b="1" dirty="0" smtClean="0"/>
            <a:t>Employees see their work, as creation and not as a chore.</a:t>
          </a:r>
          <a:endParaRPr lang="el-GR" sz="1450" dirty="0"/>
        </a:p>
        <a:p>
          <a:pPr algn="just"/>
          <a:endParaRPr lang="el-GR" sz="1450" dirty="0"/>
        </a:p>
      </dgm:t>
    </dgm:pt>
    <dgm:pt modelId="{B75A8059-5F1B-4062-8701-1919249A9085}" type="parTrans" cxnId="{84F74711-02A0-4243-8C48-A46AD338896C}">
      <dgm:prSet/>
      <dgm:spPr/>
      <dgm:t>
        <a:bodyPr/>
        <a:lstStyle/>
        <a:p>
          <a:endParaRPr lang="el-GR"/>
        </a:p>
      </dgm:t>
    </dgm:pt>
    <dgm:pt modelId="{A17299A4-DB96-44BA-99A1-DDEE68E1DC0F}" type="sibTrans" cxnId="{84F74711-02A0-4243-8C48-A46AD338896C}">
      <dgm:prSet/>
      <dgm:spPr/>
      <dgm:t>
        <a:bodyPr/>
        <a:lstStyle/>
        <a:p>
          <a:endParaRPr lang="el-GR"/>
        </a:p>
      </dgm:t>
    </dgm:pt>
    <dgm:pt modelId="{384AAD4A-DEA0-4BC5-9C3E-2DB8D114A09F}">
      <dgm:prSet custT="1"/>
      <dgm:spPr/>
      <dgm:t>
        <a:bodyPr/>
        <a:lstStyle/>
        <a:p>
          <a:pPr algn="just"/>
          <a:r>
            <a:rPr lang="en-US" sz="1450" b="1" dirty="0" smtClean="0"/>
            <a:t>Trust improves the relationships among people and the relationships between employees and business, resulting in the benefit of all, employees &amp; business.</a:t>
          </a:r>
          <a:endParaRPr lang="el-GR" sz="1450" dirty="0"/>
        </a:p>
      </dgm:t>
    </dgm:pt>
    <dgm:pt modelId="{27D3DA52-3CF4-447C-AE99-D489617813F9}" type="sibTrans" cxnId="{26B3A17D-B663-45A5-90C5-0DD169AA5810}">
      <dgm:prSet/>
      <dgm:spPr/>
      <dgm:t>
        <a:bodyPr/>
        <a:lstStyle/>
        <a:p>
          <a:endParaRPr lang="el-GR"/>
        </a:p>
      </dgm:t>
    </dgm:pt>
    <dgm:pt modelId="{6280E6D8-C7FC-4A20-8711-DFB022D08DE8}" type="parTrans" cxnId="{26B3A17D-B663-45A5-90C5-0DD169AA5810}">
      <dgm:prSet/>
      <dgm:spPr/>
      <dgm:t>
        <a:bodyPr/>
        <a:lstStyle/>
        <a:p>
          <a:endParaRPr lang="el-GR"/>
        </a:p>
      </dgm:t>
    </dgm:pt>
    <dgm:pt modelId="{DD620D6E-61C1-49AE-A8FA-FA1DCB3BA5CA}" type="pres">
      <dgm:prSet presAssocID="{172356DB-14A0-43CB-97EE-DD0321AB3680}" presName="composite" presStyleCnt="0">
        <dgm:presLayoutVars>
          <dgm:chMax val="5"/>
          <dgm:dir/>
          <dgm:resizeHandles val="exact"/>
        </dgm:presLayoutVars>
      </dgm:prSet>
      <dgm:spPr/>
    </dgm:pt>
    <dgm:pt modelId="{FE3CA401-CB34-4460-9BB0-D984CABF319B}" type="pres">
      <dgm:prSet presAssocID="{708BDEFD-ADD3-48EC-A1E4-59B630679F45}" presName="circle1" presStyleLbl="lnNode1" presStyleIdx="0" presStyleCnt="4"/>
      <dgm:spPr>
        <a:solidFill>
          <a:srgbClr val="FF3300"/>
        </a:solidFill>
      </dgm:spPr>
    </dgm:pt>
    <dgm:pt modelId="{DBD5A95E-048B-45E3-B700-CB2C220CA6F7}" type="pres">
      <dgm:prSet presAssocID="{708BDEFD-ADD3-48EC-A1E4-59B630679F45}" presName="text1" presStyleLbl="revTx" presStyleIdx="0" presStyleCnt="4" custScaleX="144594" custScaleY="13823" custLinFactNeighborX="30573" custLinFactNeighborY="1390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BCE7E36-D5D7-42EC-B6AB-076FAAF32AA0}" type="pres">
      <dgm:prSet presAssocID="{708BDEFD-ADD3-48EC-A1E4-59B630679F45}" presName="line1" presStyleLbl="callout" presStyleIdx="0" presStyleCnt="8" custLinFactNeighborX="-2633" custLinFactNeighborY="-50300"/>
      <dgm:spPr/>
    </dgm:pt>
    <dgm:pt modelId="{B283F38C-FED9-489D-8068-422C1A9D4D63}" type="pres">
      <dgm:prSet presAssocID="{708BDEFD-ADD3-48EC-A1E4-59B630679F45}" presName="d1" presStyleLbl="callout" presStyleIdx="1" presStyleCnt="8"/>
      <dgm:spPr/>
    </dgm:pt>
    <dgm:pt modelId="{3B5DD441-A344-408D-A6CB-C3D748F5AA2C}" type="pres">
      <dgm:prSet presAssocID="{239894C9-F539-42B1-BA89-5AEA5B82D474}" presName="circle2" presStyleLbl="lnNode1" presStyleIdx="1" presStyleCnt="4"/>
      <dgm:spPr>
        <a:solidFill>
          <a:srgbClr val="CCFF33"/>
        </a:solidFill>
      </dgm:spPr>
    </dgm:pt>
    <dgm:pt modelId="{C19CD31B-C224-4D16-8E44-D8F7F9BE6187}" type="pres">
      <dgm:prSet presAssocID="{239894C9-F539-42B1-BA89-5AEA5B82D474}" presName="text2" presStyleLbl="revTx" presStyleIdx="1" presStyleCnt="4" custScaleX="192461" custScaleY="54623" custLinFactNeighborX="45756" custLinFactNeighborY="2750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1315597F-D3BD-4856-ADC6-0D95A50057D8}" type="pres">
      <dgm:prSet presAssocID="{239894C9-F539-42B1-BA89-5AEA5B82D474}" presName="line2" presStyleLbl="callout" presStyleIdx="2" presStyleCnt="8"/>
      <dgm:spPr/>
    </dgm:pt>
    <dgm:pt modelId="{F712C48F-5B9D-4978-ADB5-972DABBD254F}" type="pres">
      <dgm:prSet presAssocID="{239894C9-F539-42B1-BA89-5AEA5B82D474}" presName="d2" presStyleLbl="callout" presStyleIdx="3" presStyleCnt="8"/>
      <dgm:spPr/>
    </dgm:pt>
    <dgm:pt modelId="{D2E82C90-37C9-4574-8F9D-7B133FF41C59}" type="pres">
      <dgm:prSet presAssocID="{384AAD4A-DEA0-4BC5-9C3E-2DB8D114A09F}" presName="circle3" presStyleLbl="lnNode1" presStyleIdx="2" presStyleCnt="4"/>
      <dgm:spPr>
        <a:solidFill>
          <a:srgbClr val="0066FF"/>
        </a:solidFill>
      </dgm:spPr>
    </dgm:pt>
    <dgm:pt modelId="{71752D32-073E-4294-A3E0-1F46AD433A04}" type="pres">
      <dgm:prSet presAssocID="{384AAD4A-DEA0-4BC5-9C3E-2DB8D114A09F}" presName="text3" presStyleLbl="revTx" presStyleIdx="2" presStyleCnt="4" custScaleX="188694" custScaleY="23486" custLinFactNeighborX="43873" custLinFactNeighborY="49168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008971F6-257F-4035-AD9C-95FAECB2CFB8}" type="pres">
      <dgm:prSet presAssocID="{384AAD4A-DEA0-4BC5-9C3E-2DB8D114A09F}" presName="line3" presStyleLbl="callout" presStyleIdx="4" presStyleCnt="8"/>
      <dgm:spPr/>
    </dgm:pt>
    <dgm:pt modelId="{9EE87074-92ED-49FF-9CA5-66E13DD402FA}" type="pres">
      <dgm:prSet presAssocID="{384AAD4A-DEA0-4BC5-9C3E-2DB8D114A09F}" presName="d3" presStyleLbl="callout" presStyleIdx="5" presStyleCnt="8"/>
      <dgm:spPr/>
    </dgm:pt>
    <dgm:pt modelId="{28E2E929-719F-4310-B4A3-08902E3C6AA4}" type="pres">
      <dgm:prSet presAssocID="{71B96737-E31B-48AF-8827-CCD631C5C8DE}" presName="circle4" presStyleLbl="lnNode1" presStyleIdx="3" presStyleCnt="4"/>
      <dgm:spPr>
        <a:solidFill>
          <a:srgbClr val="FF3300"/>
        </a:solidFill>
      </dgm:spPr>
    </dgm:pt>
    <dgm:pt modelId="{5243B929-7A5D-4AF9-8D40-71795F2DE6A5}" type="pres">
      <dgm:prSet presAssocID="{71B96737-E31B-48AF-8827-CCD631C5C8DE}" presName="text4" presStyleLbl="revTx" presStyleIdx="3" presStyleCnt="4" custScaleX="190338" custLinFactNeighborX="44695" custLinFactNeighborY="73193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3828FFC0-644A-4B5A-944E-488E5E636214}" type="pres">
      <dgm:prSet presAssocID="{71B96737-E31B-48AF-8827-CCD631C5C8DE}" presName="line4" presStyleLbl="callout" presStyleIdx="6" presStyleCnt="8"/>
      <dgm:spPr/>
    </dgm:pt>
    <dgm:pt modelId="{9349AE02-E2C3-4BB5-B886-04681179CD4B}" type="pres">
      <dgm:prSet presAssocID="{71B96737-E31B-48AF-8827-CCD631C5C8DE}" presName="d4" presStyleLbl="callout" presStyleIdx="7" presStyleCnt="8"/>
      <dgm:spPr/>
    </dgm:pt>
  </dgm:ptLst>
  <dgm:cxnLst>
    <dgm:cxn modelId="{26B3A17D-B663-45A5-90C5-0DD169AA5810}" srcId="{172356DB-14A0-43CB-97EE-DD0321AB3680}" destId="{384AAD4A-DEA0-4BC5-9C3E-2DB8D114A09F}" srcOrd="2" destOrd="0" parTransId="{6280E6D8-C7FC-4A20-8711-DFB022D08DE8}" sibTransId="{27D3DA52-3CF4-447C-AE99-D489617813F9}"/>
    <dgm:cxn modelId="{D8B9C64F-867F-4536-A9C6-F4163460C51F}" srcId="{172356DB-14A0-43CB-97EE-DD0321AB3680}" destId="{708BDEFD-ADD3-48EC-A1E4-59B630679F45}" srcOrd="0" destOrd="0" parTransId="{81CDDFB2-6B7A-4031-89FC-E1E1179A3884}" sibTransId="{B1DAF112-DB84-4D48-9A15-C3A5572DAC91}"/>
    <dgm:cxn modelId="{4C22BF9D-4798-4F65-BC38-0A7B5EA7C45F}" type="presOf" srcId="{71B96737-E31B-48AF-8827-CCD631C5C8DE}" destId="{5243B929-7A5D-4AF9-8D40-71795F2DE6A5}" srcOrd="0" destOrd="0" presId="urn:microsoft.com/office/officeart/2005/8/layout/target1"/>
    <dgm:cxn modelId="{69489F8C-6716-4A7F-A844-7EA7ADC14F4A}" type="presOf" srcId="{172356DB-14A0-43CB-97EE-DD0321AB3680}" destId="{DD620D6E-61C1-49AE-A8FA-FA1DCB3BA5CA}" srcOrd="0" destOrd="0" presId="urn:microsoft.com/office/officeart/2005/8/layout/target1"/>
    <dgm:cxn modelId="{ABBD6C54-2EDB-4122-B357-5549A7AED43B}" type="presOf" srcId="{708BDEFD-ADD3-48EC-A1E4-59B630679F45}" destId="{DBD5A95E-048B-45E3-B700-CB2C220CA6F7}" srcOrd="0" destOrd="0" presId="urn:microsoft.com/office/officeart/2005/8/layout/target1"/>
    <dgm:cxn modelId="{84F74711-02A0-4243-8C48-A46AD338896C}" srcId="{172356DB-14A0-43CB-97EE-DD0321AB3680}" destId="{71B96737-E31B-48AF-8827-CCD631C5C8DE}" srcOrd="3" destOrd="0" parTransId="{B75A8059-5F1B-4062-8701-1919249A9085}" sibTransId="{A17299A4-DB96-44BA-99A1-DDEE68E1DC0F}"/>
    <dgm:cxn modelId="{DA7924E2-897B-44DE-A3F2-FAF011763141}" srcId="{172356DB-14A0-43CB-97EE-DD0321AB3680}" destId="{239894C9-F539-42B1-BA89-5AEA5B82D474}" srcOrd="1" destOrd="0" parTransId="{6C59AF19-5333-443B-9D11-DCBE99E400C8}" sibTransId="{F2FB8EB0-B304-4BED-94E1-C3A2BA75590A}"/>
    <dgm:cxn modelId="{DFE8B9A5-42E7-4417-84F4-A69FD9D8520A}" type="presOf" srcId="{384AAD4A-DEA0-4BC5-9C3E-2DB8D114A09F}" destId="{71752D32-073E-4294-A3E0-1F46AD433A04}" srcOrd="0" destOrd="0" presId="urn:microsoft.com/office/officeart/2005/8/layout/target1"/>
    <dgm:cxn modelId="{88F17765-22C5-4211-9ECA-DDD04D154A15}" type="presOf" srcId="{239894C9-F539-42B1-BA89-5AEA5B82D474}" destId="{C19CD31B-C224-4D16-8E44-D8F7F9BE6187}" srcOrd="0" destOrd="0" presId="urn:microsoft.com/office/officeart/2005/8/layout/target1"/>
    <dgm:cxn modelId="{CB1D44D6-CB0A-4748-B399-16D816164C6C}" type="presParOf" srcId="{DD620D6E-61C1-49AE-A8FA-FA1DCB3BA5CA}" destId="{FE3CA401-CB34-4460-9BB0-D984CABF319B}" srcOrd="0" destOrd="0" presId="urn:microsoft.com/office/officeart/2005/8/layout/target1"/>
    <dgm:cxn modelId="{494141B9-B7D2-4251-AF1A-242C2BF88B28}" type="presParOf" srcId="{DD620D6E-61C1-49AE-A8FA-FA1DCB3BA5CA}" destId="{DBD5A95E-048B-45E3-B700-CB2C220CA6F7}" srcOrd="1" destOrd="0" presId="urn:microsoft.com/office/officeart/2005/8/layout/target1"/>
    <dgm:cxn modelId="{8FEFA6FB-EFBF-4B2B-912D-62000231CF11}" type="presParOf" srcId="{DD620D6E-61C1-49AE-A8FA-FA1DCB3BA5CA}" destId="{0BCE7E36-D5D7-42EC-B6AB-076FAAF32AA0}" srcOrd="2" destOrd="0" presId="urn:microsoft.com/office/officeart/2005/8/layout/target1"/>
    <dgm:cxn modelId="{311FAFB1-1656-4194-A54F-689F3BAA9188}" type="presParOf" srcId="{DD620D6E-61C1-49AE-A8FA-FA1DCB3BA5CA}" destId="{B283F38C-FED9-489D-8068-422C1A9D4D63}" srcOrd="3" destOrd="0" presId="urn:microsoft.com/office/officeart/2005/8/layout/target1"/>
    <dgm:cxn modelId="{D75BFE10-2723-410C-B3B5-F5151CED369D}" type="presParOf" srcId="{DD620D6E-61C1-49AE-A8FA-FA1DCB3BA5CA}" destId="{3B5DD441-A344-408D-A6CB-C3D748F5AA2C}" srcOrd="4" destOrd="0" presId="urn:microsoft.com/office/officeart/2005/8/layout/target1"/>
    <dgm:cxn modelId="{F73D0D88-05F3-400C-9F75-74F85757E66A}" type="presParOf" srcId="{DD620D6E-61C1-49AE-A8FA-FA1DCB3BA5CA}" destId="{C19CD31B-C224-4D16-8E44-D8F7F9BE6187}" srcOrd="5" destOrd="0" presId="urn:microsoft.com/office/officeart/2005/8/layout/target1"/>
    <dgm:cxn modelId="{B9EFF269-FAA5-409B-9DE8-2AD9EFDFBE70}" type="presParOf" srcId="{DD620D6E-61C1-49AE-A8FA-FA1DCB3BA5CA}" destId="{1315597F-D3BD-4856-ADC6-0D95A50057D8}" srcOrd="6" destOrd="0" presId="urn:microsoft.com/office/officeart/2005/8/layout/target1"/>
    <dgm:cxn modelId="{9E19D01A-A3CF-4BE4-BAA1-61BA1C59AFFF}" type="presParOf" srcId="{DD620D6E-61C1-49AE-A8FA-FA1DCB3BA5CA}" destId="{F712C48F-5B9D-4978-ADB5-972DABBD254F}" srcOrd="7" destOrd="0" presId="urn:microsoft.com/office/officeart/2005/8/layout/target1"/>
    <dgm:cxn modelId="{3AF74DC4-E590-4E81-A886-2323638DFC5B}" type="presParOf" srcId="{DD620D6E-61C1-49AE-A8FA-FA1DCB3BA5CA}" destId="{D2E82C90-37C9-4574-8F9D-7B133FF41C59}" srcOrd="8" destOrd="0" presId="urn:microsoft.com/office/officeart/2005/8/layout/target1"/>
    <dgm:cxn modelId="{FF433E80-5510-4603-96CD-03BA5DD4B443}" type="presParOf" srcId="{DD620D6E-61C1-49AE-A8FA-FA1DCB3BA5CA}" destId="{71752D32-073E-4294-A3E0-1F46AD433A04}" srcOrd="9" destOrd="0" presId="urn:microsoft.com/office/officeart/2005/8/layout/target1"/>
    <dgm:cxn modelId="{F0544F89-13A0-4380-8BB3-A03A84B91006}" type="presParOf" srcId="{DD620D6E-61C1-49AE-A8FA-FA1DCB3BA5CA}" destId="{008971F6-257F-4035-AD9C-95FAECB2CFB8}" srcOrd="10" destOrd="0" presId="urn:microsoft.com/office/officeart/2005/8/layout/target1"/>
    <dgm:cxn modelId="{098A790D-EFD5-49A8-9E07-26A3ABEBF69A}" type="presParOf" srcId="{DD620D6E-61C1-49AE-A8FA-FA1DCB3BA5CA}" destId="{9EE87074-92ED-49FF-9CA5-66E13DD402FA}" srcOrd="11" destOrd="0" presId="urn:microsoft.com/office/officeart/2005/8/layout/target1"/>
    <dgm:cxn modelId="{91FEB8EE-D389-4745-9AE5-26219AAFD80F}" type="presParOf" srcId="{DD620D6E-61C1-49AE-A8FA-FA1DCB3BA5CA}" destId="{28E2E929-719F-4310-B4A3-08902E3C6AA4}" srcOrd="12" destOrd="0" presId="urn:microsoft.com/office/officeart/2005/8/layout/target1"/>
    <dgm:cxn modelId="{0A025727-DD9E-4102-AB97-BA57BAFC3241}" type="presParOf" srcId="{DD620D6E-61C1-49AE-A8FA-FA1DCB3BA5CA}" destId="{5243B929-7A5D-4AF9-8D40-71795F2DE6A5}" srcOrd="13" destOrd="0" presId="urn:microsoft.com/office/officeart/2005/8/layout/target1"/>
    <dgm:cxn modelId="{5E128D50-849F-4BE7-8C44-7F71DE528599}" type="presParOf" srcId="{DD620D6E-61C1-49AE-A8FA-FA1DCB3BA5CA}" destId="{3828FFC0-644A-4B5A-944E-488E5E636214}" srcOrd="14" destOrd="0" presId="urn:microsoft.com/office/officeart/2005/8/layout/target1"/>
    <dgm:cxn modelId="{FCFEEAFD-595A-4235-A264-D01D20F4A571}" type="presParOf" srcId="{DD620D6E-61C1-49AE-A8FA-FA1DCB3BA5CA}" destId="{9349AE02-E2C3-4BB5-B886-04681179CD4B}" srcOrd="15" destOrd="0" presId="urn:microsoft.com/office/officeart/2005/8/layout/target1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424F27-C37A-4A57-B39B-4106A9F888E6}" type="doc">
      <dgm:prSet loTypeId="urn:microsoft.com/office/officeart/2005/8/layout/arrow3" loCatId="relationship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E5844AB6-8280-426C-AF80-18EF41E00089}">
      <dgm:prSet phldrT="[Κείμενο]" custT="1"/>
      <dgm:spPr/>
      <dgm:t>
        <a:bodyPr/>
        <a:lstStyle/>
        <a:p>
          <a:r>
            <a:rPr lang="en-US" sz="1900" b="1" dirty="0" smtClean="0"/>
            <a:t>There should be a balance between the need for business efficiency / competition</a:t>
          </a:r>
          <a:endParaRPr lang="el-GR" sz="1900" b="1" dirty="0">
            <a:latin typeface="+mn-lt"/>
          </a:endParaRPr>
        </a:p>
      </dgm:t>
    </dgm:pt>
    <dgm:pt modelId="{4AD18E07-8002-477C-B14B-4CA74F69EBD4}" type="parTrans" cxnId="{35FF4F2B-E4BE-46D1-839D-824F725A1000}">
      <dgm:prSet/>
      <dgm:spPr/>
      <dgm:t>
        <a:bodyPr/>
        <a:lstStyle/>
        <a:p>
          <a:endParaRPr lang="el-GR"/>
        </a:p>
      </dgm:t>
    </dgm:pt>
    <dgm:pt modelId="{21FC71E5-29B3-4066-ADEC-F0D0E0BD47E0}" type="sibTrans" cxnId="{35FF4F2B-E4BE-46D1-839D-824F725A1000}">
      <dgm:prSet/>
      <dgm:spPr/>
      <dgm:t>
        <a:bodyPr/>
        <a:lstStyle/>
        <a:p>
          <a:endParaRPr lang="el-GR"/>
        </a:p>
      </dgm:t>
    </dgm:pt>
    <dgm:pt modelId="{40F1A4D7-C0BC-41E6-AC82-E954416C9707}">
      <dgm:prSet phldrT="[Κείμενο]" custT="1"/>
      <dgm:spPr/>
      <dgm:t>
        <a:bodyPr/>
        <a:lstStyle/>
        <a:p>
          <a:pPr algn="ctr"/>
          <a:r>
            <a:rPr lang="en-US" sz="1900" b="1" dirty="0" smtClean="0"/>
            <a:t>and the need for social justice / equality.</a:t>
          </a:r>
          <a:endParaRPr lang="el-GR" sz="1900" b="1" dirty="0">
            <a:latin typeface="+mn-lt"/>
          </a:endParaRPr>
        </a:p>
      </dgm:t>
    </dgm:pt>
    <dgm:pt modelId="{F9FD362F-F03A-4F72-A760-1DAD4808C84A}" type="sibTrans" cxnId="{4EBA6F79-9112-4CE5-B6B6-DF4E89234B07}">
      <dgm:prSet/>
      <dgm:spPr/>
      <dgm:t>
        <a:bodyPr/>
        <a:lstStyle/>
        <a:p>
          <a:endParaRPr lang="el-GR"/>
        </a:p>
      </dgm:t>
    </dgm:pt>
    <dgm:pt modelId="{6F73FEDC-6FCF-442D-8E75-AF65D2C7C793}" type="parTrans" cxnId="{4EBA6F79-9112-4CE5-B6B6-DF4E89234B07}">
      <dgm:prSet/>
      <dgm:spPr/>
      <dgm:t>
        <a:bodyPr/>
        <a:lstStyle/>
        <a:p>
          <a:endParaRPr lang="el-GR"/>
        </a:p>
      </dgm:t>
    </dgm:pt>
    <dgm:pt modelId="{68D3A254-D9AD-4A13-BBE4-4253CD6F4CEF}">
      <dgm:prSet phldrT="[Κείμενο]" custT="1"/>
      <dgm:spPr/>
      <dgm:t>
        <a:bodyPr/>
        <a:lstStyle/>
        <a:p>
          <a:endParaRPr lang="el-GR" dirty="0"/>
        </a:p>
      </dgm:t>
    </dgm:pt>
    <dgm:pt modelId="{A07427C9-5344-48DF-967D-5A04330EA1EE}" type="parTrans" cxnId="{0A40821D-3C4C-4321-A4AB-68912891E1B6}">
      <dgm:prSet/>
      <dgm:spPr/>
      <dgm:t>
        <a:bodyPr/>
        <a:lstStyle/>
        <a:p>
          <a:endParaRPr lang="el-GR"/>
        </a:p>
      </dgm:t>
    </dgm:pt>
    <dgm:pt modelId="{1FB3B321-5EF1-43BB-A66B-DDAEBEC4207A}" type="sibTrans" cxnId="{0A40821D-3C4C-4321-A4AB-68912891E1B6}">
      <dgm:prSet/>
      <dgm:spPr/>
      <dgm:t>
        <a:bodyPr/>
        <a:lstStyle/>
        <a:p>
          <a:endParaRPr lang="el-GR"/>
        </a:p>
      </dgm:t>
    </dgm:pt>
    <dgm:pt modelId="{7024203E-6B07-491A-97B5-BAE26A779FF2}">
      <dgm:prSet phldrT="[Κείμενο]" custT="1"/>
      <dgm:spPr/>
      <dgm:t>
        <a:bodyPr/>
        <a:lstStyle/>
        <a:p>
          <a:endParaRPr lang="el-GR" dirty="0"/>
        </a:p>
      </dgm:t>
    </dgm:pt>
    <dgm:pt modelId="{297F1B41-4AD8-47B6-9A2C-67CE153F0894}" type="parTrans" cxnId="{FB1B82D0-6237-411E-AA16-DCE673E8F755}">
      <dgm:prSet/>
      <dgm:spPr/>
      <dgm:t>
        <a:bodyPr/>
        <a:lstStyle/>
        <a:p>
          <a:endParaRPr lang="el-GR"/>
        </a:p>
      </dgm:t>
    </dgm:pt>
    <dgm:pt modelId="{F918E7AB-18ED-4923-8537-E7EDEE9BD854}" type="sibTrans" cxnId="{FB1B82D0-6237-411E-AA16-DCE673E8F755}">
      <dgm:prSet/>
      <dgm:spPr/>
      <dgm:t>
        <a:bodyPr/>
        <a:lstStyle/>
        <a:p>
          <a:endParaRPr lang="el-GR"/>
        </a:p>
      </dgm:t>
    </dgm:pt>
    <dgm:pt modelId="{4784B2BF-0819-4537-9B1C-2ACE5F37165D}">
      <dgm:prSet phldrT="[Κείμενο]" custT="1"/>
      <dgm:spPr/>
      <dgm:t>
        <a:bodyPr/>
        <a:lstStyle/>
        <a:p>
          <a:endParaRPr lang="el-GR" dirty="0"/>
        </a:p>
      </dgm:t>
    </dgm:pt>
    <dgm:pt modelId="{5C21532B-AB12-4BF6-AB08-203D164FDBE2}" type="parTrans" cxnId="{CC2906DC-F706-4723-B82A-5D0220AE2E92}">
      <dgm:prSet/>
      <dgm:spPr/>
      <dgm:t>
        <a:bodyPr/>
        <a:lstStyle/>
        <a:p>
          <a:endParaRPr lang="el-GR"/>
        </a:p>
      </dgm:t>
    </dgm:pt>
    <dgm:pt modelId="{BB89CB97-CE0F-4541-B8AA-545D33EEF54A}" type="sibTrans" cxnId="{CC2906DC-F706-4723-B82A-5D0220AE2E92}">
      <dgm:prSet/>
      <dgm:spPr/>
      <dgm:t>
        <a:bodyPr/>
        <a:lstStyle/>
        <a:p>
          <a:endParaRPr lang="el-GR"/>
        </a:p>
      </dgm:t>
    </dgm:pt>
    <dgm:pt modelId="{8A037BB3-0EFD-460B-AE29-C2146ACA3542}" type="pres">
      <dgm:prSet presAssocID="{C4424F27-C37A-4A57-B39B-4106A9F888E6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endParaRPr lang="el-GR"/>
        </a:p>
      </dgm:t>
    </dgm:pt>
    <dgm:pt modelId="{302F4D6C-96B2-448F-A248-7B2102610F64}" type="pres">
      <dgm:prSet presAssocID="{C4424F27-C37A-4A57-B39B-4106A9F888E6}" presName="divider" presStyleLbl="fgShp" presStyleIdx="0" presStyleCnt="1" custLinFactNeighborY="820"/>
      <dgm:spPr>
        <a:gradFill rotWithShape="0">
          <a:gsLst>
            <a:gs pos="0">
              <a:srgbClr val="00CCFF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</dgm:spPr>
    </dgm:pt>
    <dgm:pt modelId="{692E72A5-57D6-4363-A50E-BF82CDC197CC}" type="pres">
      <dgm:prSet presAssocID="{E5844AB6-8280-426C-AF80-18EF41E00089}" presName="downArrow" presStyleLbl="node1" presStyleIdx="0" presStyleCnt="2"/>
      <dgm:spPr>
        <a:solidFill>
          <a:srgbClr val="3399FF"/>
        </a:solidFill>
      </dgm:spPr>
    </dgm:pt>
    <dgm:pt modelId="{FE7F8A3D-4939-40B5-AA0B-9068B4DB1074}" type="pres">
      <dgm:prSet presAssocID="{E5844AB6-8280-426C-AF80-18EF41E00089}" presName="downArrow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  <dgm:pt modelId="{FB9E4B18-5519-49CE-A5AC-34B6A68D0FFF}" type="pres">
      <dgm:prSet presAssocID="{40F1A4D7-C0BC-41E6-AC82-E954416C9707}" presName="upArrow" presStyleLbl="node1" presStyleIdx="1" presStyleCnt="2"/>
      <dgm:spPr>
        <a:solidFill>
          <a:srgbClr val="FF0000"/>
        </a:solidFill>
      </dgm:spPr>
    </dgm:pt>
    <dgm:pt modelId="{C0789B12-AD13-423D-A681-AE00795D3A3B}" type="pres">
      <dgm:prSet presAssocID="{40F1A4D7-C0BC-41E6-AC82-E954416C9707}" presName="upArrow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l-GR"/>
        </a:p>
      </dgm:t>
    </dgm:pt>
  </dgm:ptLst>
  <dgm:cxnLst>
    <dgm:cxn modelId="{0A40821D-3C4C-4321-A4AB-68912891E1B6}" srcId="{C4424F27-C37A-4A57-B39B-4106A9F888E6}" destId="{68D3A254-D9AD-4A13-BBE4-4253CD6F4CEF}" srcOrd="2" destOrd="0" parTransId="{A07427C9-5344-48DF-967D-5A04330EA1EE}" sibTransId="{1FB3B321-5EF1-43BB-A66B-DDAEBEC4207A}"/>
    <dgm:cxn modelId="{4EBA6F79-9112-4CE5-B6B6-DF4E89234B07}" srcId="{C4424F27-C37A-4A57-B39B-4106A9F888E6}" destId="{40F1A4D7-C0BC-41E6-AC82-E954416C9707}" srcOrd="1" destOrd="0" parTransId="{6F73FEDC-6FCF-442D-8E75-AF65D2C7C793}" sibTransId="{F9FD362F-F03A-4F72-A760-1DAD4808C84A}"/>
    <dgm:cxn modelId="{2B657CCE-C174-4D8B-A451-481F8EC7484B}" type="presOf" srcId="{C4424F27-C37A-4A57-B39B-4106A9F888E6}" destId="{8A037BB3-0EFD-460B-AE29-C2146ACA3542}" srcOrd="0" destOrd="0" presId="urn:microsoft.com/office/officeart/2005/8/layout/arrow3"/>
    <dgm:cxn modelId="{35FF4F2B-E4BE-46D1-839D-824F725A1000}" srcId="{C4424F27-C37A-4A57-B39B-4106A9F888E6}" destId="{E5844AB6-8280-426C-AF80-18EF41E00089}" srcOrd="0" destOrd="0" parTransId="{4AD18E07-8002-477C-B14B-4CA74F69EBD4}" sibTransId="{21FC71E5-29B3-4066-ADEC-F0D0E0BD47E0}"/>
    <dgm:cxn modelId="{FB1B82D0-6237-411E-AA16-DCE673E8F755}" srcId="{C4424F27-C37A-4A57-B39B-4106A9F888E6}" destId="{7024203E-6B07-491A-97B5-BAE26A779FF2}" srcOrd="3" destOrd="0" parTransId="{297F1B41-4AD8-47B6-9A2C-67CE153F0894}" sibTransId="{F918E7AB-18ED-4923-8537-E7EDEE9BD854}"/>
    <dgm:cxn modelId="{A68D73BD-B91B-4E3F-BD66-F47DA217FDB9}" type="presOf" srcId="{E5844AB6-8280-426C-AF80-18EF41E00089}" destId="{FE7F8A3D-4939-40B5-AA0B-9068B4DB1074}" srcOrd="0" destOrd="0" presId="urn:microsoft.com/office/officeart/2005/8/layout/arrow3"/>
    <dgm:cxn modelId="{0F791921-FFAA-4556-92AA-47D7CEA09F08}" type="presOf" srcId="{40F1A4D7-C0BC-41E6-AC82-E954416C9707}" destId="{C0789B12-AD13-423D-A681-AE00795D3A3B}" srcOrd="0" destOrd="0" presId="urn:microsoft.com/office/officeart/2005/8/layout/arrow3"/>
    <dgm:cxn modelId="{CC2906DC-F706-4723-B82A-5D0220AE2E92}" srcId="{C4424F27-C37A-4A57-B39B-4106A9F888E6}" destId="{4784B2BF-0819-4537-9B1C-2ACE5F37165D}" srcOrd="4" destOrd="0" parTransId="{5C21532B-AB12-4BF6-AB08-203D164FDBE2}" sibTransId="{BB89CB97-CE0F-4541-B8AA-545D33EEF54A}"/>
    <dgm:cxn modelId="{5C4AAD2B-C64D-4467-A447-15E50019671C}" type="presParOf" srcId="{8A037BB3-0EFD-460B-AE29-C2146ACA3542}" destId="{302F4D6C-96B2-448F-A248-7B2102610F64}" srcOrd="0" destOrd="0" presId="urn:microsoft.com/office/officeart/2005/8/layout/arrow3"/>
    <dgm:cxn modelId="{F58CA5B0-A8E3-493D-8D5B-482A31FF4DC7}" type="presParOf" srcId="{8A037BB3-0EFD-460B-AE29-C2146ACA3542}" destId="{692E72A5-57D6-4363-A50E-BF82CDC197CC}" srcOrd="1" destOrd="0" presId="urn:microsoft.com/office/officeart/2005/8/layout/arrow3"/>
    <dgm:cxn modelId="{29D43EE0-F9FA-410F-8308-EAD54DECD430}" type="presParOf" srcId="{8A037BB3-0EFD-460B-AE29-C2146ACA3542}" destId="{FE7F8A3D-4939-40B5-AA0B-9068B4DB1074}" srcOrd="2" destOrd="0" presId="urn:microsoft.com/office/officeart/2005/8/layout/arrow3"/>
    <dgm:cxn modelId="{F325CA54-EBA5-420E-97D2-1670D5295167}" type="presParOf" srcId="{8A037BB3-0EFD-460B-AE29-C2146ACA3542}" destId="{FB9E4B18-5519-49CE-A5AC-34B6A68D0FFF}" srcOrd="3" destOrd="0" presId="urn:microsoft.com/office/officeart/2005/8/layout/arrow3"/>
    <dgm:cxn modelId="{61BD0857-5992-4967-A8A2-A4E8EA8E3DC0}" type="presParOf" srcId="{8A037BB3-0EFD-460B-AE29-C2146ACA3542}" destId="{C0789B12-AD13-423D-A681-AE00795D3A3B}" srcOrd="4" destOrd="0" presId="urn:microsoft.com/office/officeart/2005/8/layout/arrow3"/>
  </dgm:cxnLst>
  <dgm:bg/>
  <dgm:whole/>
  <dgm:extLst>
    <a:ext uri="http://schemas.microsoft.com/office/drawing/2008/diagram">
      <dsp:dataModelExt xmlns=""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A86B-447C-443B-87B3-44F5D4F04003}">
      <dsp:nvSpPr>
        <dsp:cNvPr id="0" name=""/>
        <dsp:cNvSpPr/>
      </dsp:nvSpPr>
      <dsp:spPr>
        <a:xfrm>
          <a:off x="1178235" y="6"/>
          <a:ext cx="1667159" cy="1667159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Entrepreneur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1422385" y="244156"/>
        <a:ext cx="1178859" cy="1178859"/>
      </dsp:txXfrm>
    </dsp:sp>
    <dsp:sp modelId="{BD5E9513-637B-4FD4-8A65-02F30883AB81}">
      <dsp:nvSpPr>
        <dsp:cNvPr id="0" name=""/>
        <dsp:cNvSpPr/>
      </dsp:nvSpPr>
      <dsp:spPr>
        <a:xfrm>
          <a:off x="1528338" y="1802539"/>
          <a:ext cx="966952" cy="966952"/>
        </a:xfrm>
        <a:prstGeom prst="mathPlus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kern="1200"/>
        </a:p>
      </dsp:txBody>
      <dsp:txXfrm>
        <a:off x="1656507" y="2172301"/>
        <a:ext cx="710614" cy="227428"/>
      </dsp:txXfrm>
    </dsp:sp>
    <dsp:sp modelId="{84A5DE83-EE47-4ED3-BCD4-78EDDAFDC592}">
      <dsp:nvSpPr>
        <dsp:cNvPr id="0" name=""/>
        <dsp:cNvSpPr/>
      </dsp:nvSpPr>
      <dsp:spPr>
        <a:xfrm>
          <a:off x="1178235" y="2904865"/>
          <a:ext cx="1667159" cy="1667159"/>
        </a:xfrm>
        <a:prstGeom prst="ellipse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all participants (shareholders, executives, employees, suppliers, etc.)</a:t>
          </a:r>
          <a:endParaRPr lang="el-GR" sz="1400" b="1" kern="1200" dirty="0">
            <a:solidFill>
              <a:schemeClr val="tx1"/>
            </a:solidFill>
          </a:endParaRPr>
        </a:p>
      </dsp:txBody>
      <dsp:txXfrm>
        <a:off x="1422385" y="3149015"/>
        <a:ext cx="1178859" cy="1178859"/>
      </dsp:txXfrm>
    </dsp:sp>
    <dsp:sp modelId="{6BC1FD70-8C8A-443B-8C78-903E4A080ED5}">
      <dsp:nvSpPr>
        <dsp:cNvPr id="0" name=""/>
        <dsp:cNvSpPr/>
      </dsp:nvSpPr>
      <dsp:spPr>
        <a:xfrm rot="21576341">
          <a:off x="3095925" y="1966635"/>
          <a:ext cx="531149" cy="620183"/>
        </a:xfrm>
        <a:prstGeom prst="rightArrow">
          <a:avLst>
            <a:gd name="adj1" fmla="val 60000"/>
            <a:gd name="adj2" fmla="val 50000"/>
          </a:avLst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2600" kern="1200"/>
        </a:p>
      </dsp:txBody>
      <dsp:txXfrm>
        <a:off x="3095927" y="2091220"/>
        <a:ext cx="371804" cy="372109"/>
      </dsp:txXfrm>
    </dsp:sp>
    <dsp:sp modelId="{38C68742-8785-4848-A3DD-093228002CB8}">
      <dsp:nvSpPr>
        <dsp:cNvPr id="0" name=""/>
        <dsp:cNvSpPr/>
      </dsp:nvSpPr>
      <dsp:spPr>
        <a:xfrm>
          <a:off x="3847501" y="594748"/>
          <a:ext cx="3334319" cy="3334319"/>
        </a:xfrm>
        <a:prstGeom prst="ellipse">
          <a:avLst/>
        </a:prstGeom>
        <a:solidFill>
          <a:srgbClr val="00B0F0"/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have a responsibility to society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4335801" y="1083048"/>
        <a:ext cx="2357719" cy="2357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4A2552-1F62-4919-8BB9-4C1A8F26FD5C}">
      <dsp:nvSpPr>
        <dsp:cNvPr id="0" name=""/>
        <dsp:cNvSpPr/>
      </dsp:nvSpPr>
      <dsp:spPr>
        <a:xfrm>
          <a:off x="0" y="4418384"/>
          <a:ext cx="8501122" cy="579910"/>
        </a:xfrm>
        <a:prstGeom prst="rect">
          <a:avLst/>
        </a:prstGeom>
        <a:solidFill>
          <a:srgbClr val="FF99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b="1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protect the environment, using raw materials friendly to it, e.g. renewable energy sources etc.</a:t>
          </a:r>
          <a:endParaRPr lang="el-GR" sz="1500" kern="1200" dirty="0"/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500" b="1" kern="1200" dirty="0">
            <a:solidFill>
              <a:schemeClr val="tx1"/>
            </a:solidFill>
          </a:endParaRPr>
        </a:p>
      </dsp:txBody>
      <dsp:txXfrm>
        <a:off x="0" y="4418384"/>
        <a:ext cx="8501122" cy="579910"/>
      </dsp:txXfrm>
    </dsp:sp>
    <dsp:sp modelId="{8D270E30-CB6A-4B63-A961-387A00F7156A}">
      <dsp:nvSpPr>
        <dsp:cNvPr id="0" name=""/>
        <dsp:cNvSpPr/>
      </dsp:nvSpPr>
      <dsp:spPr>
        <a:xfrm rot="10800000">
          <a:off x="0" y="3535180"/>
          <a:ext cx="8501122" cy="891902"/>
        </a:xfrm>
        <a:prstGeom prst="upArrowCallout">
          <a:avLst/>
        </a:prstGeom>
        <a:solidFill>
          <a:srgbClr val="00FF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contribute to the development of the national economy &amp; the prosperity of the population.</a:t>
          </a:r>
          <a:endParaRPr lang="el-GR" sz="1500" b="1" kern="1200" dirty="0">
            <a:solidFill>
              <a:schemeClr val="tx1"/>
            </a:solidFill>
          </a:endParaRPr>
        </a:p>
      </dsp:txBody>
      <dsp:txXfrm rot="10800000">
        <a:off x="0" y="3535180"/>
        <a:ext cx="8501122" cy="579531"/>
      </dsp:txXfrm>
    </dsp:sp>
    <dsp:sp modelId="{763FF8FB-A523-43C5-9015-9609285A283C}">
      <dsp:nvSpPr>
        <dsp:cNvPr id="0" name=""/>
        <dsp:cNvSpPr/>
      </dsp:nvSpPr>
      <dsp:spPr>
        <a:xfrm rot="10800000">
          <a:off x="0" y="2651976"/>
          <a:ext cx="8501122" cy="891902"/>
        </a:xfrm>
        <a:prstGeom prst="upArrowCallout">
          <a:avLst/>
        </a:prstGeom>
        <a:solidFill>
          <a:srgbClr val="FF00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contribute culturally for the benefit of its employees and society as a whole.</a:t>
          </a:r>
          <a:endParaRPr lang="el-GR" sz="1500" b="1" kern="1200" dirty="0">
            <a:solidFill>
              <a:schemeClr val="tx1"/>
            </a:solidFill>
          </a:endParaRPr>
        </a:p>
      </dsp:txBody>
      <dsp:txXfrm rot="10800000">
        <a:off x="0" y="2651976"/>
        <a:ext cx="8501122" cy="579531"/>
      </dsp:txXfrm>
    </dsp:sp>
    <dsp:sp modelId="{8B43FCCA-E9EB-49F8-AE89-6D283453E444}">
      <dsp:nvSpPr>
        <dsp:cNvPr id="0" name=""/>
        <dsp:cNvSpPr/>
      </dsp:nvSpPr>
      <dsp:spPr>
        <a:xfrm rot="10800000">
          <a:off x="0" y="1768772"/>
          <a:ext cx="8501122" cy="891902"/>
        </a:xfrm>
        <a:prstGeom prst="upArrowCallout">
          <a:avLst/>
        </a:prstGeom>
        <a:solidFill>
          <a:srgbClr val="01FF74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check its products &amp; ensure they do not harm the health of consumers.</a:t>
          </a:r>
          <a:endParaRPr lang="el-GR" sz="1500" b="1" kern="1200" dirty="0">
            <a:solidFill>
              <a:schemeClr val="tx1"/>
            </a:solidFill>
          </a:endParaRPr>
        </a:p>
      </dsp:txBody>
      <dsp:txXfrm rot="10800000">
        <a:off x="0" y="1768772"/>
        <a:ext cx="8501122" cy="579531"/>
      </dsp:txXfrm>
    </dsp:sp>
    <dsp:sp modelId="{BF047E2D-15CF-4F80-A7A0-F969B78C9D78}">
      <dsp:nvSpPr>
        <dsp:cNvPr id="0" name=""/>
        <dsp:cNvSpPr/>
      </dsp:nvSpPr>
      <dsp:spPr>
        <a:xfrm rot="10800000">
          <a:off x="0" y="885569"/>
          <a:ext cx="8501122" cy="891902"/>
        </a:xfrm>
        <a:prstGeom prst="upArrowCallout">
          <a:avLst/>
        </a:prstGeom>
        <a:solidFill>
          <a:srgbClr val="FFFF0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act legally, in accordance with the law and the rules that govern it.</a:t>
          </a:r>
          <a:endParaRPr lang="el-GR" sz="1500" b="1" kern="1200" dirty="0">
            <a:solidFill>
              <a:schemeClr val="tx1"/>
            </a:solidFill>
          </a:endParaRPr>
        </a:p>
      </dsp:txBody>
      <dsp:txXfrm rot="10800000">
        <a:off x="0" y="885569"/>
        <a:ext cx="8501122" cy="579531"/>
      </dsp:txXfrm>
    </dsp:sp>
    <dsp:sp modelId="{8CA2536C-9C62-4B9E-8BBE-9158405B1E8E}">
      <dsp:nvSpPr>
        <dsp:cNvPr id="0" name=""/>
        <dsp:cNvSpPr/>
      </dsp:nvSpPr>
      <dsp:spPr>
        <a:xfrm rot="10800000">
          <a:off x="0" y="1"/>
          <a:ext cx="8501122" cy="891902"/>
        </a:xfrm>
        <a:prstGeom prst="upArrowCallout">
          <a:avLst/>
        </a:prstGeom>
        <a:solidFill>
          <a:srgbClr val="57D3FF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smtClean="0"/>
            <a:t>Many companies, in accordance with corporate social responsibility, have a "code of ethics &amp; business ethics", which commits the company to operate in accordance with its principles. Thus, the company owes to:</a:t>
          </a:r>
          <a:endParaRPr lang="el-GR" sz="1500" b="1" kern="1200" dirty="0"/>
        </a:p>
      </dsp:txBody>
      <dsp:txXfrm rot="10800000">
        <a:off x="0" y="1"/>
        <a:ext cx="8501122" cy="5795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91FD45-EF9D-4911-B054-B322A0FFBBA6}">
      <dsp:nvSpPr>
        <dsp:cNvPr id="0" name=""/>
        <dsp:cNvSpPr/>
      </dsp:nvSpPr>
      <dsp:spPr>
        <a:xfrm>
          <a:off x="0" y="0"/>
          <a:ext cx="8643998" cy="1393041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chemeClr val="tx1"/>
              </a:solidFill>
            </a:rPr>
            <a:t>Issues related to the integrity and transparency of business activities and which are included in the code of conduct.</a:t>
          </a:r>
          <a:endParaRPr lang="el-GR" sz="2000" b="1" kern="1200" dirty="0">
            <a:solidFill>
              <a:schemeClr val="tx1"/>
            </a:solidFill>
          </a:endParaRPr>
        </a:p>
      </dsp:txBody>
      <dsp:txXfrm>
        <a:off x="0" y="0"/>
        <a:ext cx="8643998" cy="1393041"/>
      </dsp:txXfrm>
    </dsp:sp>
    <dsp:sp modelId="{114BD873-143D-4BD1-A074-2EE9F3178F6E}">
      <dsp:nvSpPr>
        <dsp:cNvPr id="0" name=""/>
        <dsp:cNvSpPr/>
      </dsp:nvSpPr>
      <dsp:spPr>
        <a:xfrm>
          <a:off x="1055" y="1393041"/>
          <a:ext cx="1728377" cy="2925386"/>
        </a:xfrm>
        <a:prstGeom prst="rect">
          <a:avLst/>
        </a:prstGeom>
        <a:solidFill>
          <a:srgbClr val="66FF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Conflict of interests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tx1"/>
              </a:solidFill>
              <a:latin typeface="+mn-lt"/>
            </a:rPr>
            <a:t> όταν το προσωπικό συμφέρον είναι αντίθετο με το συμφέρον της επιχείρησης</a:t>
          </a:r>
          <a:r>
            <a:rPr lang="el-GR" sz="1600" b="1" kern="1200" dirty="0" smtClean="0">
              <a:solidFill>
                <a:schemeClr val="tx1"/>
              </a:solidFill>
              <a:latin typeface="+mn-lt"/>
            </a:rPr>
            <a:t>.</a:t>
          </a: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 when personal interests are contrary to the interests of the company.</a:t>
          </a:r>
          <a:endParaRPr lang="el-GR" sz="1600" kern="1200" dirty="0">
            <a:solidFill>
              <a:schemeClr val="tx1"/>
            </a:solidFill>
            <a:latin typeface="+mn-lt"/>
          </a:endParaRPr>
        </a:p>
        <a:p>
          <a:pPr lvl="0" algn="just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tx1"/>
            </a:solidFill>
            <a:latin typeface="+mn-lt"/>
          </a:endParaRPr>
        </a:p>
      </dsp:txBody>
      <dsp:txXfrm>
        <a:off x="1055" y="1393041"/>
        <a:ext cx="1728377" cy="2925386"/>
      </dsp:txXfrm>
    </dsp:sp>
    <dsp:sp modelId="{599D59CD-D832-4E6C-B2D1-EF2D8816C7A9}">
      <dsp:nvSpPr>
        <dsp:cNvPr id="0" name=""/>
        <dsp:cNvSpPr/>
      </dsp:nvSpPr>
      <dsp:spPr>
        <a:xfrm>
          <a:off x="1729432" y="1393041"/>
          <a:ext cx="1728377" cy="2925386"/>
        </a:xfrm>
        <a:prstGeom prst="rect">
          <a:avLst/>
        </a:prstGeom>
        <a:solidFill>
          <a:srgbClr val="FFCC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Confidentiality of information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relationships of trust and confidentiality is an obligation of every employee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</dsp:txBody>
      <dsp:txXfrm>
        <a:off x="1729432" y="1393041"/>
        <a:ext cx="1728377" cy="2925386"/>
      </dsp:txXfrm>
    </dsp:sp>
    <dsp:sp modelId="{CF6EFE03-A580-4C64-A892-4E2625853692}">
      <dsp:nvSpPr>
        <dsp:cNvPr id="0" name=""/>
        <dsp:cNvSpPr/>
      </dsp:nvSpPr>
      <dsp:spPr>
        <a:xfrm>
          <a:off x="3457810" y="1393041"/>
          <a:ext cx="1728377" cy="2925386"/>
        </a:xfrm>
        <a:prstGeom prst="rect">
          <a:avLst/>
        </a:prstGeom>
        <a:solidFill>
          <a:srgbClr val="9FFF81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Competition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  <a:cs typeface="Calibri"/>
            </a:rPr>
            <a:t>healthy competition should not be hindered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</dsp:txBody>
      <dsp:txXfrm>
        <a:off x="3457810" y="1393041"/>
        <a:ext cx="1728377" cy="2925386"/>
      </dsp:txXfrm>
    </dsp:sp>
    <dsp:sp modelId="{2C51AE1D-3175-4C2B-B72A-EAFF978C9370}">
      <dsp:nvSpPr>
        <dsp:cNvPr id="0" name=""/>
        <dsp:cNvSpPr/>
      </dsp:nvSpPr>
      <dsp:spPr>
        <a:xfrm>
          <a:off x="5186187" y="1393041"/>
          <a:ext cx="1728377" cy="2925386"/>
        </a:xfrm>
        <a:prstGeom prst="rect">
          <a:avLst/>
        </a:prstGeom>
        <a:solidFill>
          <a:srgbClr val="D9B3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Business gifts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for reasons of employees’  reliability, honesty &amp; integrity, business gifts should be avoided.</a:t>
          </a:r>
          <a:r>
            <a:rPr lang="el-GR" sz="1600" b="1" kern="1200" dirty="0" smtClean="0">
              <a:solidFill>
                <a:schemeClr val="tx1"/>
              </a:solidFill>
            </a:rPr>
            <a:t> </a:t>
          </a:r>
          <a:endParaRPr lang="el-GR" sz="1600" b="1" kern="1200" dirty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tx1"/>
            </a:solidFill>
            <a:latin typeface="+mn-lt"/>
          </a:endParaRPr>
        </a:p>
      </dsp:txBody>
      <dsp:txXfrm>
        <a:off x="5186187" y="1393041"/>
        <a:ext cx="1728377" cy="2925386"/>
      </dsp:txXfrm>
    </dsp:sp>
    <dsp:sp modelId="{BD3F96E4-6522-42AA-8497-1BB6B0E53951}">
      <dsp:nvSpPr>
        <dsp:cNvPr id="0" name=""/>
        <dsp:cNvSpPr/>
      </dsp:nvSpPr>
      <dsp:spPr>
        <a:xfrm>
          <a:off x="6914565" y="1393041"/>
          <a:ext cx="1728377" cy="2925386"/>
        </a:xfrm>
        <a:prstGeom prst="rect">
          <a:avLst/>
        </a:prstGeom>
        <a:solidFill>
          <a:srgbClr val="FF99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  <a:latin typeface="+mn-lt"/>
            </a:rPr>
            <a:t>Entertaining</a:t>
          </a:r>
          <a:endParaRPr lang="el-GR" sz="1600" b="1" kern="1200" dirty="0">
            <a:solidFill>
              <a:schemeClr val="tx1"/>
            </a:solidFill>
            <a:latin typeface="+mn-lt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l-GR" sz="1600" b="1" kern="1200" dirty="0">
              <a:solidFill>
                <a:schemeClr val="tx1"/>
              </a:solidFill>
              <a:latin typeface="+mn-lt"/>
              <a:cs typeface="Calibri"/>
            </a:rPr>
            <a:t>↓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solidFill>
                <a:schemeClr val="tx1"/>
              </a:solidFill>
            </a:rPr>
            <a:t>should not be used to influence a business decision</a:t>
          </a:r>
          <a:r>
            <a:rPr lang="el-GR" sz="1600" b="1" kern="1200" dirty="0" smtClean="0">
              <a:solidFill>
                <a:schemeClr val="tx1"/>
              </a:solidFill>
            </a:rPr>
            <a:t>.</a:t>
          </a:r>
          <a:endParaRPr lang="el-GR" sz="1600" kern="1200" dirty="0">
            <a:solidFill>
              <a:schemeClr val="tx1"/>
            </a:solidFill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600" b="1" kern="1200" dirty="0">
            <a:solidFill>
              <a:schemeClr val="tx1"/>
            </a:solidFill>
            <a:latin typeface="+mn-lt"/>
          </a:endParaRPr>
        </a:p>
      </dsp:txBody>
      <dsp:txXfrm>
        <a:off x="6914565" y="1393041"/>
        <a:ext cx="1728377" cy="2925386"/>
      </dsp:txXfrm>
    </dsp:sp>
    <dsp:sp modelId="{67045C94-2F87-42E6-B549-A18301136E7B}">
      <dsp:nvSpPr>
        <dsp:cNvPr id="0" name=""/>
        <dsp:cNvSpPr/>
      </dsp:nvSpPr>
      <dsp:spPr>
        <a:xfrm>
          <a:off x="0" y="4318427"/>
          <a:ext cx="8643998" cy="325042"/>
        </a:xfrm>
        <a:prstGeom prst="rect">
          <a:avLst/>
        </a:prstGeom>
        <a:solidFill>
          <a:srgbClr val="FFFF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2700" prstMaterial="flat">
          <a:bevelT w="100800" h="154000"/>
          <a:bevelB w="1524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E2E929-719F-4310-B4A3-08902E3C6AA4}">
      <dsp:nvSpPr>
        <dsp:cNvPr id="0" name=""/>
        <dsp:cNvSpPr/>
      </dsp:nvSpPr>
      <dsp:spPr>
        <a:xfrm>
          <a:off x="1017324" y="981420"/>
          <a:ext cx="3482602" cy="3482602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2E82C90-37C9-4574-8F9D-7B133FF41C59}">
      <dsp:nvSpPr>
        <dsp:cNvPr id="0" name=""/>
        <dsp:cNvSpPr/>
      </dsp:nvSpPr>
      <dsp:spPr>
        <a:xfrm>
          <a:off x="1515046" y="1479142"/>
          <a:ext cx="2487158" cy="2487158"/>
        </a:xfrm>
        <a:prstGeom prst="ellipse">
          <a:avLst/>
        </a:prstGeom>
        <a:solidFill>
          <a:srgbClr val="0066FF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B5DD441-A344-408D-A6CB-C3D748F5AA2C}">
      <dsp:nvSpPr>
        <dsp:cNvPr id="0" name=""/>
        <dsp:cNvSpPr/>
      </dsp:nvSpPr>
      <dsp:spPr>
        <a:xfrm>
          <a:off x="2012477" y="1976574"/>
          <a:ext cx="1492295" cy="1492295"/>
        </a:xfrm>
        <a:prstGeom prst="ellipse">
          <a:avLst/>
        </a:prstGeom>
        <a:solidFill>
          <a:srgbClr val="CCFF33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E3CA401-CB34-4460-9BB0-D984CABF319B}">
      <dsp:nvSpPr>
        <dsp:cNvPr id="0" name=""/>
        <dsp:cNvSpPr/>
      </dsp:nvSpPr>
      <dsp:spPr>
        <a:xfrm>
          <a:off x="2509909" y="2474005"/>
          <a:ext cx="497431" cy="497431"/>
        </a:xfrm>
        <a:prstGeom prst="ellipse">
          <a:avLst/>
        </a:prstGeom>
        <a:solidFill>
          <a:srgbClr val="FF3300"/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BD5A95E-048B-45E3-B700-CB2C220CA6F7}">
      <dsp:nvSpPr>
        <dsp:cNvPr id="0" name=""/>
        <dsp:cNvSpPr/>
      </dsp:nvSpPr>
      <dsp:spPr>
        <a:xfrm>
          <a:off x="5224470" y="191024"/>
          <a:ext cx="2517817" cy="115134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>
              <a:solidFill>
                <a:srgbClr val="FF3300"/>
              </a:solidFill>
            </a:rPr>
            <a:t>Trust</a:t>
          </a:r>
          <a:endParaRPr lang="el-GR" sz="2000" b="1" kern="1200" dirty="0">
            <a:solidFill>
              <a:srgbClr val="FF3300"/>
            </a:solidFill>
          </a:endParaRPr>
        </a:p>
      </dsp:txBody>
      <dsp:txXfrm>
        <a:off x="5224470" y="191024"/>
        <a:ext cx="2517817" cy="115134"/>
      </dsp:txXfrm>
    </dsp:sp>
    <dsp:sp modelId="{0BCE7E36-D5D7-42EC-B6AB-076FAAF32AA0}">
      <dsp:nvSpPr>
        <dsp:cNvPr id="0" name=""/>
        <dsp:cNvSpPr/>
      </dsp:nvSpPr>
      <dsp:spPr>
        <a:xfrm>
          <a:off x="4633572" y="218906"/>
          <a:ext cx="435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83F38C-FED9-489D-8068-422C1A9D4D63}">
      <dsp:nvSpPr>
        <dsp:cNvPr id="0" name=""/>
        <dsp:cNvSpPr/>
      </dsp:nvSpPr>
      <dsp:spPr>
        <a:xfrm rot="5400000">
          <a:off x="2456799" y="511269"/>
          <a:ext cx="2461039" cy="191543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19CD31B-C224-4D16-8E44-D8F7F9BE6187}">
      <dsp:nvSpPr>
        <dsp:cNvPr id="0" name=""/>
        <dsp:cNvSpPr/>
      </dsp:nvSpPr>
      <dsp:spPr>
        <a:xfrm>
          <a:off x="5072097" y="1071573"/>
          <a:ext cx="3351325" cy="454967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50" b="1" kern="1200" dirty="0" smtClean="0"/>
            <a:t>Trust means credibility, respect, justice &amp; solidarity in the whole web of relationships that develop in human relationships.</a:t>
          </a:r>
          <a:endParaRPr lang="el-GR" sz="1450" b="1" kern="1200" dirty="0"/>
        </a:p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50" kern="1200" dirty="0"/>
        </a:p>
      </dsp:txBody>
      <dsp:txXfrm>
        <a:off x="5072097" y="1071573"/>
        <a:ext cx="3351325" cy="454967"/>
      </dsp:txXfrm>
    </dsp:sp>
    <dsp:sp modelId="{1315597F-D3BD-4856-ADC6-0D95A50057D8}">
      <dsp:nvSpPr>
        <dsp:cNvPr id="0" name=""/>
        <dsp:cNvSpPr/>
      </dsp:nvSpPr>
      <dsp:spPr>
        <a:xfrm>
          <a:off x="4645035" y="1069936"/>
          <a:ext cx="435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12C48F-5B9D-4978-ADB5-972DABBD254F}">
      <dsp:nvSpPr>
        <dsp:cNvPr id="0" name=""/>
        <dsp:cNvSpPr/>
      </dsp:nvSpPr>
      <dsp:spPr>
        <a:xfrm rot="5400000">
          <a:off x="2882838" y="1330551"/>
          <a:ext cx="2021070" cy="150042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752D32-073E-4294-A3E0-1F46AD433A04}">
      <dsp:nvSpPr>
        <dsp:cNvPr id="0" name=""/>
        <dsp:cNvSpPr/>
      </dsp:nvSpPr>
      <dsp:spPr>
        <a:xfrm>
          <a:off x="5072106" y="2214580"/>
          <a:ext cx="3285730" cy="195620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50" b="1" kern="1200" dirty="0" smtClean="0"/>
            <a:t>Trust improves the relationships among people and the relationships between employees and business, resulting in the benefit of all, employees &amp; business.</a:t>
          </a:r>
          <a:endParaRPr lang="el-GR" sz="1450" kern="1200" dirty="0"/>
        </a:p>
      </dsp:txBody>
      <dsp:txXfrm>
        <a:off x="5072106" y="2214580"/>
        <a:ext cx="3285730" cy="195620"/>
      </dsp:txXfrm>
    </dsp:sp>
    <dsp:sp modelId="{008971F6-257F-4035-AD9C-95FAECB2CFB8}">
      <dsp:nvSpPr>
        <dsp:cNvPr id="0" name=""/>
        <dsp:cNvSpPr/>
      </dsp:nvSpPr>
      <dsp:spPr>
        <a:xfrm>
          <a:off x="4645035" y="1902859"/>
          <a:ext cx="435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E87074-92ED-49FF-9CA5-66E13DD402FA}">
      <dsp:nvSpPr>
        <dsp:cNvPr id="0" name=""/>
        <dsp:cNvSpPr/>
      </dsp:nvSpPr>
      <dsp:spPr>
        <a:xfrm rot="5400000">
          <a:off x="3295236" y="2094112"/>
          <a:ext cx="1541632" cy="115796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43B929-7A5D-4AF9-8D40-71795F2DE6A5}">
      <dsp:nvSpPr>
        <dsp:cNvPr id="0" name=""/>
        <dsp:cNvSpPr/>
      </dsp:nvSpPr>
      <dsp:spPr>
        <a:xfrm>
          <a:off x="5072106" y="2928961"/>
          <a:ext cx="3314357" cy="832922"/>
        </a:xfrm>
        <a:prstGeom prst="rect">
          <a:avLst/>
        </a:prstGeom>
        <a:noFill/>
        <a:ln w="6350" cap="flat" cmpd="sng" algn="ctr">
          <a:solidFill>
            <a:schemeClr val="dk1">
              <a:alpha val="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9050" rIns="19050" bIns="19050" numCol="1" spcCol="1270" anchor="ctr" anchorCtr="0">
          <a:noAutofit/>
        </a:bodyPr>
        <a:lstStyle/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50" b="1" kern="1200" dirty="0" smtClean="0"/>
            <a:t>Employees see their work, as creation and not as a chore.</a:t>
          </a:r>
          <a:endParaRPr lang="el-GR" sz="1450" kern="1200" dirty="0"/>
        </a:p>
        <a:p>
          <a:pPr lvl="0" algn="just" defTabSz="6445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l-GR" sz="1450" kern="1200" dirty="0"/>
        </a:p>
      </dsp:txBody>
      <dsp:txXfrm>
        <a:off x="5072106" y="2928961"/>
        <a:ext cx="3314357" cy="832922"/>
      </dsp:txXfrm>
    </dsp:sp>
    <dsp:sp modelId="{3828FFC0-644A-4B5A-944E-488E5E636214}">
      <dsp:nvSpPr>
        <dsp:cNvPr id="0" name=""/>
        <dsp:cNvSpPr/>
      </dsp:nvSpPr>
      <dsp:spPr>
        <a:xfrm>
          <a:off x="4645035" y="2735781"/>
          <a:ext cx="435325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49AE02-E2C3-4BB5-B886-04681179CD4B}">
      <dsp:nvSpPr>
        <dsp:cNvPr id="0" name=""/>
        <dsp:cNvSpPr/>
      </dsp:nvSpPr>
      <dsp:spPr>
        <a:xfrm rot="5400000">
          <a:off x="3708621" y="2860690"/>
          <a:ext cx="1059639" cy="809124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10000"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2F4D6C-96B2-448F-A248-7B2102610F64}">
      <dsp:nvSpPr>
        <dsp:cNvPr id="0" name=""/>
        <dsp:cNvSpPr/>
      </dsp:nvSpPr>
      <dsp:spPr>
        <a:xfrm rot="21300000">
          <a:off x="26745" y="1875785"/>
          <a:ext cx="8661945" cy="991923"/>
        </a:xfrm>
        <a:prstGeom prst="mathMinus">
          <a:avLst/>
        </a:prstGeom>
        <a:gradFill rotWithShape="0">
          <a:gsLst>
            <a:gs pos="0">
              <a:srgbClr val="00CCFF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lin ang="5400000" scaled="0"/>
        </a:gradFill>
        <a:ln>
          <a:noFill/>
        </a:ln>
        <a:effectLst/>
        <a:sp3d z="57150" extrusionH="63500" contourW="12700" prstMaterial="matte">
          <a:contourClr>
            <a:schemeClr val="lt1">
              <a:tint val="5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2E72A5-57D6-4363-A50E-BF82CDC197CC}">
      <dsp:nvSpPr>
        <dsp:cNvPr id="0" name=""/>
        <dsp:cNvSpPr/>
      </dsp:nvSpPr>
      <dsp:spPr>
        <a:xfrm>
          <a:off x="1045852" y="235745"/>
          <a:ext cx="2614630" cy="1885963"/>
        </a:xfrm>
        <a:prstGeom prst="downArrow">
          <a:avLst/>
        </a:prstGeom>
        <a:solidFill>
          <a:srgbClr val="3399FF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7F8A3D-4939-40B5-AA0B-9068B4DB1074}">
      <dsp:nvSpPr>
        <dsp:cNvPr id="0" name=""/>
        <dsp:cNvSpPr/>
      </dsp:nvSpPr>
      <dsp:spPr>
        <a:xfrm>
          <a:off x="4619181" y="0"/>
          <a:ext cx="2788939" cy="19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There should be a balance between the need for business efficiency / competition</a:t>
          </a:r>
          <a:endParaRPr lang="el-GR" sz="1900" b="1" kern="1200" dirty="0">
            <a:latin typeface="+mn-lt"/>
          </a:endParaRPr>
        </a:p>
      </dsp:txBody>
      <dsp:txXfrm>
        <a:off x="4619181" y="0"/>
        <a:ext cx="2788939" cy="1980261"/>
      </dsp:txXfrm>
    </dsp:sp>
    <dsp:sp modelId="{FB9E4B18-5519-49CE-A5AC-34B6A68D0FFF}">
      <dsp:nvSpPr>
        <dsp:cNvPr id="0" name=""/>
        <dsp:cNvSpPr/>
      </dsp:nvSpPr>
      <dsp:spPr>
        <a:xfrm>
          <a:off x="5054952" y="2593199"/>
          <a:ext cx="2614630" cy="1885963"/>
        </a:xfrm>
        <a:prstGeom prst="upArrow">
          <a:avLst/>
        </a:prstGeom>
        <a:solidFill>
          <a:srgbClr val="FF0000"/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789B12-AD13-423D-A681-AE00795D3A3B}">
      <dsp:nvSpPr>
        <dsp:cNvPr id="0" name=""/>
        <dsp:cNvSpPr/>
      </dsp:nvSpPr>
      <dsp:spPr>
        <a:xfrm>
          <a:off x="1307315" y="2734646"/>
          <a:ext cx="2788939" cy="1980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b="1" kern="1200" dirty="0" smtClean="0"/>
            <a:t>and the need for social justice / equality.</a:t>
          </a:r>
          <a:endParaRPr lang="el-GR" sz="1900" b="1" kern="1200" dirty="0">
            <a:latin typeface="+mn-lt"/>
          </a:endParaRPr>
        </a:p>
      </dsp:txBody>
      <dsp:txXfrm>
        <a:off x="1307315" y="2734646"/>
        <a:ext cx="2788939" cy="1980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2">
  <dgm:title val=""/>
  <dgm:desc val=""/>
  <dgm:catLst>
    <dgm:cat type="relationship" pri="18000"/>
    <dgm:cat type="process" pri="26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linDir" val="fromL"/>
          <dgm:param type="fallback" val="2D"/>
        </dgm:alg>
      </dgm:if>
      <dgm:else name="Name3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ch" ptType="node" func="cnt" op="gte" val="3">
        <dgm:constrLst>
          <dgm:constr type="h" for="des" forName="node" refType="w" fact="0.5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ch" forName="lastNode" op="equ" val="65"/>
          <dgm:constr type="primFontSz" for="des" forName="node" op="equ" val="65"/>
          <dgm:constr type="primFontSz" for="des" forName="sibTrans" val="55"/>
          <dgm:constr type="primFontSz" for="des" forName="sibTrans" refType="primFontSz" refFor="des" refForName="node" op="lte" fact="0.8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if>
      <dgm:else name="Name6">
        <dgm:constrLst>
          <dgm:constr type="h" for="des" forName="node" refType="w"/>
          <dgm:constr type="w" for="ch" forName="lastNode" refType="w"/>
          <dgm:constr type="w" for="des" forName="node" refType="h" refFor="des" refForName="node"/>
          <dgm:constr type="w" for="ch" forName="sibTransLast" refType="h" refFor="des" refForName="node" fact="0.6"/>
          <dgm:constr type="h" for="des" forName="sibTrans" refType="h" refFor="des" refForName="node" op="equ" fact="0.58"/>
          <dgm:constr type="w" for="des" forName="sibTrans" refType="h" refFor="des" refForName="sibTrans" op="equ"/>
          <dgm:constr type="primFontSz" for="des" forName="node" val="65"/>
          <dgm:constr type="primFontSz" for="ch" forName="lastNode" refType="primFontSz" refFor="des" refForName="node" op="equ"/>
          <dgm:constr type="primFontSz" for="des" forName="sibTrans" val="55"/>
          <dgm:constr type="primFontSz" for="des" forName="connectorText" refType="primFontSz" refFor="des" refForName="node" op="lte" fact="0.8"/>
          <dgm:constr type="primFontSz" for="des" forName="connectorText" refType="primFontSz" refFor="des" refForName="sibTrans" op="equ"/>
          <dgm:constr type="h" for="des" forName="spacerT" refType="h" refFor="des" refForName="sibTrans" fact="0.14"/>
          <dgm:constr type="h" for="des" forName="spacerB" refType="h" refFor="des" refForName="sibTrans" fact="0.14"/>
        </dgm:constrLst>
      </dgm:else>
    </dgm:choose>
    <dgm:ruleLst/>
    <dgm:choose name="Name7">
      <dgm:if name="Name8" axis="ch" ptType="node" func="cnt" op="gte" val="1">
        <dgm:layoutNode name="vNodes">
          <dgm:alg type="lin">
            <dgm:param type="linDir" val="fromT"/>
            <dgm:param type="fallback" val="2D"/>
          </dgm:alg>
          <dgm:shape xmlns:r="http://schemas.openxmlformats.org/officeDocument/2006/relationships" r:blip="">
            <dgm:adjLst/>
          </dgm:shape>
          <dgm:presOf/>
          <dgm:constrLst/>
          <dgm:ruleLst/>
          <dgm:forEach name="Name9" axis="ch" ptType="node">
            <dgm:choose name="Name10">
              <dgm:if name="Name11" axis="self" func="revPos" op="neq" val="1">
                <dgm:layoutNode name="node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  <dgm:choose name="Name12">
                  <dgm:if name="Name13" axis="self" ptType="node" func="revPos" op="gt" val="2">
                    <dgm:forEach name="sibTransForEach" axis="followSib" ptType="sibTrans" cnt="1">
                      <dgm:layoutNode name="spacerT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  <dgm:layoutNode name="sibTrans">
                        <dgm:alg type="tx"/>
                        <dgm:shape xmlns:r="http://schemas.openxmlformats.org/officeDocument/2006/relationships" type="mathPlus" r:blip="">
                          <dgm:adjLst/>
                        </dgm:shape>
                        <dgm:presOf axis="self"/>
                        <dgm:constrLst>
                          <dgm:constr type="h" refType="w"/>
                          <dgm:constr type="lMarg"/>
                          <dgm:constr type="rMarg"/>
                          <dgm:constr type="tMarg"/>
                          <dgm:constr type="bMarg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spacerB">
                        <dgm:alg type="sp"/>
                        <dgm:shape xmlns:r="http://schemas.openxmlformats.org/officeDocument/2006/relationships" r:blip="">
                          <dgm:adjLst/>
                        </dgm:shape>
                        <dgm:presOf axis="self"/>
                        <dgm:constrLst/>
                        <dgm:ruleLst/>
                      </dgm:layoutNode>
                    </dgm:forEach>
                  </dgm:if>
                  <dgm:else name="Name14"/>
                </dgm:choose>
              </dgm:if>
              <dgm:else name="Name15"/>
            </dgm:choose>
          </dgm:forEach>
        </dgm:layoutNode>
        <dgm:choose name="Name16">
          <dgm:if name="Name17" axis="ch" ptType="node" func="cnt" op="gt" val="1">
            <dgm:layoutNode name="sibTransLast">
              <dgm:alg type="conn">
                <dgm:param type="begPts" val="auto"/>
                <dgm:param type="endPts" val="auto"/>
                <dgm:param type="srcNode" val="vNodes"/>
                <dgm:param type="dstNode" val="lastNode"/>
              </dgm:alg>
              <dgm:shape xmlns:r="http://schemas.openxmlformats.org/officeDocument/2006/relationships" type="conn" r:blip="">
                <dgm:adjLst/>
              </dgm:shape>
              <dgm:presOf axis="ch" ptType="sibTrans" st="-1" cnt="1"/>
              <dgm:constrLst>
                <dgm:constr type="h" refType="w" fact="0.62"/>
                <dgm:constr type="connDist"/>
                <dgm:constr type="begPad" refType="connDist" fact="0.25"/>
                <dgm:constr type="endPad" refType="connDist" fact="0.22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ch desOrSelf" ptType="sibTrans sibTrans" st="-1 1" cnt="1 0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if>
          <dgm:else name="Name18"/>
        </dgm:choose>
        <dgm:layoutNode name="lastNode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ellipse" r:blip="">
            <dgm:adjLst/>
          </dgm:shape>
          <dgm:presOf axis="ch desOrSelf" ptType="node node" st="-1 1" cnt="1 0"/>
          <dgm:constrLst>
            <dgm:constr type="h" refType="w"/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</dgm:if>
      <dgm:else name="Name1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151857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028163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061225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670099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76546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349298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71613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152733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83989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4255915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156746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BE0794-B589-4476-82FD-E3C68566E8C6}" type="datetimeFigureOut">
              <a:rPr lang="el-GR" smtClean="0"/>
              <a:pPr/>
              <a:t>16/1/2021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F288B7-8A04-4BB4-84BA-155790F4C341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="" xmlns:p14="http://schemas.microsoft.com/office/powerpoint/2010/main" val="2951229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5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</a:t>
            </a:r>
            <a:r>
              <a:rPr lang="en-US" sz="2100" b="1" dirty="0" smtClean="0">
                <a:solidFill>
                  <a:srgbClr val="0000FF"/>
                </a:solidFill>
              </a:rPr>
              <a:t>Corporate 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428728" cy="1661134"/>
          </a:xfrm>
          <a:prstGeom prst="rect">
            <a:avLst/>
          </a:prstGeom>
          <a:noFill/>
        </p:spPr>
      </p:pic>
      <p:sp>
        <p:nvSpPr>
          <p:cNvPr id="10" name="9 - Στρογγυλεμένο ορθογώνιο"/>
          <p:cNvSpPr/>
          <p:nvPr/>
        </p:nvSpPr>
        <p:spPr>
          <a:xfrm>
            <a:off x="2952728" y="1785926"/>
            <a:ext cx="6215106" cy="2071702"/>
          </a:xfrm>
          <a:prstGeom prst="roundRect">
            <a:avLst/>
          </a:prstGeom>
          <a:noFill/>
          <a:ln w="79375">
            <a:solidFill>
              <a:srgbClr val="33CC33"/>
            </a:solidFill>
          </a:ln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3024166" y="2428868"/>
            <a:ext cx="614366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9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Interactive 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relationships </a:t>
            </a:r>
            <a:r>
              <a:rPr lang="en-US" sz="19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are formed between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society </a:t>
            </a:r>
            <a:r>
              <a:rPr lang="en-US" sz="19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and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business.</a:t>
            </a:r>
            <a:endParaRPr lang="el-GR" sz="1900" i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- Στρογγυλεμένο ορθογώνιο"/>
          <p:cNvSpPr/>
          <p:nvPr/>
        </p:nvSpPr>
        <p:spPr>
          <a:xfrm>
            <a:off x="3024166" y="4286256"/>
            <a:ext cx="6215106" cy="2071702"/>
          </a:xfrm>
          <a:prstGeom prst="roundRect">
            <a:avLst/>
          </a:prstGeom>
          <a:noFill/>
          <a:ln w="79375">
            <a:solidFill>
              <a:srgbClr val="00B0F0"/>
            </a:solidFill>
          </a:ln>
          <a:effectLst>
            <a:glow rad="63500">
              <a:srgbClr val="3399FF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095604" y="4685801"/>
            <a:ext cx="5929354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1900" b="1" i="1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Corporate </a:t>
            </a:r>
            <a:r>
              <a:rPr lang="en-US" sz="1900" b="1" i="1" dirty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social responsibility </a:t>
            </a:r>
            <a:r>
              <a:rPr lang="en-US" sz="19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lies </a:t>
            </a:r>
            <a:r>
              <a:rPr lang="en-US" sz="1900" b="1" i="1" dirty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in "integrating, on a voluntary basis, issues of social, environmental and cultural care in the business activities of companies as well as in their contacts with other </a:t>
            </a:r>
            <a:r>
              <a:rPr lang="en-US" sz="19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stakeholders</a:t>
            </a:r>
            <a:r>
              <a:rPr lang="el-GR" sz="1900" b="1" i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el-GR" sz="1900" i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71372518"/>
      </p:ext>
    </p:extLst>
  </p:cSld>
  <p:clrMapOvr>
    <a:masterClrMapping/>
  </p:clrMapOvr>
  <p:transition spd="slow">
    <p:cover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7" name="6 - Διάγραμμα"/>
          <p:cNvGraphicFramePr/>
          <p:nvPr>
            <p:extLst>
              <p:ext uri="{D42A27DB-BD31-4B8C-83A1-F6EECF244321}">
                <p14:modId xmlns="" xmlns:p14="http://schemas.microsoft.com/office/powerpoint/2010/main" val="3554647322"/>
              </p:ext>
            </p:extLst>
          </p:nvPr>
        </p:nvGraphicFramePr>
        <p:xfrm>
          <a:off x="1952596" y="1928802"/>
          <a:ext cx="8358246" cy="45720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Corporate 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  <p:sp>
        <p:nvSpPr>
          <p:cNvPr id="8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83836941"/>
      </p:ext>
    </p:extLst>
  </p:cSld>
  <p:clrMapOvr>
    <a:masterClrMapping/>
  </p:clrMapOvr>
  <p:transition spd="slow"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290286" cy="1500172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4201341341"/>
              </p:ext>
            </p:extLst>
          </p:nvPr>
        </p:nvGraphicFramePr>
        <p:xfrm>
          <a:off x="1881158" y="1643050"/>
          <a:ext cx="8501122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Corporate 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21670993"/>
      </p:ext>
    </p:extLst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1601104356"/>
              </p:ext>
            </p:extLst>
          </p:nvPr>
        </p:nvGraphicFramePr>
        <p:xfrm>
          <a:off x="1809720" y="1928802"/>
          <a:ext cx="864399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Corporate 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3272243"/>
      </p:ext>
    </p:extLst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2524100" y="2725634"/>
            <a:ext cx="7215238" cy="21544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en-US" sz="2200" b="1" i="1" dirty="0" smtClean="0">
                <a:ea typeface="Calibri" pitchFamily="34" charset="0"/>
                <a:cs typeface="Times New Roman" pitchFamily="18" charset="0"/>
              </a:rPr>
              <a:t>The</a:t>
            </a:r>
            <a:r>
              <a:rPr lang="en-US" sz="2200" b="1" i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purpose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of the creation of the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UN Global Compact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is to 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control responsible business activity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and to constantly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prove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to both employees and other partners that the 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commitment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of an organization / company for 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responsible </a:t>
            </a:r>
            <a:r>
              <a:rPr lang="en-US" sz="2200" b="1" i="1" dirty="0" err="1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behaviours</a:t>
            </a:r>
            <a:r>
              <a:rPr lang="en-US" sz="2200" b="1" i="1" dirty="0" smtClean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&amp;</a:t>
            </a:r>
            <a:r>
              <a:rPr lang="en-US" sz="2200" b="1" i="1" dirty="0">
                <a:solidFill>
                  <a:srgbClr val="FF0000"/>
                </a:solidFill>
                <a:ea typeface="Calibri" pitchFamily="34" charset="0"/>
                <a:cs typeface="Times New Roman" pitchFamily="18" charset="0"/>
              </a:rPr>
              <a:t> actions, </a:t>
            </a:r>
            <a:r>
              <a:rPr lang="en-US" sz="2200" b="1" i="1" dirty="0">
                <a:ea typeface="Calibri" pitchFamily="34" charset="0"/>
                <a:cs typeface="Times New Roman" pitchFamily="18" charset="0"/>
              </a:rPr>
              <a:t>is its strategic and operational </a:t>
            </a:r>
            <a:r>
              <a:rPr lang="en-US" sz="2200" b="1" i="1" dirty="0" smtClean="0">
                <a:ea typeface="Calibri" pitchFamily="34" charset="0"/>
                <a:cs typeface="Times New Roman" pitchFamily="18" charset="0"/>
              </a:rPr>
              <a:t>priority.</a:t>
            </a:r>
            <a:endParaRPr lang="en-US" sz="2200" b="1" i="1" dirty="0" smtClean="0">
              <a:ea typeface="Calibri" pitchFamily="34" charset="0"/>
              <a:cs typeface="Times New Roman" pitchFamily="18" charset="0"/>
            </a:endParaRP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l-G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- Στρογγυλεμένο ορθογώνιο"/>
          <p:cNvSpPr/>
          <p:nvPr/>
        </p:nvSpPr>
        <p:spPr>
          <a:xfrm>
            <a:off x="2381224" y="2357430"/>
            <a:ext cx="7500990" cy="2857520"/>
          </a:xfrm>
          <a:prstGeom prst="roundRect">
            <a:avLst/>
          </a:prstGeom>
          <a:noFill/>
          <a:ln w="79375">
            <a:solidFill>
              <a:srgbClr val="0066FF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Corporate 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7335144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3930214981"/>
              </p:ext>
            </p:extLst>
          </p:nvPr>
        </p:nvGraphicFramePr>
        <p:xfrm>
          <a:off x="1809720" y="1928802"/>
          <a:ext cx="8643998" cy="46434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 dirty="0">
                <a:solidFill>
                  <a:srgbClr val="0000FF"/>
                </a:solidFill>
              </a:rPr>
              <a:t>  </a:t>
            </a:r>
            <a:r>
              <a:rPr lang="en-US" sz="2100" b="1" dirty="0" smtClean="0">
                <a:solidFill>
                  <a:srgbClr val="0000FF"/>
                </a:solidFill>
              </a:rPr>
              <a:t>Corporate 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5187705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>
        <p14:flash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ΕIKONIKΕΣ EΠΙΧΕΙΡΗΣΕΙΣ\GENERAL PICS\entrepreneurs\innovation_1png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1" y="2"/>
            <a:ext cx="1597503" cy="1857363"/>
          </a:xfrm>
          <a:prstGeom prst="rect">
            <a:avLst/>
          </a:prstGeom>
          <a:noFill/>
        </p:spPr>
      </p:pic>
      <p:graphicFrame>
        <p:nvGraphicFramePr>
          <p:cNvPr id="6" name="5 - Διάγραμμα"/>
          <p:cNvGraphicFramePr/>
          <p:nvPr>
            <p:extLst>
              <p:ext uri="{D42A27DB-BD31-4B8C-83A1-F6EECF244321}">
                <p14:modId xmlns="" xmlns:p14="http://schemas.microsoft.com/office/powerpoint/2010/main" val="1447572010"/>
              </p:ext>
            </p:extLst>
          </p:nvPr>
        </p:nvGraphicFramePr>
        <p:xfrm>
          <a:off x="1738282" y="1928802"/>
          <a:ext cx="8715436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3 - Ορθογώνιο"/>
          <p:cNvSpPr/>
          <p:nvPr/>
        </p:nvSpPr>
        <p:spPr>
          <a:xfrm>
            <a:off x="1524000" y="1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300" b="1" dirty="0" smtClean="0">
                <a:solidFill>
                  <a:srgbClr val="FF0000"/>
                </a:solidFill>
              </a:rPr>
              <a:t>ENTREPRENEURSHIP &amp; INNOVATION </a:t>
            </a:r>
            <a:endParaRPr lang="el-GR" sz="2300" b="1" dirty="0">
              <a:solidFill>
                <a:srgbClr val="FF0000"/>
              </a:solidFill>
            </a:endParaRPr>
          </a:p>
        </p:txBody>
      </p:sp>
      <p:sp>
        <p:nvSpPr>
          <p:cNvPr id="8" name="4 - Ορθογώνιο"/>
          <p:cNvSpPr/>
          <p:nvPr/>
        </p:nvSpPr>
        <p:spPr>
          <a:xfrm>
            <a:off x="1524000" y="357166"/>
            <a:ext cx="9144000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100" b="1">
                <a:solidFill>
                  <a:srgbClr val="0000FF"/>
                </a:solidFill>
              </a:rPr>
              <a:t>  </a:t>
            </a:r>
            <a:r>
              <a:rPr lang="en-US" sz="2100" b="1" smtClean="0">
                <a:solidFill>
                  <a:srgbClr val="0000FF"/>
                </a:solidFill>
              </a:rPr>
              <a:t>Corporate </a:t>
            </a:r>
            <a:r>
              <a:rPr lang="en-US" sz="2100" b="1" dirty="0" smtClean="0">
                <a:solidFill>
                  <a:srgbClr val="0000FF"/>
                </a:solidFill>
              </a:rPr>
              <a:t>social responsibility</a:t>
            </a:r>
            <a:endParaRPr lang="el-GR" sz="2100" b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4268734"/>
      </p:ext>
    </p:extLst>
  </p:cSld>
  <p:clrMapOvr>
    <a:masterClrMapping/>
  </p:clrMapOvr>
  <mc:AlternateContent xmlns:mc="http://schemas.openxmlformats.org/markup-compatibility/2006">
    <mc:Choice xmlns="" xmlns:p15="http://schemas.microsoft.com/office/powerpoint/2012/main" Requires="p15">
      <p:transition spd="slow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449</Words>
  <Application>Microsoft Office PowerPoint</Application>
  <PresentationFormat>Προσαρμογή</PresentationFormat>
  <Paragraphs>50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admin</dc:creator>
  <cp:lastModifiedBy>User</cp:lastModifiedBy>
  <cp:revision>13</cp:revision>
  <dcterms:created xsi:type="dcterms:W3CDTF">2020-12-27T14:13:46Z</dcterms:created>
  <dcterms:modified xsi:type="dcterms:W3CDTF">2021-01-16T17:06:10Z</dcterms:modified>
</cp:coreProperties>
</file>